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56" r:id="rId2"/>
    <p:sldId id="306" r:id="rId3"/>
    <p:sldId id="326" r:id="rId4"/>
    <p:sldId id="327" r:id="rId5"/>
    <p:sldId id="328" r:id="rId6"/>
    <p:sldId id="329" r:id="rId7"/>
    <p:sldId id="330" r:id="rId8"/>
    <p:sldId id="331" r:id="rId9"/>
    <p:sldId id="332" r:id="rId10"/>
    <p:sldId id="334" r:id="rId11"/>
    <p:sldId id="333" r:id="rId12"/>
    <p:sldId id="335" r:id="rId13"/>
    <p:sldId id="336" r:id="rId14"/>
    <p:sldId id="337" r:id="rId15"/>
    <p:sldId id="338" r:id="rId16"/>
    <p:sldId id="339" r:id="rId17"/>
    <p:sldId id="341" r:id="rId18"/>
    <p:sldId id="340" r:id="rId19"/>
    <p:sldId id="342" r:id="rId20"/>
    <p:sldId id="343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284" r:id="rId29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5FBAC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3BE0D71-CD92-42F0-B98C-7B5B4E2C5DA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735CA-F6A7-4347-ADFD-778D3E0E541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6F62C-E60B-41DF-83C7-88E87186B26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F829A-2147-4C93-AFE8-DF0CD5915F8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CBCC5-5846-40FB-83B1-E3CAC065058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9F768-6488-4832-9EA2-81A95320877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92EB1C-F3AD-4C2F-9391-FABB67C7888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3AB0B-FC42-40DF-A641-AE4C858372D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AC035-9916-4183-9859-7D521D2B053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1B9D38-5750-4909-A101-F974674DDA7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108EA-85E2-4D9C-A313-072105C89CB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79E80-710A-46DE-A62A-E2E8145EBD4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FD17EA5-D7AF-404B-854E-D86729B9E84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412875"/>
            <a:ext cx="7772400" cy="3527425"/>
          </a:xfrm>
        </p:spPr>
        <p:txBody>
          <a:bodyPr/>
          <a:lstStyle/>
          <a:p>
            <a:pPr eaLnBrk="1" hangingPunct="1"/>
            <a:r>
              <a:rPr lang="sk-SK" smtClean="0"/>
              <a:t>Plánovanie projektu </a:t>
            </a:r>
            <a:br>
              <a:rPr lang="sk-SK" smtClean="0"/>
            </a:br>
            <a:r>
              <a:rPr lang="sk-SK" smtClean="0"/>
              <a:t/>
            </a:r>
            <a:br>
              <a:rPr lang="sk-SK" smtClean="0"/>
            </a:br>
            <a:r>
              <a:rPr lang="sk-SK" b="1" i="1" smtClean="0"/>
              <a:t>8. prednáška</a:t>
            </a:r>
            <a:r>
              <a:rPr lang="hu-HU" b="1" i="1" smtClean="0"/>
              <a:t/>
            </a:r>
            <a:br>
              <a:rPr lang="hu-HU" b="1" i="1" smtClean="0"/>
            </a:br>
            <a:endParaRPr lang="hu-HU" b="1" i="1" smtClean="0"/>
          </a:p>
        </p:txBody>
      </p:sp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30CBC9-636A-4C16-A4A6-FBE3D1E3661A}" type="slidenum">
              <a:rPr lang="hu-HU" smtClean="0"/>
              <a:pPr/>
              <a:t>2</a:t>
            </a:fld>
            <a:endParaRPr lang="hu-HU" smtClean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sk-SK" sz="4000" smtClean="0"/>
              <a:t>Hospodárska analýza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571625"/>
            <a:ext cx="8786812" cy="4298950"/>
          </a:xfrm>
        </p:spPr>
        <p:txBody>
          <a:bodyPr/>
          <a:lstStyle/>
          <a:p>
            <a:r>
              <a:rPr lang="sk-SK" sz="2400" smtClean="0"/>
              <a:t>Hospodárska analýza skúma, v čom projekt prispieva k hospodárskemu rozmachu regiónu, krajiny.</a:t>
            </a:r>
          </a:p>
          <a:p>
            <a:r>
              <a:rPr lang="sk-SK" sz="2400" smtClean="0"/>
              <a:t>Vzťahuje sa na celý región, krajinu, neskúma iba záujmy investora, majiteľa.</a:t>
            </a:r>
          </a:p>
          <a:p>
            <a:r>
              <a:rPr lang="sk-SK" sz="2400" smtClean="0"/>
              <a:t>Počas toho sa zadefinujú  také spoločenské výhody a nevýhody, ktoré vo finančnej analýze nefigurujú.</a:t>
            </a:r>
          </a:p>
          <a:p>
            <a:r>
              <a:rPr lang="sk-SK" sz="2400" smtClean="0"/>
              <a:t>Spôsob: Trhové ceny finančnej analýzy sa prepočítajú na zúčtovateľné ceny, ktoré nie sú skreslené nedokonalosťami trhu (transfery, externálie a pod.)</a:t>
            </a:r>
          </a:p>
          <a:p>
            <a:pPr lvl="1" eaLnBrk="1" hangingPunct="1"/>
            <a:endParaRPr lang="hu-HU" sz="2400" smtClean="0"/>
          </a:p>
          <a:p>
            <a:pPr eaLnBrk="1" hangingPunct="1"/>
            <a:endParaRPr lang="hu-HU" sz="2800" smtClean="0"/>
          </a:p>
          <a:p>
            <a:pPr algn="just" eaLnBrk="1" hangingPunct="1">
              <a:buFontTx/>
              <a:buNone/>
            </a:pPr>
            <a:r>
              <a:rPr lang="hu-HU" sz="2800" smtClean="0"/>
              <a:t>	</a:t>
            </a:r>
            <a:endParaRPr lang="hu-HU" smtClean="0"/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BFCFD4A-4575-4BBE-993E-8F56D5FB4FB4}" type="slidenum">
              <a:rPr lang="hu-HU" smtClean="0"/>
              <a:pPr/>
              <a:t>3</a:t>
            </a:fld>
            <a:endParaRPr lang="hu-HU" smtClean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sk-SK" sz="4000" smtClean="0"/>
              <a:t>Hospodárska analýza</a:t>
            </a:r>
            <a:endParaRPr lang="hu-HU" sz="400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571625"/>
            <a:ext cx="8786812" cy="4298950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Kroky hospodárskej analýzy:</a:t>
            </a:r>
          </a:p>
          <a:p>
            <a:pPr>
              <a:buFontTx/>
              <a:buNone/>
            </a:pPr>
            <a:endParaRPr lang="sk-SK" sz="2800" b="1" smtClean="0"/>
          </a:p>
          <a:p>
            <a:pPr lvl="1" eaLnBrk="1" hangingPunct="1"/>
            <a:r>
              <a:rPr lang="sk-SK" sz="2400" smtClean="0"/>
              <a:t>Sumarizácia finančných nákladov projektu </a:t>
            </a:r>
          </a:p>
          <a:p>
            <a:pPr lvl="1" eaLnBrk="1" hangingPunct="1"/>
            <a:r>
              <a:rPr lang="sk-SK" sz="2400" smtClean="0"/>
              <a:t>Odhad ekonomických nákladov projektu </a:t>
            </a:r>
          </a:p>
          <a:p>
            <a:pPr lvl="2"/>
            <a:r>
              <a:rPr lang="sk-SK" smtClean="0"/>
              <a:t>rozpočtové(fiškálne) korekcie,</a:t>
            </a:r>
            <a:endParaRPr lang="sk-SK" sz="3200" smtClean="0"/>
          </a:p>
          <a:p>
            <a:pPr lvl="2"/>
            <a:r>
              <a:rPr lang="sk-SK" smtClean="0"/>
              <a:t>Prechod z trhových cien na zúčtovateľné ceny,</a:t>
            </a:r>
            <a:endParaRPr lang="sk-SK" sz="3200" smtClean="0"/>
          </a:p>
          <a:p>
            <a:pPr lvl="2"/>
            <a:r>
              <a:rPr lang="sk-SK" smtClean="0"/>
              <a:t>Externálne vplyvy. </a:t>
            </a:r>
            <a:endParaRPr lang="sk-SK" sz="3200" smtClean="0"/>
          </a:p>
          <a:p>
            <a:pPr eaLnBrk="1" hangingPunct="1"/>
            <a:endParaRPr lang="hu-HU" sz="2800" smtClean="0"/>
          </a:p>
          <a:p>
            <a:pPr algn="just" eaLnBrk="1" hangingPunct="1">
              <a:buFontTx/>
              <a:buNone/>
            </a:pPr>
            <a:r>
              <a:rPr lang="hu-HU" sz="2800" smtClean="0"/>
              <a:t>	</a:t>
            </a:r>
            <a:endParaRPr lang="hu-HU" smtClean="0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52B481E-2AEE-4078-AEC9-F5BF62411FFA}" type="slidenum">
              <a:rPr lang="hu-HU" smtClean="0"/>
              <a:pPr/>
              <a:t>4</a:t>
            </a:fld>
            <a:endParaRPr lang="hu-HU" smtClean="0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sk-SK" sz="4000" smtClean="0"/>
              <a:t>Hospodárska analýza</a:t>
            </a:r>
            <a:endParaRPr lang="hu-HU" sz="400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571625"/>
            <a:ext cx="8786812" cy="4298950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Kroky hospodárskej analýzy</a:t>
            </a:r>
            <a:r>
              <a:rPr lang="hu-HU" sz="2800" b="1" smtClean="0"/>
              <a:t>:</a:t>
            </a:r>
          </a:p>
          <a:p>
            <a:pPr>
              <a:buFontTx/>
              <a:buNone/>
            </a:pPr>
            <a:endParaRPr lang="sk-SK" sz="2800" b="1" smtClean="0"/>
          </a:p>
          <a:p>
            <a:pPr lvl="1" eaLnBrk="1" hangingPunct="1"/>
            <a:r>
              <a:rPr lang="sk-SK" sz="2400" smtClean="0"/>
              <a:t>Odhad výnosov projektu </a:t>
            </a:r>
          </a:p>
          <a:p>
            <a:pPr lvl="2"/>
            <a:r>
              <a:rPr lang="sk-SK" sz="2000" smtClean="0"/>
              <a:t>Výnosy vystupujúce priamo u užívateľov, využívateľov služieb</a:t>
            </a:r>
          </a:p>
          <a:p>
            <a:pPr lvl="2"/>
            <a:r>
              <a:rPr lang="sk-SK" sz="2000" smtClean="0"/>
              <a:t>Vonkajšie hospodárske vplyvy sú vplyvy, ktoré (1) </a:t>
            </a:r>
            <a:r>
              <a:rPr lang="sk-SK" sz="2000" b="1" smtClean="0"/>
              <a:t>nevystupujú priamo</a:t>
            </a:r>
            <a:r>
              <a:rPr lang="sk-SK" sz="2000" smtClean="0"/>
              <a:t> u odberateľov alebo užívateľov projektu, a (2) nesprevádza ich priame protipoložkovanie.</a:t>
            </a:r>
          </a:p>
          <a:p>
            <a:pPr lvl="2"/>
            <a:r>
              <a:rPr lang="sk-SK" sz="2000" smtClean="0"/>
              <a:t>Sumarizácia výnosov </a:t>
            </a:r>
          </a:p>
          <a:p>
            <a:pPr lvl="1" eaLnBrk="1" hangingPunct="1"/>
            <a:r>
              <a:rPr lang="sk-SK" sz="2400" smtClean="0"/>
              <a:t>Výpočty ekonomických ukazovateľov výkonu</a:t>
            </a:r>
          </a:p>
          <a:p>
            <a:pPr eaLnBrk="1" hangingPunct="1"/>
            <a:endParaRPr lang="hu-HU" sz="2800" smtClean="0"/>
          </a:p>
          <a:p>
            <a:pPr algn="just" eaLnBrk="1" hangingPunct="1">
              <a:buFontTx/>
              <a:buNone/>
            </a:pPr>
            <a:r>
              <a:rPr lang="hu-HU" sz="2800" smtClean="0"/>
              <a:t>	</a:t>
            </a:r>
            <a:endParaRPr lang="hu-HU" smtClean="0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7F60C7-27D0-4B30-8B5E-73BB235E582A}" type="slidenum">
              <a:rPr lang="hu-HU" smtClean="0"/>
              <a:pPr/>
              <a:t>5</a:t>
            </a:fld>
            <a:endParaRPr lang="hu-HU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sk-SK" sz="4000" smtClean="0"/>
              <a:t>Hospodárska analýza</a:t>
            </a:r>
            <a:endParaRPr lang="hu-HU" sz="40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571625"/>
            <a:ext cx="8786812" cy="4298950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Zmapovanie vplyvov:</a:t>
            </a:r>
          </a:p>
          <a:p>
            <a:r>
              <a:rPr lang="sk-SK" sz="2400" smtClean="0"/>
              <a:t>hospodárska, spoločenská dimenzia prostredia – treba naznačiť aj vzájomné vplyvy</a:t>
            </a:r>
          </a:p>
          <a:p>
            <a:r>
              <a:rPr lang="sk-SK" sz="2400" smtClean="0"/>
              <a:t>Oddelenie vplyvov – čo je vplývajúci činiteľ, ako sa dá potvrdiť?</a:t>
            </a:r>
          </a:p>
          <a:p>
            <a:r>
              <a:rPr lang="sk-SK" sz="2400" smtClean="0"/>
              <a:t>Dá sa použiť štandardný rad otázok</a:t>
            </a:r>
          </a:p>
          <a:p>
            <a:pPr>
              <a:buFontTx/>
              <a:buNone/>
            </a:pPr>
            <a:r>
              <a:rPr lang="sk-SK" sz="2400" smtClean="0"/>
              <a:t>		– komisionálna CBA príručka</a:t>
            </a:r>
          </a:p>
          <a:p>
            <a:r>
              <a:rPr lang="sk-SK" sz="2400" smtClean="0"/>
              <a:t>Odporúča sa používanie skupinových kreatívnych techník</a:t>
            </a:r>
          </a:p>
          <a:p>
            <a:pPr algn="just" eaLnBrk="1" hangingPunct="1">
              <a:buFontTx/>
              <a:buNone/>
            </a:pPr>
            <a:r>
              <a:rPr lang="hu-HU" sz="2400" smtClean="0"/>
              <a:t>	</a:t>
            </a:r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284389-D173-40F4-9FDB-056D630641E7}" type="slidenum">
              <a:rPr lang="hu-HU" smtClean="0"/>
              <a:pPr/>
              <a:t>6</a:t>
            </a:fld>
            <a:endParaRPr lang="hu-HU" smtClean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sk-SK" sz="4000" smtClean="0"/>
              <a:t>Hospodárska analýza</a:t>
            </a:r>
            <a:endParaRPr lang="hu-HU" sz="400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571625"/>
            <a:ext cx="8786812" cy="4298950"/>
          </a:xfrm>
        </p:spPr>
        <p:txBody>
          <a:bodyPr/>
          <a:lstStyle/>
          <a:p>
            <a:pPr>
              <a:buFontTx/>
              <a:buNone/>
            </a:pPr>
            <a:r>
              <a:rPr lang="sk-SK" sz="2400" smtClean="0"/>
              <a:t>Grafické znázornenie vplyvov – mapa trás vplyvov</a:t>
            </a:r>
          </a:p>
          <a:p>
            <a:pPr>
              <a:buFontTx/>
              <a:buNone/>
            </a:pPr>
            <a:r>
              <a:rPr lang="hu-HU" sz="2400" smtClean="0"/>
              <a:t>	</a:t>
            </a:r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50" y="2017713"/>
            <a:ext cx="771525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A777010-5C43-43E5-8FEE-88B45C7DB679}" type="slidenum">
              <a:rPr lang="hu-HU" smtClean="0"/>
              <a:pPr/>
              <a:t>7</a:t>
            </a:fld>
            <a:endParaRPr lang="hu-HU" smtClean="0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sk-SK" sz="4000" smtClean="0"/>
              <a:t>Hospodárska analýza</a:t>
            </a:r>
            <a:endParaRPr lang="hu-HU" sz="400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571625"/>
            <a:ext cx="8786812" cy="4298950"/>
          </a:xfrm>
        </p:spPr>
        <p:txBody>
          <a:bodyPr/>
          <a:lstStyle/>
          <a:p>
            <a:pPr>
              <a:buFontTx/>
              <a:buNone/>
            </a:pPr>
            <a:r>
              <a:rPr lang="sk-SK" sz="2400" b="1" smtClean="0"/>
              <a:t>Možnosti vyčíslenia:</a:t>
            </a:r>
          </a:p>
          <a:p>
            <a:endParaRPr lang="sk-SK" sz="2400" smtClean="0"/>
          </a:p>
          <a:p>
            <a:r>
              <a:rPr lang="sk-SK" sz="2400" smtClean="0"/>
              <a:t>Dve rôzne úrovne: vyčíslenie a „eurovanie”</a:t>
            </a:r>
          </a:p>
          <a:p>
            <a:pPr lvl="1"/>
            <a:r>
              <a:rPr lang="sk-SK" sz="2000" smtClean="0"/>
              <a:t>Príklad: zníženie výskytu chorôb</a:t>
            </a:r>
          </a:p>
          <a:p>
            <a:endParaRPr lang="sk-SK" sz="2400" smtClean="0"/>
          </a:p>
          <a:p>
            <a:r>
              <a:rPr lang="sk-SK" sz="2400" smtClean="0"/>
              <a:t>Základom vyčíslovania môže byť:</a:t>
            </a:r>
          </a:p>
          <a:p>
            <a:pPr lvl="1"/>
            <a:r>
              <a:rPr lang="sk-SK" sz="2000" smtClean="0"/>
              <a:t>Zmeny, ktoré nastali a boli merané pri skorších, podobných projektoch (benchmarking)</a:t>
            </a:r>
          </a:p>
          <a:p>
            <a:pPr lvl="1"/>
            <a:r>
              <a:rPr lang="sk-SK" sz="2000" smtClean="0"/>
              <a:t>Znalecké odhady založené na mechanizmoch vplyvov</a:t>
            </a:r>
          </a:p>
          <a:p>
            <a:pPr lvl="1"/>
            <a:r>
              <a:rPr lang="sk-SK" sz="2000" smtClean="0"/>
              <a:t>Cielený prieskum uskutočnený v okruhu dotknutej cieľovej skupiny</a:t>
            </a:r>
            <a:r>
              <a:rPr lang="hu-HU" sz="2000" smtClean="0"/>
              <a:t>	</a:t>
            </a:r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36EC481-9A2B-4F44-B99E-79F119739E23}" type="slidenum">
              <a:rPr lang="hu-HU" smtClean="0"/>
              <a:pPr/>
              <a:t>8</a:t>
            </a:fld>
            <a:endParaRPr lang="hu-HU" smtClean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571625"/>
            <a:ext cx="8429625" cy="4298950"/>
          </a:xfrm>
        </p:spPr>
        <p:txBody>
          <a:bodyPr/>
          <a:lstStyle/>
          <a:p>
            <a:pPr>
              <a:buFontTx/>
              <a:buNone/>
              <a:defRPr/>
            </a:pPr>
            <a:endParaRPr lang="hu-HU" sz="2000" dirty="0" smtClean="0"/>
          </a:p>
          <a:p>
            <a:pPr marL="0">
              <a:buFontTx/>
              <a:buNone/>
              <a:defRPr/>
            </a:pPr>
            <a:r>
              <a:rPr lang="sk-SK" sz="2800" dirty="0" smtClean="0"/>
              <a:t>Analýza rizík vyskytujúcich sa počas prípravy projektu</a:t>
            </a:r>
          </a:p>
          <a:p>
            <a:pPr marL="0">
              <a:buFontTx/>
              <a:buNone/>
              <a:defRPr/>
            </a:pPr>
            <a:endParaRPr lang="sk-SK" sz="2800" dirty="0" smtClean="0"/>
          </a:p>
          <a:p>
            <a:pPr marL="0" indent="0">
              <a:buFontTx/>
              <a:buNone/>
              <a:defRPr/>
            </a:pPr>
            <a:r>
              <a:rPr lang="sk-SK" sz="2800" dirty="0" smtClean="0"/>
              <a:t>Podľa </a:t>
            </a:r>
            <a:r>
              <a:rPr lang="sk-SK" sz="2800" dirty="0" err="1" smtClean="0"/>
              <a:t>Webster’s-a</a:t>
            </a:r>
            <a:r>
              <a:rPr lang="sk-SK" sz="2800" dirty="0" smtClean="0"/>
              <a:t>: </a:t>
            </a:r>
          </a:p>
          <a:p>
            <a:pPr marL="0" indent="0">
              <a:buFontTx/>
              <a:buNone/>
              <a:defRPr/>
            </a:pPr>
            <a:r>
              <a:rPr lang="sk-SK" sz="2800" dirty="0" smtClean="0"/>
              <a:t>Riziko je</a:t>
            </a:r>
          </a:p>
          <a:p>
            <a:pPr marL="0" indent="0">
              <a:buFontTx/>
              <a:buNone/>
              <a:defRPr/>
            </a:pPr>
            <a:r>
              <a:rPr lang="sk-SK" sz="2800" dirty="0" smtClean="0"/>
              <a:t>šanca na hrozbu, stratu, resp. poškodenie. </a:t>
            </a:r>
          </a:p>
          <a:p>
            <a:pPr marL="0">
              <a:buFontTx/>
              <a:buNone/>
              <a:defRPr/>
            </a:pPr>
            <a:endParaRPr lang="hu-HU" sz="2800" dirty="0" smtClean="0"/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6B69DAF-201D-4F74-AC40-CF90FF4AF5F3}" type="slidenum">
              <a:rPr lang="hu-HU" smtClean="0"/>
              <a:pPr/>
              <a:t>9</a:t>
            </a:fld>
            <a:endParaRPr lang="hu-HU" smtClean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571625"/>
            <a:ext cx="8429625" cy="429895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sk-SK" sz="2800" b="1" dirty="0" smtClean="0"/>
              <a:t>Cieľ</a:t>
            </a:r>
          </a:p>
          <a:p>
            <a:pPr marL="0" indent="0">
              <a:buFontTx/>
              <a:buNone/>
              <a:defRPr/>
            </a:pPr>
            <a:endParaRPr lang="fr-FR" sz="2800" b="1" dirty="0" smtClean="0"/>
          </a:p>
          <a:p>
            <a:pPr marL="0" indent="0" algn="just">
              <a:buFontTx/>
              <a:buNone/>
              <a:defRPr/>
            </a:pPr>
            <a:r>
              <a:rPr lang="sk-SK" sz="2800" dirty="0" smtClean="0"/>
              <a:t>Zistenie rizík a ich zoradenie podľa významu na základe toho, aká je pravdepodobnosť výskytu jednotlivých rizík, a aký môžu mať vplyv na ciele organizácie, pokiaľ sa reálne vyskytnú.</a:t>
            </a:r>
          </a:p>
          <a:p>
            <a:pPr marL="0">
              <a:buFontTx/>
              <a:buNone/>
              <a:defRPr/>
            </a:pPr>
            <a:endParaRPr lang="hu-HU" sz="2800" dirty="0" smtClean="0"/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862CB25-E67F-470A-AD60-7833E04A1E0B}" type="slidenum">
              <a:rPr lang="hu-HU" smtClean="0"/>
              <a:pPr/>
              <a:t>10</a:t>
            </a:fld>
            <a:endParaRPr lang="hu-HU" smtClean="0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928813"/>
            <a:ext cx="8429625" cy="4071937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sk-SK" sz="2800" dirty="0" smtClean="0"/>
              <a:t>Cieľom analýzy rizík je počas plánovania projektu určiť tie nepriaznivé udalosti, ktoré ovplyvňujú podmienky realizovateľnosti investície. </a:t>
            </a:r>
          </a:p>
          <a:p>
            <a:pPr marL="0" indent="0" algn="just">
              <a:buFontTx/>
              <a:buNone/>
              <a:defRPr/>
            </a:pPr>
            <a:endParaRPr lang="sk-SK" sz="2800" b="1" dirty="0" smtClean="0"/>
          </a:p>
          <a:p>
            <a:pPr marL="0" indent="0" algn="just">
              <a:buFontTx/>
              <a:buNone/>
              <a:defRPr/>
            </a:pPr>
            <a:r>
              <a:rPr lang="sk-SK" sz="2800" dirty="0" smtClean="0"/>
              <a:t>Cieľom je skúmať, do akej miery by prípadne mohli riziká ukryté v projekte ovplyvniť hospodárske a finančné výsledky investície.   </a:t>
            </a:r>
          </a:p>
          <a:p>
            <a:pPr marL="0">
              <a:buFontTx/>
              <a:buNone/>
              <a:defRPr/>
            </a:pPr>
            <a:endParaRPr lang="hu-HU" sz="2800" dirty="0" smtClean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3450906-600B-4E16-AE88-34359B2CCA9A}" type="slidenum">
              <a:rPr lang="hu-HU" smtClean="0"/>
              <a:pPr/>
              <a:t>11</a:t>
            </a:fld>
            <a:endParaRPr lang="hu-HU" smtClean="0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928813"/>
            <a:ext cx="8429625" cy="4071937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sk-SK" sz="2800" b="1" dirty="0" smtClean="0"/>
              <a:t>Analýza rizík musí prihliadať na nasledovné riziká ovplyvňujúce princípy plánovania:</a:t>
            </a:r>
          </a:p>
          <a:p>
            <a:pPr>
              <a:defRPr/>
            </a:pPr>
            <a:r>
              <a:rPr lang="sk-SK" sz="2800" dirty="0" smtClean="0"/>
              <a:t>Realita investičného cieľa, </a:t>
            </a:r>
          </a:p>
          <a:p>
            <a:pPr>
              <a:defRPr/>
            </a:pPr>
            <a:r>
              <a:rPr lang="sk-SK" sz="2800" dirty="0" smtClean="0"/>
              <a:t>Závislosť od iných investícií,</a:t>
            </a:r>
          </a:p>
          <a:p>
            <a:pPr>
              <a:defRPr/>
            </a:pPr>
            <a:r>
              <a:rPr lang="sk-SK" sz="2800" dirty="0" smtClean="0"/>
              <a:t>Realita plánovaného času realizácie</a:t>
            </a:r>
          </a:p>
          <a:p>
            <a:pPr>
              <a:defRPr/>
            </a:pPr>
            <a:r>
              <a:rPr lang="sk-SK" sz="2800" dirty="0" smtClean="0"/>
              <a:t>Realita plánovaného času návratnosti</a:t>
            </a:r>
          </a:p>
          <a:p>
            <a:pPr marL="0" indent="0">
              <a:buFontTx/>
              <a:buNone/>
              <a:defRPr/>
            </a:pPr>
            <a:endParaRPr lang="fr-FR" sz="2800" b="1" dirty="0" smtClean="0"/>
          </a:p>
          <a:p>
            <a:pPr marL="0">
              <a:buFontTx/>
              <a:buNone/>
              <a:defRPr/>
            </a:pPr>
            <a:endParaRPr lang="hu-HU" sz="2800" dirty="0" smtClean="0"/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C2979D-A770-4BBA-BA50-3A707276C061}" type="slidenum">
              <a:rPr lang="hu-HU" smtClean="0"/>
              <a:pPr/>
              <a:t>12</a:t>
            </a:fld>
            <a:endParaRPr lang="hu-HU" smtClean="0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928813"/>
            <a:ext cx="8429625" cy="4071937"/>
          </a:xfrm>
        </p:spPr>
        <p:txBody>
          <a:bodyPr/>
          <a:lstStyle/>
          <a:p>
            <a:pPr marL="0">
              <a:buFontTx/>
              <a:buNone/>
            </a:pPr>
            <a:r>
              <a:rPr lang="sk-SK" sz="2800" smtClean="0"/>
              <a:t>Systém princípov používaných počas analýzy rizík sa musí vzťahovať na všetky projektové prvky s prihliadnutím na nasledovné:</a:t>
            </a:r>
          </a:p>
          <a:p>
            <a:pPr lvl="1"/>
            <a:r>
              <a:rPr lang="sk-SK" sz="2400" smtClean="0"/>
              <a:t>Technické riziká</a:t>
            </a:r>
          </a:p>
          <a:p>
            <a:pPr lvl="1"/>
            <a:r>
              <a:rPr lang="sk-SK" sz="2400" smtClean="0"/>
              <a:t>Právne hľadiská</a:t>
            </a:r>
          </a:p>
          <a:p>
            <a:pPr lvl="1"/>
            <a:r>
              <a:rPr lang="sk-SK" sz="2400" smtClean="0"/>
              <a:t>Spoločenské riziká</a:t>
            </a:r>
          </a:p>
          <a:p>
            <a:pPr lvl="1"/>
            <a:r>
              <a:rPr lang="sk-SK" sz="2400" smtClean="0"/>
              <a:t>Finančné, hospodárske riziká</a:t>
            </a:r>
          </a:p>
          <a:p>
            <a:pPr lvl="1"/>
            <a:r>
              <a:rPr lang="sk-SK" sz="2400" smtClean="0"/>
              <a:t>Inštitucionálne riziká</a:t>
            </a:r>
          </a:p>
          <a:p>
            <a:pPr lvl="1"/>
            <a:r>
              <a:rPr lang="sk-SK" sz="2400" smtClean="0"/>
              <a:t>Trhové riziká</a:t>
            </a:r>
          </a:p>
          <a:p>
            <a:pPr marL="0">
              <a:buFontTx/>
              <a:buNone/>
            </a:pPr>
            <a:endParaRPr lang="hu-HU" sz="2800" smtClean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9AFDFA0-4B85-4409-A6B0-691F3DFFB1AB}" type="slidenum">
              <a:rPr lang="hu-HU" smtClean="0"/>
              <a:pPr/>
              <a:t>13</a:t>
            </a:fld>
            <a:endParaRPr lang="hu-HU" smtClean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928813"/>
            <a:ext cx="8643938" cy="4071937"/>
          </a:xfrm>
        </p:spPr>
        <p:txBody>
          <a:bodyPr/>
          <a:lstStyle/>
          <a:p>
            <a:pPr marL="0">
              <a:buFontTx/>
              <a:buNone/>
              <a:defRPr/>
            </a:pPr>
            <a:r>
              <a:rPr lang="sk-SK" sz="2800" b="1" dirty="0" smtClean="0"/>
              <a:t>Očakávania voči analýze rizík</a:t>
            </a:r>
            <a:r>
              <a:rPr lang="sk-SK" sz="2800" dirty="0" smtClean="0"/>
              <a:t>:</a:t>
            </a:r>
          </a:p>
          <a:p>
            <a:pPr marL="365125" indent="-365125">
              <a:lnSpc>
                <a:spcPct val="90000"/>
              </a:lnSpc>
              <a:defRPr/>
            </a:pPr>
            <a:r>
              <a:rPr lang="sk-SK" sz="2400" dirty="0" smtClean="0"/>
              <a:t>Metóda musí byť v rámci organizácie zrozumiteľná pre každého.</a:t>
            </a:r>
          </a:p>
          <a:p>
            <a:pPr marL="365125" indent="-365125">
              <a:lnSpc>
                <a:spcPct val="90000"/>
              </a:lnSpc>
              <a:defRPr/>
            </a:pPr>
            <a:r>
              <a:rPr lang="sk-SK" sz="2400" dirty="0" smtClean="0"/>
              <a:t>Výstup má ukazovať výsledok zrozumiteľne (rizikovú hodnotu prvku, a jeho miesto medzi ostatnými prvkami).</a:t>
            </a:r>
          </a:p>
          <a:p>
            <a:pPr marL="365125" indent="-365125">
              <a:lnSpc>
                <a:spcPct val="90000"/>
              </a:lnSpc>
              <a:defRPr/>
            </a:pPr>
            <a:r>
              <a:rPr lang="sk-SK" sz="2400" dirty="0" smtClean="0"/>
              <a:t>Má zohľadňovať čo najmenej hodnotiacich kritérií.</a:t>
            </a:r>
          </a:p>
          <a:p>
            <a:pPr marL="365125" indent="-365125">
              <a:lnSpc>
                <a:spcPct val="90000"/>
              </a:lnSpc>
              <a:defRPr/>
            </a:pPr>
            <a:r>
              <a:rPr lang="sk-SK" sz="2400" dirty="0" smtClean="0"/>
              <a:t>Hodnotiace kritériá musia byť vhodné na odkrývanie odchýlok medzi jednotlivými prvkami.</a:t>
            </a:r>
          </a:p>
          <a:p>
            <a:pPr marL="365125" indent="-365125">
              <a:lnSpc>
                <a:spcPct val="90000"/>
              </a:lnSpc>
              <a:defRPr/>
            </a:pPr>
            <a:r>
              <a:rPr lang="sk-SK" sz="2400" dirty="0" smtClean="0"/>
              <a:t>Hodnotiace kritériá nemajú obsahovať prvky, ktoré sa rovnako vzťahujú na celú množinu.</a:t>
            </a:r>
          </a:p>
          <a:p>
            <a:pPr marL="0">
              <a:buFontTx/>
              <a:buNone/>
              <a:defRPr/>
            </a:pPr>
            <a:endParaRPr lang="hu-HU" sz="2400" dirty="0" smtClean="0"/>
          </a:p>
          <a:p>
            <a:pPr marL="0">
              <a:buFontTx/>
              <a:buNone/>
              <a:defRPr/>
            </a:pPr>
            <a:endParaRPr lang="hu-HU" sz="2800" dirty="0" smtClean="0"/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9D912EE-6653-400A-BF79-2EAB6346F2C5}" type="slidenum">
              <a:rPr lang="hu-HU" smtClean="0"/>
              <a:pPr/>
              <a:t>14</a:t>
            </a:fld>
            <a:endParaRPr lang="hu-HU" smtClean="0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365125" indent="-365125">
              <a:lnSpc>
                <a:spcPct val="80000"/>
              </a:lnSpc>
              <a:buFontTx/>
              <a:buNone/>
              <a:defRPr/>
            </a:pPr>
            <a:r>
              <a:rPr lang="sk-SK" sz="2800" b="1" dirty="0" smtClean="0"/>
              <a:t>Postup pri analýze rizík</a:t>
            </a:r>
          </a:p>
          <a:p>
            <a:pPr marL="365125" indent="-365125">
              <a:lnSpc>
                <a:spcPct val="80000"/>
              </a:lnSpc>
              <a:defRPr/>
            </a:pPr>
            <a:r>
              <a:rPr lang="sk-SK" sz="2400" dirty="0" smtClean="0"/>
              <a:t>Stanovenie kritérií hodnotenia pre jednotlivé prvky</a:t>
            </a:r>
          </a:p>
          <a:p>
            <a:pPr marL="365125" indent="-365125">
              <a:lnSpc>
                <a:spcPct val="80000"/>
              </a:lnSpc>
              <a:defRPr/>
            </a:pPr>
            <a:r>
              <a:rPr lang="sk-SK" sz="2400" dirty="0" smtClean="0"/>
              <a:t>Určenie činností. </a:t>
            </a:r>
          </a:p>
          <a:p>
            <a:pPr marL="365125" indent="-365125">
              <a:lnSpc>
                <a:spcPct val="80000"/>
              </a:lnSpc>
              <a:defRPr/>
            </a:pPr>
            <a:r>
              <a:rPr lang="sk-SK" sz="2400" dirty="0" smtClean="0"/>
              <a:t>Stanovenie cieľov kontrol priradených k jednotlivým činnostiam </a:t>
            </a:r>
          </a:p>
          <a:p>
            <a:pPr marL="365125" indent="-365125">
              <a:lnSpc>
                <a:spcPct val="80000"/>
              </a:lnSpc>
              <a:defRPr/>
            </a:pPr>
            <a:r>
              <a:rPr lang="sk-SK" sz="2400" dirty="0" smtClean="0"/>
              <a:t>Stanovenie rizika</a:t>
            </a:r>
          </a:p>
          <a:p>
            <a:pPr marL="365125" indent="-365125">
              <a:lnSpc>
                <a:spcPct val="80000"/>
              </a:lnSpc>
              <a:defRPr/>
            </a:pPr>
            <a:r>
              <a:rPr lang="sk-SK" sz="2400" dirty="0" smtClean="0"/>
              <a:t>Hodnotenie pravdepodobnosti nástupu rizika a jeho vplyvu</a:t>
            </a:r>
          </a:p>
          <a:p>
            <a:pPr marL="365125" indent="-365125">
              <a:lnSpc>
                <a:spcPct val="80000"/>
              </a:lnSpc>
              <a:defRPr/>
            </a:pPr>
            <a:r>
              <a:rPr lang="sk-SK" sz="2400" dirty="0" smtClean="0"/>
              <a:t>Priradenie vnútornej kontroly k riziku, čím sa riziko znižuje</a:t>
            </a:r>
          </a:p>
          <a:p>
            <a:pPr marL="365125" indent="-365125">
              <a:lnSpc>
                <a:spcPct val="80000"/>
              </a:lnSpc>
              <a:defRPr/>
            </a:pPr>
            <a:r>
              <a:rPr lang="sk-SK" sz="2400" dirty="0" smtClean="0"/>
              <a:t>Stanovenie zostávajúceho rizika </a:t>
            </a:r>
          </a:p>
          <a:p>
            <a:pPr marL="0">
              <a:buFontTx/>
              <a:buNone/>
              <a:defRPr/>
            </a:pPr>
            <a:endParaRPr lang="hu-HU" sz="2800" dirty="0" smtClean="0"/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764A2E-C142-49F0-8B96-0EE4AB991A5A}" type="slidenum">
              <a:rPr lang="hu-HU" smtClean="0"/>
              <a:pPr/>
              <a:t>15</a:t>
            </a:fld>
            <a:endParaRPr lang="hu-HU" smtClean="0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365125" indent="-365125">
              <a:lnSpc>
                <a:spcPct val="80000"/>
              </a:lnSpc>
              <a:buFontTx/>
              <a:buNone/>
              <a:defRPr/>
            </a:pPr>
            <a:r>
              <a:rPr lang="sk-SK" sz="2800" b="1" dirty="0" smtClean="0"/>
              <a:t>Mapa rizík</a:t>
            </a:r>
          </a:p>
          <a:p>
            <a:pPr marL="365125" indent="-365125">
              <a:lnSpc>
                <a:spcPct val="80000"/>
              </a:lnSpc>
              <a:buFontTx/>
              <a:buNone/>
              <a:defRPr/>
            </a:pPr>
            <a:endParaRPr lang="sk-SK" sz="2800" b="1" dirty="0" smtClean="0"/>
          </a:p>
          <a:p>
            <a:pPr marL="0">
              <a:lnSpc>
                <a:spcPct val="120000"/>
              </a:lnSpc>
              <a:buClr>
                <a:srgbClr val="003399"/>
              </a:buClr>
              <a:buFontTx/>
              <a:buNone/>
              <a:defRPr/>
            </a:pPr>
            <a:r>
              <a:rPr lang="sk-SK" sz="2400" dirty="0" smtClean="0">
                <a:latin typeface="Garamond" pitchFamily="18" charset="0"/>
              </a:rPr>
              <a:t>Keď sa stanovili všetky riziká pre všetky funkcie/činnosti, znázorníme ich v dvojrozmernej tabuľke, v ktorej sú zobrazené tieto dva tematické celky:</a:t>
            </a:r>
          </a:p>
          <a:p>
            <a:pPr lvl="1">
              <a:lnSpc>
                <a:spcPct val="120000"/>
              </a:lnSpc>
              <a:buClr>
                <a:srgbClr val="003399"/>
              </a:buClr>
              <a:buFont typeface="Wingdings" pitchFamily="2" charset="2"/>
              <a:buNone/>
              <a:defRPr/>
            </a:pPr>
            <a:r>
              <a:rPr lang="sk-SK" sz="2400" dirty="0" smtClean="0">
                <a:latin typeface="Garamond" pitchFamily="18" charset="0"/>
              </a:rPr>
              <a:t>Určenie </a:t>
            </a:r>
            <a:r>
              <a:rPr lang="sk-SK" sz="2400" b="1" dirty="0" smtClean="0">
                <a:latin typeface="Garamond" pitchFamily="18" charset="0"/>
              </a:rPr>
              <a:t>vplyvu rizika</a:t>
            </a:r>
          </a:p>
          <a:p>
            <a:pPr lvl="1">
              <a:lnSpc>
                <a:spcPct val="120000"/>
              </a:lnSpc>
              <a:buClr>
                <a:srgbClr val="003399"/>
              </a:buClr>
              <a:buFont typeface="Wingdings" pitchFamily="2" charset="2"/>
              <a:buNone/>
              <a:defRPr/>
            </a:pPr>
            <a:r>
              <a:rPr lang="sk-SK" sz="2400" dirty="0" smtClean="0">
                <a:latin typeface="Garamond" pitchFamily="18" charset="0"/>
              </a:rPr>
              <a:t>a </a:t>
            </a:r>
            <a:r>
              <a:rPr lang="sk-SK" sz="2400" b="1" dirty="0" smtClean="0">
                <a:latin typeface="Garamond" pitchFamily="18" charset="0"/>
              </a:rPr>
              <a:t>početnosti, </a:t>
            </a:r>
            <a:r>
              <a:rPr lang="sk-SK" sz="2400" dirty="0" smtClean="0">
                <a:latin typeface="Garamond" pitchFamily="18" charset="0"/>
              </a:rPr>
              <a:t>alebo</a:t>
            </a:r>
            <a:r>
              <a:rPr lang="sk-SK" sz="2400" b="1" dirty="0" smtClean="0">
                <a:latin typeface="Garamond" pitchFamily="18" charset="0"/>
              </a:rPr>
              <a:t> pravdepodobnosti </a:t>
            </a:r>
            <a:r>
              <a:rPr lang="sk-SK" sz="2400" dirty="0" smtClean="0">
                <a:latin typeface="Garamond" pitchFamily="18" charset="0"/>
              </a:rPr>
              <a:t>rizika</a:t>
            </a:r>
          </a:p>
        </p:txBody>
      </p:sp>
      <p:pic>
        <p:nvPicPr>
          <p:cNvPr id="2867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50" y="1000125"/>
            <a:ext cx="6710363" cy="427038"/>
          </a:xfrm>
        </p:spPr>
        <p:txBody>
          <a:bodyPr/>
          <a:lstStyle/>
          <a:p>
            <a:r>
              <a:rPr lang="en-GB" sz="2500" smtClean="0">
                <a:latin typeface="Garamond" pitchFamily="18" charset="0"/>
              </a:rPr>
              <a:t>  </a:t>
            </a:r>
            <a:r>
              <a:rPr lang="hu-HU" smtClean="0">
                <a:latin typeface="Garamond" pitchFamily="18" charset="0"/>
              </a:rPr>
              <a:t>Mapa rizík</a:t>
            </a:r>
          </a:p>
        </p:txBody>
      </p:sp>
      <p:sp useBgFill="1">
        <p:nvSpPr>
          <p:cNvPr id="290819" name="Rectangle 3"/>
          <p:cNvSpPr>
            <a:spLocks noChangeArrowheads="1"/>
          </p:cNvSpPr>
          <p:nvPr/>
        </p:nvSpPr>
        <p:spPr bwMode="auto">
          <a:xfrm>
            <a:off x="7223125" y="3706813"/>
            <a:ext cx="1720850" cy="2128837"/>
          </a:xfrm>
          <a:prstGeom prst="rect">
            <a:avLst/>
          </a:prstGeom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7997825" y="3892550"/>
            <a:ext cx="8985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014" tIns="36508" rIns="73014" bIns="36508">
            <a:spAutoFit/>
          </a:bodyPr>
          <a:lstStyle/>
          <a:p>
            <a:pPr defTabSz="485775" eaLnBrk="0" hangingPunct="0">
              <a:spcBef>
                <a:spcPct val="50000"/>
              </a:spcBef>
            </a:pPr>
            <a:r>
              <a:rPr lang="hu-HU" sz="1300"/>
              <a:t>Vysoké riziko</a:t>
            </a:r>
            <a:endParaRPr lang="en-US" sz="1300"/>
          </a:p>
        </p:txBody>
      </p:sp>
      <p:sp>
        <p:nvSpPr>
          <p:cNvPr id="290821" name="Rectangle 5"/>
          <p:cNvSpPr>
            <a:spLocks noChangeArrowheads="1"/>
          </p:cNvSpPr>
          <p:nvPr/>
        </p:nvSpPr>
        <p:spPr bwMode="auto">
          <a:xfrm>
            <a:off x="7369175" y="5151438"/>
            <a:ext cx="541338" cy="441325"/>
          </a:xfrm>
          <a:prstGeom prst="rect">
            <a:avLst/>
          </a:prstGeom>
          <a:solidFill>
            <a:srgbClr val="00FF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0822" name="Rectangle 6"/>
          <p:cNvSpPr>
            <a:spLocks noChangeArrowheads="1"/>
          </p:cNvSpPr>
          <p:nvPr/>
        </p:nvSpPr>
        <p:spPr bwMode="auto">
          <a:xfrm>
            <a:off x="7372350" y="3892550"/>
            <a:ext cx="541338" cy="442913"/>
          </a:xfrm>
          <a:prstGeom prst="rect">
            <a:avLst/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0823" name="Rectangle 7"/>
          <p:cNvSpPr>
            <a:spLocks noChangeArrowheads="1"/>
          </p:cNvSpPr>
          <p:nvPr/>
        </p:nvSpPr>
        <p:spPr bwMode="auto">
          <a:xfrm>
            <a:off x="7369175" y="4518025"/>
            <a:ext cx="541338" cy="44291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7989888" y="4518025"/>
            <a:ext cx="896937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014" tIns="36508" rIns="73014" bIns="36508">
            <a:spAutoFit/>
          </a:bodyPr>
          <a:lstStyle/>
          <a:p>
            <a:pPr defTabSz="485775" eaLnBrk="0" hangingPunct="0">
              <a:spcBef>
                <a:spcPct val="50000"/>
              </a:spcBef>
            </a:pPr>
            <a:r>
              <a:rPr lang="hu-HU" sz="1300"/>
              <a:t>Stredné riziko</a:t>
            </a:r>
            <a:endParaRPr lang="en-US" sz="1300"/>
          </a:p>
        </p:txBody>
      </p:sp>
      <p:sp>
        <p:nvSpPr>
          <p:cNvPr id="29704" name="Rectangle 9"/>
          <p:cNvSpPr>
            <a:spLocks noChangeArrowheads="1"/>
          </p:cNvSpPr>
          <p:nvPr/>
        </p:nvSpPr>
        <p:spPr bwMode="auto">
          <a:xfrm>
            <a:off x="8002588" y="5159375"/>
            <a:ext cx="93345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014" tIns="36508" rIns="73014" bIns="36508">
            <a:spAutoFit/>
          </a:bodyPr>
          <a:lstStyle/>
          <a:p>
            <a:pPr defTabSz="485775" eaLnBrk="0" hangingPunct="0">
              <a:spcBef>
                <a:spcPct val="50000"/>
              </a:spcBef>
            </a:pPr>
            <a:r>
              <a:rPr lang="hu-HU" sz="1300"/>
              <a:t>Nízke riziko</a:t>
            </a:r>
            <a:endParaRPr lang="en-US" sz="1300"/>
          </a:p>
        </p:txBody>
      </p:sp>
      <p:sp>
        <p:nvSpPr>
          <p:cNvPr id="290826" name="Rectangle 10"/>
          <p:cNvSpPr>
            <a:spLocks noChangeArrowheads="1"/>
          </p:cNvSpPr>
          <p:nvPr/>
        </p:nvSpPr>
        <p:spPr bwMode="auto">
          <a:xfrm>
            <a:off x="4643438" y="3214688"/>
            <a:ext cx="1373187" cy="879475"/>
          </a:xfrm>
          <a:prstGeom prst="rect">
            <a:avLst/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0827" name="Rectangle 11"/>
          <p:cNvSpPr>
            <a:spLocks noChangeArrowheads="1"/>
          </p:cNvSpPr>
          <p:nvPr/>
        </p:nvSpPr>
        <p:spPr bwMode="auto">
          <a:xfrm>
            <a:off x="3071813" y="3214688"/>
            <a:ext cx="1373187" cy="879475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0828" name="Rectangle 12"/>
          <p:cNvSpPr>
            <a:spLocks noChangeArrowheads="1"/>
          </p:cNvSpPr>
          <p:nvPr/>
        </p:nvSpPr>
        <p:spPr bwMode="auto">
          <a:xfrm>
            <a:off x="1571625" y="3214688"/>
            <a:ext cx="1373188" cy="879475"/>
          </a:xfrm>
          <a:prstGeom prst="rect">
            <a:avLst/>
          </a:prstGeom>
          <a:solidFill>
            <a:srgbClr val="00FF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0829" name="Rectangle 13"/>
          <p:cNvSpPr>
            <a:spLocks noChangeArrowheads="1"/>
          </p:cNvSpPr>
          <p:nvPr/>
        </p:nvSpPr>
        <p:spPr bwMode="auto">
          <a:xfrm>
            <a:off x="3071813" y="2143125"/>
            <a:ext cx="1373187" cy="879475"/>
          </a:xfrm>
          <a:prstGeom prst="rect">
            <a:avLst/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0830" name="Rectangle 14"/>
          <p:cNvSpPr>
            <a:spLocks noChangeArrowheads="1"/>
          </p:cNvSpPr>
          <p:nvPr/>
        </p:nvSpPr>
        <p:spPr bwMode="auto">
          <a:xfrm>
            <a:off x="1571625" y="2143125"/>
            <a:ext cx="1373188" cy="879475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0831" name="Rectangle 15"/>
          <p:cNvSpPr>
            <a:spLocks noChangeArrowheads="1"/>
          </p:cNvSpPr>
          <p:nvPr/>
        </p:nvSpPr>
        <p:spPr bwMode="auto">
          <a:xfrm>
            <a:off x="4643438" y="4214813"/>
            <a:ext cx="1373187" cy="877887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0832" name="Rectangle 16"/>
          <p:cNvSpPr>
            <a:spLocks noChangeArrowheads="1"/>
          </p:cNvSpPr>
          <p:nvPr/>
        </p:nvSpPr>
        <p:spPr bwMode="auto">
          <a:xfrm>
            <a:off x="3071813" y="4214813"/>
            <a:ext cx="1373187" cy="877887"/>
          </a:xfrm>
          <a:prstGeom prst="rect">
            <a:avLst/>
          </a:prstGeom>
          <a:solidFill>
            <a:srgbClr val="00FF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0833" name="Rectangle 17"/>
          <p:cNvSpPr>
            <a:spLocks noChangeArrowheads="1"/>
          </p:cNvSpPr>
          <p:nvPr/>
        </p:nvSpPr>
        <p:spPr bwMode="auto">
          <a:xfrm>
            <a:off x="1571625" y="4214813"/>
            <a:ext cx="1373188" cy="877887"/>
          </a:xfrm>
          <a:prstGeom prst="rect">
            <a:avLst/>
          </a:prstGeom>
          <a:solidFill>
            <a:srgbClr val="00FF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sp>
        <p:nvSpPr>
          <p:cNvPr id="29713" name="Rectangle 18"/>
          <p:cNvSpPr>
            <a:spLocks noChangeArrowheads="1"/>
          </p:cNvSpPr>
          <p:nvPr/>
        </p:nvSpPr>
        <p:spPr bwMode="auto">
          <a:xfrm>
            <a:off x="1571625" y="5357813"/>
            <a:ext cx="1355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912813" eaLnBrk="0" hangingPunct="0">
              <a:spcBef>
                <a:spcPct val="50000"/>
              </a:spcBef>
            </a:pPr>
            <a:r>
              <a:rPr lang="hu-HU" sz="1400" b="1"/>
              <a:t>Nízke</a:t>
            </a:r>
            <a:endParaRPr lang="en-US" sz="1400" b="1"/>
          </a:p>
        </p:txBody>
      </p:sp>
      <p:sp>
        <p:nvSpPr>
          <p:cNvPr id="29714" name="Rectangle 19"/>
          <p:cNvSpPr>
            <a:spLocks noChangeArrowheads="1"/>
          </p:cNvSpPr>
          <p:nvPr/>
        </p:nvSpPr>
        <p:spPr bwMode="auto">
          <a:xfrm>
            <a:off x="3143250" y="5357813"/>
            <a:ext cx="1355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912813" eaLnBrk="0" hangingPunct="0">
              <a:spcBef>
                <a:spcPct val="50000"/>
              </a:spcBef>
            </a:pPr>
            <a:r>
              <a:rPr lang="hu-HU" sz="1400" b="1"/>
              <a:t>Stredné</a:t>
            </a:r>
            <a:endParaRPr lang="en-US" sz="1400" b="1"/>
          </a:p>
        </p:txBody>
      </p:sp>
      <p:sp>
        <p:nvSpPr>
          <p:cNvPr id="29715" name="Rectangle 20"/>
          <p:cNvSpPr>
            <a:spLocks noChangeArrowheads="1"/>
          </p:cNvSpPr>
          <p:nvPr/>
        </p:nvSpPr>
        <p:spPr bwMode="auto">
          <a:xfrm>
            <a:off x="4572000" y="5286375"/>
            <a:ext cx="13541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912813" eaLnBrk="0" hangingPunct="0">
              <a:spcBef>
                <a:spcPct val="50000"/>
              </a:spcBef>
            </a:pPr>
            <a:r>
              <a:rPr lang="hu-HU" sz="1400" b="1"/>
              <a:t>Vysoké</a:t>
            </a:r>
            <a:endParaRPr lang="en-US" sz="1400" b="1"/>
          </a:p>
        </p:txBody>
      </p:sp>
      <p:sp>
        <p:nvSpPr>
          <p:cNvPr id="29716" name="Rectangle 21"/>
          <p:cNvSpPr>
            <a:spLocks noChangeArrowheads="1"/>
          </p:cNvSpPr>
          <p:nvPr/>
        </p:nvSpPr>
        <p:spPr bwMode="auto">
          <a:xfrm rot="-5400000">
            <a:off x="515937" y="4733926"/>
            <a:ext cx="1355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912813" eaLnBrk="0" hangingPunct="0">
              <a:spcBef>
                <a:spcPct val="50000"/>
              </a:spcBef>
            </a:pPr>
            <a:r>
              <a:rPr lang="hu-HU" sz="1400" b="1"/>
              <a:t>Nízka</a:t>
            </a:r>
            <a:endParaRPr lang="en-US" sz="1400" b="1"/>
          </a:p>
        </p:txBody>
      </p:sp>
      <p:sp>
        <p:nvSpPr>
          <p:cNvPr id="29717" name="Rectangle 22"/>
          <p:cNvSpPr>
            <a:spLocks noChangeArrowheads="1"/>
          </p:cNvSpPr>
          <p:nvPr/>
        </p:nvSpPr>
        <p:spPr bwMode="auto">
          <a:xfrm rot="-5400000">
            <a:off x="528638" y="3697288"/>
            <a:ext cx="1355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912813" eaLnBrk="0" hangingPunct="0">
              <a:spcBef>
                <a:spcPct val="50000"/>
              </a:spcBef>
            </a:pPr>
            <a:r>
              <a:rPr lang="hu-HU" sz="1400" b="1"/>
              <a:t>Stredná</a:t>
            </a:r>
            <a:endParaRPr lang="en-US" sz="1400" b="1"/>
          </a:p>
        </p:txBody>
      </p:sp>
      <p:sp>
        <p:nvSpPr>
          <p:cNvPr id="29718" name="Rectangle 23"/>
          <p:cNvSpPr>
            <a:spLocks noChangeArrowheads="1"/>
          </p:cNvSpPr>
          <p:nvPr/>
        </p:nvSpPr>
        <p:spPr bwMode="auto">
          <a:xfrm rot="-5400000">
            <a:off x="342901" y="2720975"/>
            <a:ext cx="1727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912813" eaLnBrk="0" hangingPunct="0">
              <a:spcBef>
                <a:spcPct val="50000"/>
              </a:spcBef>
            </a:pPr>
            <a:r>
              <a:rPr lang="hu-HU" sz="1400" b="1"/>
              <a:t>Vysoká</a:t>
            </a:r>
            <a:endParaRPr lang="en-US" sz="1400" b="1"/>
          </a:p>
        </p:txBody>
      </p:sp>
      <p:sp>
        <p:nvSpPr>
          <p:cNvPr id="290840" name="Line 24"/>
          <p:cNvSpPr>
            <a:spLocks noChangeShapeType="1"/>
          </p:cNvSpPr>
          <p:nvPr/>
        </p:nvSpPr>
        <p:spPr bwMode="auto">
          <a:xfrm>
            <a:off x="1439863" y="1928813"/>
            <a:ext cx="0" cy="35464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med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80156" tIns="40078" rIns="80156" bIns="40078"/>
          <a:lstStyle/>
          <a:p>
            <a:pPr>
              <a:defRPr/>
            </a:pPr>
            <a:endParaRPr lang="hu-HU"/>
          </a:p>
        </p:txBody>
      </p:sp>
      <p:sp>
        <p:nvSpPr>
          <p:cNvPr id="290841" name="Line 25"/>
          <p:cNvSpPr>
            <a:spLocks noChangeShapeType="1"/>
          </p:cNvSpPr>
          <p:nvPr/>
        </p:nvSpPr>
        <p:spPr bwMode="auto">
          <a:xfrm>
            <a:off x="1285875" y="5214938"/>
            <a:ext cx="49117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80156" tIns="40078" rIns="80156" bIns="40078"/>
          <a:lstStyle/>
          <a:p>
            <a:pPr>
              <a:defRPr/>
            </a:pPr>
            <a:endParaRPr lang="hu-HU"/>
          </a:p>
        </p:txBody>
      </p:sp>
      <p:sp>
        <p:nvSpPr>
          <p:cNvPr id="29721" name="Rectangle 26"/>
          <p:cNvSpPr>
            <a:spLocks noChangeArrowheads="1"/>
          </p:cNvSpPr>
          <p:nvPr/>
        </p:nvSpPr>
        <p:spPr bwMode="auto">
          <a:xfrm>
            <a:off x="508000" y="1485900"/>
            <a:ext cx="66563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61" tIns="46031" rIns="92061" bIns="46031">
            <a:spAutoFit/>
          </a:bodyPr>
          <a:lstStyle/>
          <a:p>
            <a:pPr defTabSz="912813" eaLnBrk="0" hangingPunct="0"/>
            <a:r>
              <a:rPr lang="sk-SK" sz="2800">
                <a:latin typeface="Garamond" pitchFamily="18" charset="0"/>
              </a:rPr>
              <a:t>Váha rizika</a:t>
            </a:r>
            <a:r>
              <a:rPr lang="en-US" sz="2800">
                <a:latin typeface="Garamond" pitchFamily="18" charset="0"/>
              </a:rPr>
              <a:t>: </a:t>
            </a:r>
            <a:r>
              <a:rPr lang="sk-SK" sz="2800">
                <a:latin typeface="Garamond" pitchFamily="18" charset="0"/>
              </a:rPr>
              <a:t>pravdepodobnosť a vplyv výskytu</a:t>
            </a:r>
            <a:endParaRPr lang="en-US" sz="2800">
              <a:latin typeface="Garamond" pitchFamily="18" charset="0"/>
            </a:endParaRPr>
          </a:p>
        </p:txBody>
      </p:sp>
      <p:sp>
        <p:nvSpPr>
          <p:cNvPr id="29722" name="Oval 27"/>
          <p:cNvSpPr>
            <a:spLocks noChangeArrowheads="1"/>
          </p:cNvSpPr>
          <p:nvPr/>
        </p:nvSpPr>
        <p:spPr bwMode="auto">
          <a:xfrm rot="-5400000">
            <a:off x="-282574" y="3411537"/>
            <a:ext cx="1752600" cy="644525"/>
          </a:xfrm>
          <a:prstGeom prst="ellipse">
            <a:avLst/>
          </a:pr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 wrap="none" lIns="92061" tIns="46031" rIns="92061" bIns="46031" anchor="ctr"/>
          <a:lstStyle/>
          <a:p>
            <a:pPr algn="ctr" defTabSz="912813" eaLnBrk="0" hangingPunct="0"/>
            <a:r>
              <a:rPr lang="hu-HU" sz="2000" b="1">
                <a:solidFill>
                  <a:schemeClr val="bg1"/>
                </a:solidFill>
                <a:latin typeface="Arial Narrow" pitchFamily="34" charset="0"/>
              </a:rPr>
              <a:t>Pravdepodobnosť</a:t>
            </a:r>
            <a:endParaRPr lang="en-US" sz="2000" b="1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9723" name="Oval 28"/>
          <p:cNvSpPr>
            <a:spLocks noChangeArrowheads="1"/>
          </p:cNvSpPr>
          <p:nvPr/>
        </p:nvSpPr>
        <p:spPr bwMode="auto">
          <a:xfrm>
            <a:off x="2786063" y="5643563"/>
            <a:ext cx="1617662" cy="342900"/>
          </a:xfrm>
          <a:prstGeom prst="ellipse">
            <a:avLst/>
          </a:pr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 wrap="none" lIns="92061" tIns="46031" rIns="92061" bIns="46031" anchor="ctr"/>
          <a:lstStyle/>
          <a:p>
            <a:pPr algn="ctr" defTabSz="912813" eaLnBrk="0" hangingPunct="0"/>
            <a:r>
              <a:rPr lang="hu-HU" sz="2000" b="1">
                <a:solidFill>
                  <a:schemeClr val="bg1"/>
                </a:solidFill>
                <a:latin typeface="Arial Narrow" pitchFamily="34" charset="0"/>
              </a:rPr>
              <a:t>Vplyv</a:t>
            </a:r>
            <a:endParaRPr lang="en-US" sz="2000" b="1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9724" name="Rectangle 29"/>
          <p:cNvSpPr>
            <a:spLocks noChangeArrowheads="1"/>
          </p:cNvSpPr>
          <p:nvPr/>
        </p:nvSpPr>
        <p:spPr bwMode="auto">
          <a:xfrm>
            <a:off x="4784725" y="2674938"/>
            <a:ext cx="1082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760413" eaLnBrk="0" hangingPunct="0">
              <a:spcBef>
                <a:spcPct val="50000"/>
              </a:spcBef>
            </a:pPr>
            <a:r>
              <a:rPr lang="hu-HU" sz="1400" b="1"/>
              <a:t>Kockázat</a:t>
            </a:r>
            <a:r>
              <a:rPr lang="fr-FR" sz="1400" b="1"/>
              <a:t> </a:t>
            </a:r>
          </a:p>
        </p:txBody>
      </p:sp>
      <p:sp>
        <p:nvSpPr>
          <p:cNvPr id="29725" name="Rectangle 30"/>
          <p:cNvSpPr>
            <a:spLocks noChangeArrowheads="1"/>
          </p:cNvSpPr>
          <p:nvPr/>
        </p:nvSpPr>
        <p:spPr bwMode="auto">
          <a:xfrm>
            <a:off x="3286125" y="3571875"/>
            <a:ext cx="1082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760413" eaLnBrk="0" hangingPunct="0">
              <a:spcBef>
                <a:spcPct val="50000"/>
              </a:spcBef>
            </a:pPr>
            <a:r>
              <a:rPr lang="hu-HU" sz="1400" b="1"/>
              <a:t>Riziko </a:t>
            </a:r>
            <a:endParaRPr lang="fr-FR" sz="1400" b="1"/>
          </a:p>
        </p:txBody>
      </p:sp>
      <p:sp>
        <p:nvSpPr>
          <p:cNvPr id="29726" name="Rectangle 31"/>
          <p:cNvSpPr>
            <a:spLocks noChangeArrowheads="1"/>
          </p:cNvSpPr>
          <p:nvPr/>
        </p:nvSpPr>
        <p:spPr bwMode="auto">
          <a:xfrm>
            <a:off x="4786313" y="3571875"/>
            <a:ext cx="1082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760413" eaLnBrk="0" hangingPunct="0">
              <a:spcBef>
                <a:spcPct val="50000"/>
              </a:spcBef>
            </a:pPr>
            <a:r>
              <a:rPr lang="hu-HU" sz="1400" b="1"/>
              <a:t>Riziko</a:t>
            </a:r>
            <a:endParaRPr lang="fr-FR" sz="1400" b="1"/>
          </a:p>
        </p:txBody>
      </p:sp>
      <p:sp>
        <p:nvSpPr>
          <p:cNvPr id="29727" name="Rectangle 32"/>
          <p:cNvSpPr>
            <a:spLocks noChangeArrowheads="1"/>
          </p:cNvSpPr>
          <p:nvPr/>
        </p:nvSpPr>
        <p:spPr bwMode="auto">
          <a:xfrm>
            <a:off x="3286125" y="4500563"/>
            <a:ext cx="1082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61" tIns="46031" rIns="92061" bIns="46031">
            <a:spAutoFit/>
          </a:bodyPr>
          <a:lstStyle/>
          <a:p>
            <a:pPr algn="ctr" defTabSz="760413" eaLnBrk="0" hangingPunct="0">
              <a:spcBef>
                <a:spcPct val="50000"/>
              </a:spcBef>
            </a:pPr>
            <a:r>
              <a:rPr lang="hu-HU" sz="1400" b="1"/>
              <a:t>Riziko</a:t>
            </a:r>
            <a:endParaRPr lang="fr-FR" sz="1400" b="1"/>
          </a:p>
        </p:txBody>
      </p:sp>
      <p:sp>
        <p:nvSpPr>
          <p:cNvPr id="290849" name="Rectangle 33"/>
          <p:cNvSpPr>
            <a:spLocks noChangeArrowheads="1"/>
          </p:cNvSpPr>
          <p:nvPr/>
        </p:nvSpPr>
        <p:spPr bwMode="auto">
          <a:xfrm>
            <a:off x="4572000" y="2214563"/>
            <a:ext cx="1371600" cy="762000"/>
          </a:xfrm>
          <a:prstGeom prst="rect">
            <a:avLst/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80156" tIns="40078" rIns="80156" bIns="40078" anchor="ctr"/>
          <a:lstStyle/>
          <a:p>
            <a:pPr>
              <a:defRPr/>
            </a:pPr>
            <a:endParaRPr lang="hu-HU"/>
          </a:p>
        </p:txBody>
      </p:sp>
      <p:pic>
        <p:nvPicPr>
          <p:cNvPr id="2972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3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32" name="Picture 3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33" name="Picture 3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34" name="Picture 3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177600F-CD95-4539-ACE4-94A1A5095FA5}" type="slidenum">
              <a:rPr lang="hu-HU" smtClean="0"/>
              <a:pPr/>
              <a:t>17</a:t>
            </a:fld>
            <a:endParaRPr lang="hu-HU" smtClean="0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hu-HU" sz="4000" smtClean="0"/>
              <a:t>Riešenie rizík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smtClean="0"/>
              <a:t>Riešenie rizík</a:t>
            </a:r>
          </a:p>
          <a:p>
            <a:pPr>
              <a:buFontTx/>
              <a:buNone/>
            </a:pPr>
            <a:r>
              <a:rPr lang="sk-SK" sz="2800" smtClean="0"/>
              <a:t>	</a:t>
            </a:r>
          </a:p>
          <a:p>
            <a:pPr algn="just">
              <a:buFontTx/>
              <a:buNone/>
            </a:pPr>
            <a:r>
              <a:rPr lang="sk-SK" sz="2800" smtClean="0"/>
              <a:t>	Po zmapovaní rizík je potrebné predstaviť stratégiu ich riešenia a analýzu rizík. Stratégiu riešenia odporúčame predstaviť schematicky, tabuľkovou formou, prehľadne.</a:t>
            </a:r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6D7EF9E-531F-41B6-8C95-F377DFA32AA7}" type="slidenum">
              <a:rPr lang="hu-HU" smtClean="0"/>
              <a:pPr/>
              <a:t>18</a:t>
            </a:fld>
            <a:endParaRPr lang="hu-HU" smtClean="0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hu-HU" sz="4000" smtClean="0"/>
              <a:t>Kockázatelemzés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381000" indent="-381000">
              <a:lnSpc>
                <a:spcPct val="120000"/>
              </a:lnSpc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</a:pPr>
            <a:r>
              <a:rPr lang="sk-SK" sz="2800" b="1" smtClean="0"/>
              <a:t>Identifikácia kontrol </a:t>
            </a:r>
          </a:p>
          <a:p>
            <a:pPr marL="381000" indent="-381000"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</a:pPr>
            <a:r>
              <a:rPr lang="sk-SK" sz="2400" smtClean="0"/>
              <a:t>Pre každé riziko treba určiť vhodnú vnútornú kontrolu: </a:t>
            </a:r>
          </a:p>
          <a:p>
            <a:pPr marL="952500" lvl="3" indent="-285750"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</a:pPr>
            <a:r>
              <a:rPr lang="sk-SK" smtClean="0"/>
              <a:t>Čo treba spraviť, aby identifikované riziko nenastalo?</a:t>
            </a:r>
          </a:p>
          <a:p>
            <a:pPr marL="381000" indent="-381000"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</a:pPr>
            <a:r>
              <a:rPr lang="sk-SK" sz="2400" smtClean="0"/>
              <a:t>Treba však mať na zreteli, že sa riziko nikdy nedá úplne vylúčiť…</a:t>
            </a:r>
          </a:p>
          <a:p>
            <a:pPr marL="952500" lvl="3" indent="-285750"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</a:pPr>
            <a:r>
              <a:rPr lang="sk-SK" smtClean="0"/>
              <a:t>…jednoducho sa iba snažíme znížiť pravdepodobnosť výskytu alebo vplyv rizika</a:t>
            </a:r>
            <a:endParaRPr lang="sk-SK" smtClean="0">
              <a:latin typeface="Garamond" pitchFamily="18" charset="0"/>
            </a:endParaRPr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36339F-B7F9-42AA-9C12-D5ECFD838857}" type="slidenum">
              <a:rPr lang="hu-HU" smtClean="0"/>
              <a:pPr/>
              <a:t>19</a:t>
            </a:fld>
            <a:endParaRPr lang="hu-HU" smtClean="0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0" indent="-381000">
              <a:lnSpc>
                <a:spcPct val="120000"/>
              </a:lnSpc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</a:pPr>
            <a:r>
              <a:rPr lang="sk-SK" sz="2800" smtClean="0"/>
              <a:t>V prípade projektu, ktorý chceme uskutočniť prostredníctvom dotácie sa vyskytne aj niekoľko špeciálnych rizík, ktoré vyplývajú z charakteru projektu.</a:t>
            </a:r>
          </a:p>
          <a:p>
            <a:pPr marL="400050" lvl="1" indent="0"/>
            <a:r>
              <a:rPr lang="sk-SK" sz="2400" smtClean="0"/>
              <a:t> 	Riziká vystupujúce počas prípravy projektu</a:t>
            </a:r>
          </a:p>
          <a:p>
            <a:pPr marL="400050" lvl="1" indent="0"/>
            <a:r>
              <a:rPr lang="sk-SK" sz="2400" smtClean="0"/>
              <a:t> 	Riziká spojené s podávaním projektu</a:t>
            </a:r>
          </a:p>
          <a:p>
            <a:pPr marL="400050" lvl="1" indent="0"/>
            <a:r>
              <a:rPr lang="sk-SK" sz="2400" smtClean="0"/>
              <a:t>	Riziká spojené s hodnotením projektu, ktoré sa nedajú ovplyvniť</a:t>
            </a:r>
          </a:p>
          <a:p>
            <a:pPr marL="0" indent="-381000">
              <a:lnSpc>
                <a:spcPct val="120000"/>
              </a:lnSpc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</a:pPr>
            <a:endParaRPr lang="hu-HU" smtClean="0">
              <a:latin typeface="Garamond" pitchFamily="18" charset="0"/>
            </a:endParaRPr>
          </a:p>
        </p:txBody>
      </p:sp>
      <p:pic>
        <p:nvPicPr>
          <p:cNvPr id="3277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8165C36-4267-420F-A431-17E6B50ED5E9}" type="slidenum">
              <a:rPr lang="hu-HU" smtClean="0"/>
              <a:pPr/>
              <a:t>20</a:t>
            </a:fld>
            <a:endParaRPr lang="hu-HU" smtClean="0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sk-SK" sz="2800" b="1" dirty="0" smtClean="0"/>
              <a:t>Riziká vyskytujúce sa v súvislosti s projektovou výzvou</a:t>
            </a:r>
          </a:p>
          <a:p>
            <a:pPr marL="0" indent="0">
              <a:buFont typeface="Wingdings" pitchFamily="2" charset="2"/>
              <a:buNone/>
              <a:defRPr/>
            </a:pPr>
            <a:endParaRPr lang="sk-SK" sz="2800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sk-SK" sz="2800" dirty="0" smtClean="0"/>
              <a:t>Projektová výzva je veľmi zložitá;</a:t>
            </a:r>
          </a:p>
          <a:p>
            <a:pPr marL="0" indent="0">
              <a:buFont typeface="Wingdings" pitchFamily="2" charset="2"/>
              <a:buNone/>
              <a:defRPr/>
            </a:pPr>
            <a:endParaRPr lang="sk-SK" sz="2800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sk-SK" sz="2800" dirty="0" smtClean="0"/>
              <a:t>Nedostatok predpisov konania.</a:t>
            </a:r>
          </a:p>
          <a:p>
            <a:pPr marL="0" indent="-381000">
              <a:lnSpc>
                <a:spcPct val="120000"/>
              </a:lnSpc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  <a:defRPr/>
            </a:pPr>
            <a:endParaRPr lang="hu-HU" dirty="0" smtClean="0">
              <a:latin typeface="Garamond" pitchFamily="18" charset="0"/>
            </a:endParaRPr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DD8511-118F-4485-84A4-C1574DD47D5B}" type="slidenum">
              <a:rPr lang="hu-HU" smtClean="0"/>
              <a:pPr/>
              <a:t>21</a:t>
            </a:fld>
            <a:endParaRPr lang="hu-HU" smtClean="0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sk-SK" sz="2800" b="1" dirty="0" smtClean="0"/>
              <a:t>Zložité projektové výzvy</a:t>
            </a:r>
          </a:p>
          <a:p>
            <a:pPr>
              <a:lnSpc>
                <a:spcPct val="90000"/>
              </a:lnSpc>
              <a:defRPr/>
            </a:pPr>
            <a:r>
              <a:rPr lang="sk-SK" sz="2400" dirty="0" smtClean="0"/>
              <a:t>Riziká vyplývajúce z obsahových protirečení návodu projektu a jeho príloh a projektových tlačív</a:t>
            </a:r>
          </a:p>
          <a:p>
            <a:pPr>
              <a:lnSpc>
                <a:spcPct val="90000"/>
              </a:lnSpc>
              <a:defRPr/>
            </a:pPr>
            <a:r>
              <a:rPr lang="sk-SK" sz="2400" dirty="0" smtClean="0"/>
              <a:t>Obsah zmluvy, ktorá tvorí prílohu projektu sa často mení (napr. zábezpeky, finančná kondícia, tabuľa indikátorov)</a:t>
            </a:r>
          </a:p>
          <a:p>
            <a:pPr>
              <a:lnSpc>
                <a:spcPct val="90000"/>
              </a:lnSpc>
              <a:defRPr/>
            </a:pPr>
            <a:r>
              <a:rPr lang="sk-SK" sz="2400" dirty="0" smtClean="0"/>
              <a:t>Nedostatok a protirečenia odpovedí v komunikácii medzi zúčastnenými organizáciami</a:t>
            </a:r>
          </a:p>
          <a:p>
            <a:pPr marL="0" indent="-381000">
              <a:lnSpc>
                <a:spcPct val="120000"/>
              </a:lnSpc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  <a:defRPr/>
            </a:pPr>
            <a:endParaRPr lang="hu-HU" dirty="0" smtClean="0">
              <a:latin typeface="Garamond" pitchFamily="18" charset="0"/>
            </a:endParaRPr>
          </a:p>
        </p:txBody>
      </p:sp>
      <p:pic>
        <p:nvPicPr>
          <p:cNvPr id="3482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BDA648D-A85F-4289-919B-336D27E725D5}" type="slidenum">
              <a:rPr lang="hu-HU" smtClean="0"/>
              <a:pPr/>
              <a:t>22</a:t>
            </a:fld>
            <a:endParaRPr lang="hu-HU" smtClean="0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sk-SK" sz="2800" b="1" dirty="0" smtClean="0"/>
              <a:t>Nedostatok predpisov konania</a:t>
            </a:r>
            <a:endParaRPr lang="hu-HU" sz="2800" b="1" dirty="0" smtClean="0"/>
          </a:p>
          <a:p>
            <a:pPr marL="0" indent="0">
              <a:defRPr/>
            </a:pPr>
            <a:endParaRPr lang="hu-HU" sz="2800" dirty="0" smtClean="0"/>
          </a:p>
          <a:p>
            <a:pPr marL="0" indent="0">
              <a:buFontTx/>
              <a:buNone/>
              <a:defRPr/>
            </a:pPr>
            <a:r>
              <a:rPr lang="sk-SK" sz="2800" dirty="0" smtClean="0"/>
              <a:t>Prílišná subjektivita odborných kritérií</a:t>
            </a:r>
          </a:p>
          <a:p>
            <a:pPr marL="0" indent="-381000">
              <a:lnSpc>
                <a:spcPct val="120000"/>
              </a:lnSpc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  <a:defRPr/>
            </a:pPr>
            <a:endParaRPr lang="hu-HU" dirty="0" smtClean="0">
              <a:latin typeface="Garamond" pitchFamily="18" charset="0"/>
            </a:endParaRPr>
          </a:p>
        </p:txBody>
      </p:sp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337BF0E-FB57-4E9F-87AF-CEF4FA5BB093}" type="slidenum">
              <a:rPr lang="hu-HU" smtClean="0"/>
              <a:pPr/>
              <a:t>23</a:t>
            </a:fld>
            <a:endParaRPr lang="hu-HU" smtClean="0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sk-SK" sz="2800" b="1" dirty="0" smtClean="0"/>
              <a:t>Riziká vystupujúce počas prípravy projektu</a:t>
            </a:r>
            <a:endParaRPr lang="hu-HU" sz="2800" b="1" dirty="0" smtClean="0"/>
          </a:p>
          <a:p>
            <a:pPr marL="400050" lvl="1" indent="0">
              <a:defRPr/>
            </a:pPr>
            <a:r>
              <a:rPr lang="hu-HU" sz="2400" dirty="0" smtClean="0"/>
              <a:t> 	</a:t>
            </a:r>
            <a:r>
              <a:rPr lang="sk-SK" sz="2400" dirty="0" smtClean="0"/>
              <a:t>Staré návyky</a:t>
            </a:r>
          </a:p>
          <a:p>
            <a:pPr marL="0" indent="0">
              <a:defRPr/>
            </a:pPr>
            <a:endParaRPr lang="sk-SK" sz="2800" dirty="0" smtClean="0"/>
          </a:p>
          <a:p>
            <a:pPr marL="400050" lvl="1" indent="0">
              <a:defRPr/>
            </a:pPr>
            <a:r>
              <a:rPr lang="sk-SK" sz="2400" dirty="0" smtClean="0"/>
              <a:t> 	Vyhotovenie štúdie pre realizovateľnosť</a:t>
            </a:r>
          </a:p>
          <a:p>
            <a:pPr marL="0" indent="0">
              <a:defRPr/>
            </a:pPr>
            <a:endParaRPr lang="sk-SK" sz="2800" dirty="0" smtClean="0"/>
          </a:p>
          <a:p>
            <a:pPr marL="400050" lvl="1" indent="0">
              <a:defRPr/>
            </a:pPr>
            <a:r>
              <a:rPr lang="sk-SK" sz="2400" dirty="0" smtClean="0"/>
              <a:t> 	Skúmanie udržateľnosti</a:t>
            </a:r>
          </a:p>
          <a:p>
            <a:pPr marL="0" indent="-381000">
              <a:lnSpc>
                <a:spcPct val="120000"/>
              </a:lnSpc>
              <a:spcBef>
                <a:spcPct val="55000"/>
              </a:spcBef>
              <a:buClr>
                <a:srgbClr val="003399"/>
              </a:buClr>
              <a:buFont typeface="Wingdings" pitchFamily="2" charset="2"/>
              <a:buNone/>
              <a:defRPr/>
            </a:pPr>
            <a:endParaRPr lang="hu-HU" dirty="0" smtClean="0">
              <a:latin typeface="Garamond" pitchFamily="18" charset="0"/>
            </a:endParaRPr>
          </a:p>
        </p:txBody>
      </p:sp>
      <p:pic>
        <p:nvPicPr>
          <p:cNvPr id="3686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EC980F2-FB8F-40F6-9505-B37AAB794645}" type="slidenum">
              <a:rPr lang="hu-HU" smtClean="0"/>
              <a:pPr/>
              <a:t>24</a:t>
            </a:fld>
            <a:endParaRPr lang="hu-HU" smtClean="0"/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sk-SK" sz="2800" b="1" smtClean="0"/>
              <a:t>Riziká vystupujúce počas vyhotovenia projektu</a:t>
            </a:r>
            <a:endParaRPr lang="hu-HU" sz="2800" b="1" smtClean="0"/>
          </a:p>
          <a:p>
            <a:pPr marL="0" indent="0">
              <a:lnSpc>
                <a:spcPct val="90000"/>
              </a:lnSpc>
            </a:pPr>
            <a:endParaRPr lang="hu-HU" sz="2800" smtClean="0"/>
          </a:p>
          <a:p>
            <a:pPr marL="400050" lvl="1" indent="0">
              <a:lnSpc>
                <a:spcPct val="90000"/>
              </a:lnSpc>
            </a:pPr>
            <a:r>
              <a:rPr lang="hu-HU" sz="2400" smtClean="0"/>
              <a:t> </a:t>
            </a:r>
            <a:r>
              <a:rPr lang="sk-SK" sz="2400" smtClean="0"/>
              <a:t>	Vzťah uchádzača a písateľa projektu</a:t>
            </a:r>
          </a:p>
          <a:p>
            <a:pPr marL="400050" lvl="1" indent="0">
              <a:lnSpc>
                <a:spcPct val="90000"/>
              </a:lnSpc>
            </a:pPr>
            <a:r>
              <a:rPr lang="sk-SK" sz="2400" smtClean="0"/>
              <a:t> 	výber vhodných partnerov</a:t>
            </a:r>
          </a:p>
          <a:p>
            <a:pPr marL="400050" lvl="1" indent="0">
              <a:lnSpc>
                <a:spcPct val="90000"/>
              </a:lnSpc>
            </a:pPr>
            <a:r>
              <a:rPr lang="sk-SK" sz="2400" smtClean="0"/>
              <a:t> 	Výber účastníkov projektového manažmentu</a:t>
            </a:r>
          </a:p>
          <a:p>
            <a:pPr marL="400050" lvl="1" indent="0">
              <a:lnSpc>
                <a:spcPct val="90000"/>
              </a:lnSpc>
            </a:pPr>
            <a:r>
              <a:rPr lang="sk-SK" sz="2400" smtClean="0"/>
              <a:t> 	Podrobnosť rozpočtovej tabule</a:t>
            </a:r>
          </a:p>
          <a:p>
            <a:pPr marL="400050" lvl="1" indent="0">
              <a:lnSpc>
                <a:spcPct val="90000"/>
              </a:lnSpc>
            </a:pPr>
            <a:r>
              <a:rPr lang="sk-SK" sz="2400" smtClean="0"/>
              <a:t> 	Stanovenie indikátorov</a:t>
            </a:r>
            <a:endParaRPr lang="sk-SK" smtClean="0">
              <a:latin typeface="Garamond" pitchFamily="18" charset="0"/>
            </a:endParaRPr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F442B6-AC96-4FBE-9562-31F8B959676F}" type="slidenum">
              <a:rPr lang="hu-HU" smtClean="0"/>
              <a:pPr/>
              <a:t>25</a:t>
            </a:fld>
            <a:endParaRPr lang="hu-HU" smtClean="0"/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sk-SK" sz="2800" b="1" dirty="0" smtClean="0"/>
              <a:t>Riziká vystupujúce pri podávaní projektu</a:t>
            </a:r>
            <a:endParaRPr lang="hu-HU" sz="2800" b="1" dirty="0" smtClean="0"/>
          </a:p>
          <a:p>
            <a:pPr>
              <a:lnSpc>
                <a:spcPct val="90000"/>
              </a:lnSpc>
              <a:defRPr/>
            </a:pPr>
            <a:endParaRPr lang="hu-HU" sz="2800" dirty="0" smtClean="0"/>
          </a:p>
          <a:p>
            <a:pPr lvl="1">
              <a:lnSpc>
                <a:spcPct val="90000"/>
              </a:lnSpc>
              <a:defRPr/>
            </a:pPr>
            <a:r>
              <a:rPr lang="sk-SK" sz="2400" dirty="0" smtClean="0"/>
              <a:t>Včasné vyhotovenie projektu s potrebnými prílohami (napr. nenahraditeľné dokumenty)</a:t>
            </a:r>
          </a:p>
          <a:p>
            <a:pPr lvl="1">
              <a:lnSpc>
                <a:spcPct val="90000"/>
              </a:lnSpc>
              <a:defRPr/>
            </a:pPr>
            <a:r>
              <a:rPr lang="sk-SK" sz="2400" dirty="0" smtClean="0"/>
              <a:t>Prítomnosť osoby oprávneného podpisovať</a:t>
            </a:r>
          </a:p>
          <a:p>
            <a:pPr lvl="1">
              <a:lnSpc>
                <a:spcPct val="90000"/>
              </a:lnSpc>
              <a:defRPr/>
            </a:pPr>
            <a:r>
              <a:rPr lang="sk-SK" sz="2400" dirty="0" smtClean="0"/>
              <a:t>Dodržanie termínu podania</a:t>
            </a:r>
          </a:p>
          <a:p>
            <a:pPr lvl="1">
              <a:lnSpc>
                <a:spcPct val="90000"/>
              </a:lnSpc>
              <a:defRPr/>
            </a:pPr>
            <a:r>
              <a:rPr lang="sk-SK" sz="2400" dirty="0" smtClean="0"/>
              <a:t>Dodržanie predpisov o podávaní (napr. neporušené balenie, adresát)</a:t>
            </a:r>
          </a:p>
          <a:p>
            <a:pPr lvl="1">
              <a:lnSpc>
                <a:spcPct val="90000"/>
              </a:lnSpc>
              <a:defRPr/>
            </a:pPr>
            <a:r>
              <a:rPr lang="sk-SK" sz="2400" dirty="0" smtClean="0"/>
              <a:t>Dodržanie náhradného termínu na doplnenie</a:t>
            </a:r>
            <a:endParaRPr lang="sk-SK" sz="2400" dirty="0"/>
          </a:p>
        </p:txBody>
      </p:sp>
      <p:pic>
        <p:nvPicPr>
          <p:cNvPr id="3891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2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23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FB8C139-2551-49D5-903A-59AB04703D11}" type="slidenum">
              <a:rPr lang="hu-HU" smtClean="0"/>
              <a:pPr/>
              <a:t>26</a:t>
            </a:fld>
            <a:endParaRPr lang="hu-HU" smtClean="0"/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0">
              <a:buFontTx/>
              <a:buNone/>
              <a:defRPr/>
            </a:pPr>
            <a:r>
              <a:rPr lang="sk-SK" sz="2800" b="1" dirty="0" smtClean="0"/>
              <a:t>Riziká spojené s hodnotením projektu, ktoré sa nedajú ovplyvniť</a:t>
            </a:r>
            <a:endParaRPr lang="hu-HU" sz="2800" b="1" dirty="0" smtClean="0"/>
          </a:p>
          <a:p>
            <a:pPr>
              <a:defRPr/>
            </a:pPr>
            <a:r>
              <a:rPr lang="sk-SK" sz="2400" dirty="0" smtClean="0"/>
              <a:t>Rozhodnutie o úspešnosti projektu vznikne až niekoľko mesiacov po podaní, čo môže znemožniť realizáciu popísanú v projekte.</a:t>
            </a:r>
          </a:p>
          <a:p>
            <a:pPr>
              <a:defRPr/>
            </a:pPr>
            <a:endParaRPr lang="sk-SK" sz="2400" dirty="0" smtClean="0"/>
          </a:p>
          <a:p>
            <a:pPr>
              <a:defRPr/>
            </a:pPr>
            <a:r>
              <a:rPr lang="sk-SK" sz="2400" dirty="0" smtClean="0"/>
              <a:t>Aj odborne nevyhovujúce, alebo na dotáciu neoprávnené projekty môžu byť úspešné.</a:t>
            </a:r>
          </a:p>
          <a:p>
            <a:pPr lvl="1">
              <a:lnSpc>
                <a:spcPct val="90000"/>
              </a:lnSpc>
              <a:defRPr/>
            </a:pPr>
            <a:endParaRPr lang="hu-HU" sz="2400" dirty="0"/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1EC8F4-C759-44A5-A216-2299066F52C9}" type="slidenum">
              <a:rPr lang="hu-HU" smtClean="0"/>
              <a:pPr/>
              <a:t>27</a:t>
            </a:fld>
            <a:endParaRPr lang="hu-HU" smtClean="0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r>
              <a:rPr lang="sk-SK" sz="4000" smtClean="0"/>
              <a:t>Analýza rizík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3"/>
            <a:ext cx="8643938" cy="4214812"/>
          </a:xfrm>
        </p:spPr>
        <p:txBody>
          <a:bodyPr/>
          <a:lstStyle/>
          <a:p>
            <a:pPr marL="0" indent="0" algn="ctr" eaLnBrk="1" hangingPunct="1">
              <a:buClr>
                <a:schemeClr val="hlink"/>
              </a:buClr>
              <a:buSzPct val="90000"/>
              <a:buFontTx/>
              <a:buNone/>
              <a:defRPr/>
            </a:pPr>
            <a:endParaRPr lang="hu-HU" sz="2800" b="1" dirty="0" smtClean="0"/>
          </a:p>
          <a:p>
            <a:pPr marL="0" indent="0" algn="ctr" eaLnBrk="1" hangingPunct="1">
              <a:buClr>
                <a:schemeClr val="hlink"/>
              </a:buClr>
              <a:buSzPct val="90000"/>
              <a:buFontTx/>
              <a:buNone/>
              <a:defRPr/>
            </a:pPr>
            <a:r>
              <a:rPr lang="sk-SK" sz="2800" b="1" dirty="0" smtClean="0"/>
              <a:t>TÍMOVÁ PRÁCA</a:t>
            </a:r>
          </a:p>
          <a:p>
            <a:pPr marL="0" indent="0" eaLnBrk="1" hangingPunct="1">
              <a:buClr>
                <a:schemeClr val="hlink"/>
              </a:buClr>
              <a:buSzPct val="90000"/>
              <a:buFontTx/>
              <a:buNone/>
              <a:defRPr/>
            </a:pPr>
            <a:endParaRPr lang="sk-SK" sz="2800" dirty="0" smtClean="0"/>
          </a:p>
          <a:p>
            <a:pPr marL="0" indent="0" eaLnBrk="1" hangingPunct="1">
              <a:buClr>
                <a:schemeClr val="hlink"/>
              </a:buClr>
              <a:buSzPct val="90000"/>
              <a:buFontTx/>
              <a:buNone/>
              <a:defRPr/>
            </a:pPr>
            <a:endParaRPr lang="sk-SK" sz="2800" dirty="0" smtClean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Vyhotovenie analýzy rizík a mapy rizík</a:t>
            </a:r>
          </a:p>
          <a:p>
            <a:pPr lvl="1">
              <a:lnSpc>
                <a:spcPct val="90000"/>
              </a:lnSpc>
              <a:defRPr/>
            </a:pPr>
            <a:endParaRPr lang="sk-SK" sz="2400" dirty="0"/>
          </a:p>
        </p:txBody>
      </p:sp>
      <p:pic>
        <p:nvPicPr>
          <p:cNvPr id="4096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B3BB455-FAC6-4625-9367-9B475BD1F3B1}" type="slidenum">
              <a:rPr lang="hu-HU" smtClean="0"/>
              <a:pPr/>
              <a:t>28</a:t>
            </a:fld>
            <a:endParaRPr lang="hu-HU" smtClean="0"/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935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sk-SK" sz="4000" b="1" i="1" smtClean="0"/>
              <a:t>Ďakujem za pozornosť!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92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2337</TotalTime>
  <Words>848</Words>
  <Application>Microsoft PowerPoint</Application>
  <PresentationFormat>Diavetítés a képernyőre (4:3 oldalarány)</PresentationFormat>
  <Paragraphs>209</Paragraphs>
  <Slides>28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Šablóna návrhu</vt:lpstr>
      </vt:variant>
      <vt:variant>
        <vt:i4>1</vt:i4>
      </vt:variant>
      <vt:variant>
        <vt:lpstr>Nadpisy snímok</vt:lpstr>
      </vt:variant>
      <vt:variant>
        <vt:i4>28</vt:i4>
      </vt:variant>
    </vt:vector>
  </HeadingPairs>
  <TitlesOfParts>
    <vt:vector size="33" baseType="lpstr">
      <vt:lpstr>Arial</vt:lpstr>
      <vt:lpstr>Garamond</vt:lpstr>
      <vt:lpstr>Wingdings</vt:lpstr>
      <vt:lpstr>Arial Narrow</vt:lpstr>
      <vt:lpstr>Alapértelmezett terv</vt:lpstr>
      <vt:lpstr>Plánovanie projektu   8. prednáška </vt:lpstr>
      <vt:lpstr>Hospodárska analýza</vt:lpstr>
      <vt:lpstr>Hospodárska analýza</vt:lpstr>
      <vt:lpstr>Hospodárska analýza</vt:lpstr>
      <vt:lpstr>Hospodárska analýza</vt:lpstr>
      <vt:lpstr>Hospodárska analýza</vt:lpstr>
      <vt:lpstr>Hospodárska analýza</vt:lpstr>
      <vt:lpstr>Analýza rizík</vt:lpstr>
      <vt:lpstr>Analýza rizík</vt:lpstr>
      <vt:lpstr>Analýza rizík</vt:lpstr>
      <vt:lpstr>Analýza rizík</vt:lpstr>
      <vt:lpstr>Analýza rizík</vt:lpstr>
      <vt:lpstr>Analýza rizík</vt:lpstr>
      <vt:lpstr>Analýza rizík</vt:lpstr>
      <vt:lpstr>Analýza rizík</vt:lpstr>
      <vt:lpstr>  Mapa rizík</vt:lpstr>
      <vt:lpstr>Riešenie rizík</vt:lpstr>
      <vt:lpstr>Kockázatelemzés</vt:lpstr>
      <vt:lpstr>Analýza rizík</vt:lpstr>
      <vt:lpstr>Analýza rizík</vt:lpstr>
      <vt:lpstr>Analýza rizík</vt:lpstr>
      <vt:lpstr>Analýza rizík</vt:lpstr>
      <vt:lpstr>Analýza rizík</vt:lpstr>
      <vt:lpstr>Analýza rizík</vt:lpstr>
      <vt:lpstr>Analýza rizík</vt:lpstr>
      <vt:lpstr>Analýza rizík</vt:lpstr>
      <vt:lpstr>Analýza rizík</vt:lpstr>
      <vt:lpstr>Snímka 28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Idegenforgalmi földrajz</dc:title>
  <dc:creator>Fodor Gyula</dc:creator>
  <cp:lastModifiedBy>Obec</cp:lastModifiedBy>
  <cp:revision>148</cp:revision>
  <dcterms:created xsi:type="dcterms:W3CDTF">2008-02-16T02:28:16Z</dcterms:created>
  <dcterms:modified xsi:type="dcterms:W3CDTF">2001-12-31T23:59:01Z</dcterms:modified>
</cp:coreProperties>
</file>