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3"/>
  </p:notesMasterIdLst>
  <p:sldIdLst>
    <p:sldId id="256" r:id="rId2"/>
    <p:sldId id="306" r:id="rId3"/>
    <p:sldId id="307" r:id="rId4"/>
    <p:sldId id="308" r:id="rId5"/>
    <p:sldId id="309" r:id="rId6"/>
    <p:sldId id="310" r:id="rId7"/>
    <p:sldId id="311" r:id="rId8"/>
    <p:sldId id="312" r:id="rId9"/>
    <p:sldId id="313" r:id="rId10"/>
    <p:sldId id="314" r:id="rId11"/>
    <p:sldId id="315" r:id="rId12"/>
    <p:sldId id="317" r:id="rId13"/>
    <p:sldId id="316" r:id="rId14"/>
    <p:sldId id="318" r:id="rId15"/>
    <p:sldId id="319" r:id="rId16"/>
    <p:sldId id="320" r:id="rId17"/>
    <p:sldId id="321" r:id="rId18"/>
    <p:sldId id="322" r:id="rId19"/>
    <p:sldId id="324" r:id="rId20"/>
    <p:sldId id="325" r:id="rId21"/>
    <p:sldId id="284" r:id="rId2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  <a:srgbClr val="5FBA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6333" autoAdjust="0"/>
  </p:normalViewPr>
  <p:slideViewPr>
    <p:cSldViewPr>
      <p:cViewPr varScale="1">
        <p:scale>
          <a:sx n="63" d="100"/>
          <a:sy n="63" d="100"/>
        </p:scale>
        <p:origin x="-136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" y="1712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noProof="0" smtClean="0"/>
              <a:t>Mintaszöveg szerkesztése</a:t>
            </a:r>
          </a:p>
          <a:p>
            <a:pPr lvl="1"/>
            <a:r>
              <a:rPr lang="hu-HU" noProof="0" smtClean="0"/>
              <a:t>Második szint</a:t>
            </a:r>
          </a:p>
          <a:p>
            <a:pPr lvl="2"/>
            <a:r>
              <a:rPr lang="hu-HU" noProof="0" smtClean="0"/>
              <a:t>Harmadik szint</a:t>
            </a:r>
          </a:p>
          <a:p>
            <a:pPr lvl="3"/>
            <a:r>
              <a:rPr lang="hu-HU" noProof="0" smtClean="0"/>
              <a:t>Negyedik szint</a:t>
            </a:r>
          </a:p>
          <a:p>
            <a:pPr lvl="4"/>
            <a:r>
              <a:rPr lang="hu-HU" noProof="0" smtClean="0"/>
              <a:t>Ötödik szint</a:t>
            </a:r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FB157AD-CFC8-414E-A684-66C19874C2C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495905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9A12C-72E3-446B-B714-5ECE975C4F1C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E083B-14CB-4AE9-B407-8CEFE398EB9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03DB16-6594-41D0-ABCA-7FF926345F4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91EE17-784E-418E-BE6D-F55A335201B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E2DF05-C195-41B9-9B05-56CA3BFAB469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8594F7-7760-4427-BBF8-ECF601A97BFA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BBE010-D4D2-48AD-A98A-B69659EA7148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D9AF74-C769-4700-A1B1-83373FAD1487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09FF1B-BF4B-43B0-971E-2A8BB9B57DCF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616C1E-0FCB-40ED-8446-FD50634EE9E2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101DF-AE52-4515-B136-C5542E552B94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01760CF-3EA2-44B6-9311-5F0758726D33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4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1412875"/>
            <a:ext cx="7772400" cy="3527425"/>
          </a:xfrm>
        </p:spPr>
        <p:txBody>
          <a:bodyPr/>
          <a:lstStyle/>
          <a:p>
            <a:pPr eaLnBrk="1" hangingPunct="1"/>
            <a:r>
              <a:rPr lang="sk-SK" dirty="0" smtClean="0"/>
              <a:t>Monitorovanie a príprava projektu</a:t>
            </a:r>
            <a:br>
              <a:rPr lang="sk-SK" dirty="0" smtClean="0"/>
            </a:br>
            <a:r>
              <a:rPr lang="sk-SK" dirty="0" smtClean="0"/>
              <a:t/>
            </a:r>
            <a:br>
              <a:rPr lang="sk-SK" dirty="0" smtClean="0"/>
            </a:br>
            <a:r>
              <a:rPr lang="sk-SK" dirty="0" smtClean="0"/>
              <a:t>4</a:t>
            </a:r>
            <a:r>
              <a:rPr lang="sk-SK" b="1" i="1" dirty="0" smtClean="0"/>
              <a:t>. prednáška</a:t>
            </a:r>
            <a:br>
              <a:rPr lang="sk-SK" b="1" i="1" dirty="0" smtClean="0"/>
            </a:br>
            <a:r>
              <a:rPr lang="sk-SK" b="1" i="1" noProof="0" dirty="0" smtClean="0"/>
              <a:t/>
            </a:r>
            <a:br>
              <a:rPr lang="sk-SK" b="1" i="1" noProof="0" dirty="0" smtClean="0"/>
            </a:br>
            <a:endParaRPr lang="sk-SK" b="1" i="1" noProof="0" dirty="0" smtClean="0"/>
          </a:p>
        </p:txBody>
      </p:sp>
      <p:pic>
        <p:nvPicPr>
          <p:cNvPr id="2052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2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000" noProof="0" dirty="0" smtClean="0"/>
              <a:t>Príprava projektu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eaLnBrk="1" hangingPunct="1"/>
            <a:r>
              <a:rPr lang="sk-SK" sz="2800" noProof="0" dirty="0" smtClean="0"/>
              <a:t>Kroky prípravy projektu</a:t>
            </a:r>
          </a:p>
          <a:p>
            <a:pPr lvl="1" eaLnBrk="1" hangingPunct="1">
              <a:buNone/>
            </a:pPr>
            <a:r>
              <a:rPr lang="sk-SK" sz="1600" noProof="0" dirty="0" smtClean="0"/>
              <a:t>	</a:t>
            </a: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Kroky prípravy projektu si ukážeme na praktickom príklade prípravy dokumentácie turistického projektu</a:t>
            </a:r>
          </a:p>
          <a:p>
            <a:pPr lvl="1" eaLnBrk="1" hangingPunct="1">
              <a:buNone/>
            </a:pPr>
            <a:endParaRPr lang="sk-SK" sz="1600" noProof="0" dirty="0" smtClean="0"/>
          </a:p>
          <a:p>
            <a:pPr lvl="1" eaLnBrk="1" hangingPunct="1"/>
            <a:r>
              <a:rPr lang="sk-SK" sz="2400" noProof="0" dirty="0" smtClean="0"/>
              <a:t>Vyhotovenie štúdie realizovateľnosti</a:t>
            </a:r>
          </a:p>
          <a:p>
            <a:pPr lvl="1" eaLnBrk="1" hangingPunct="1"/>
            <a:r>
              <a:rPr lang="sk-SK" sz="2800" dirty="0" smtClean="0">
                <a:solidFill>
                  <a:schemeClr val="tx1"/>
                </a:solidFill>
                <a:latin typeface="+mn-lt"/>
              </a:rPr>
              <a:t>Vyhotovenie finančného plánu</a:t>
            </a:r>
            <a:endParaRPr lang="sk-SK" sz="2400" noProof="0" dirty="0" smtClean="0"/>
          </a:p>
          <a:p>
            <a:pPr lvl="1" eaLnBrk="1" hangingPunct="1"/>
            <a:r>
              <a:rPr lang="sk-SK" sz="2400" noProof="0" dirty="0" smtClean="0"/>
              <a:t>Vyplnenie</a:t>
            </a:r>
            <a:r>
              <a:rPr lang="sk-SK" sz="2400" baseline="0" noProof="0" dirty="0" smtClean="0"/>
              <a:t> tlačiva k projektu</a:t>
            </a:r>
            <a:endParaRPr lang="sk-SK" sz="2400" noProof="0" dirty="0" smtClean="0"/>
          </a:p>
          <a:p>
            <a:pPr lvl="1" eaLnBrk="1" hangingPunct="1"/>
            <a:r>
              <a:rPr lang="sk-SK" sz="2400" noProof="0" dirty="0" smtClean="0"/>
              <a:t>Povinné prílohy, prehlásenia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3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Vyhotovenie finančného plánu</a:t>
            </a:r>
            <a:endParaRPr lang="sk-SK" sz="28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342900" lvl="1" indent="-342900" eaLnBrk="1" hangingPunct="1">
              <a:buNone/>
            </a:pPr>
            <a:endParaRPr lang="sk-SK" sz="1600" noProof="0" dirty="0" smtClean="0"/>
          </a:p>
          <a:p>
            <a:pPr marL="342900" lvl="1" indent="-342900" eaLnBrk="1" hangingPunct="1">
              <a:buNone/>
            </a:pPr>
            <a:endParaRPr lang="sk-SK" sz="1600" noProof="0" dirty="0" smtClean="0"/>
          </a:p>
          <a:p>
            <a:pPr marL="342900" lvl="1" indent="-342900" algn="just" eaLnBrk="1" hangingPunct="1">
              <a:buNone/>
            </a:pPr>
            <a:r>
              <a:rPr lang="sk-SK" sz="1600" noProof="0" dirty="0" smtClean="0"/>
              <a:t>	</a:t>
            </a:r>
            <a:r>
              <a:rPr lang="sk-SK" sz="2400" noProof="0" dirty="0" smtClean="0"/>
              <a:t>pripravuje sa na základe vzorového dokumentu, použitím tabuľky Excel alebo sa vypĺňa</a:t>
            </a:r>
            <a:r>
              <a:rPr lang="sk-SK" sz="2400" baseline="0" noProof="0" dirty="0" smtClean="0"/>
              <a:t> priamo na internete</a:t>
            </a:r>
            <a:r>
              <a:rPr lang="sk-SK" sz="2400" noProof="0" dirty="0" smtClean="0"/>
              <a:t>, čoho účelom je, aby boli údaje v projekte porovnateľné s údajmi v ostatných projektoch.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4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marR="0" lvl="1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Časti finančného plánu</a:t>
            </a:r>
          </a:p>
          <a:p>
            <a:pPr marL="1200150" lvl="3" indent="-342900" eaLnBrk="1" hangingPunct="1"/>
            <a:endParaRPr lang="sk-SK" noProof="0" dirty="0" smtClean="0"/>
          </a:p>
          <a:p>
            <a:pPr marL="1200150" lvl="3" indent="-342900" eaLnBrk="1" hangingPunct="1"/>
            <a:r>
              <a:rPr lang="sk-SK" sz="2400" noProof="0" dirty="0" smtClean="0"/>
              <a:t>Zadanie základných údajov</a:t>
            </a:r>
          </a:p>
          <a:p>
            <a:pPr marL="1200150" lvl="3" indent="-342900" eaLnBrk="1" hangingPunct="1"/>
            <a:endParaRPr lang="sk-SK" sz="2400" noProof="0" dirty="0" smtClean="0"/>
          </a:p>
          <a:p>
            <a:pPr marL="1200150" lvl="3" indent="-342900" eaLnBrk="1" hangingPunct="1"/>
            <a:r>
              <a:rPr lang="sk-SK" sz="2400" noProof="0" dirty="0" smtClean="0"/>
              <a:t>Nevyúčtovateľné náklady</a:t>
            </a:r>
          </a:p>
          <a:p>
            <a:pPr marL="1200150" lvl="3" indent="-342900" eaLnBrk="1" hangingPunct="1">
              <a:buNone/>
            </a:pPr>
            <a:r>
              <a:rPr lang="sk-SK" sz="2400" noProof="0" dirty="0" smtClean="0"/>
              <a:t>	Na tento list sa uvedú náklady, ktoré sa vyskytujú v súvislosti s projektom, organicky sú spojené s projektom, ale podľa výzvy nie je</a:t>
            </a:r>
            <a:r>
              <a:rPr lang="sk-SK" sz="2400" baseline="0" noProof="0" dirty="0" smtClean="0"/>
              <a:t> ich vyúčtovanie povolené.</a:t>
            </a:r>
          </a:p>
          <a:p>
            <a:pPr lvl="1" eaLnBrk="1" hangingPunct="1"/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5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Časti finančného plánu</a:t>
            </a:r>
            <a:endParaRPr lang="sk-SK" noProof="0" dirty="0" smtClean="0"/>
          </a:p>
          <a:p>
            <a:pPr marL="1200150" lvl="3" indent="-342900" eaLnBrk="1" hangingPunct="1"/>
            <a:r>
              <a:rPr lang="sk-SK" sz="2400" noProof="0" dirty="0" smtClean="0"/>
              <a:t>Vyúčtovateľné náklady</a:t>
            </a:r>
          </a:p>
          <a:p>
            <a:pPr marL="1200150" lvl="3" indent="-342900" algn="just" eaLnBrk="1" hangingPunct="1">
              <a:buNone/>
            </a:pPr>
            <a:r>
              <a:rPr lang="sk-SK" noProof="0" dirty="0" smtClean="0"/>
              <a:t>	Jednotlivé činnosti  projektu sa uvedú na tomto liste</a:t>
            </a:r>
            <a:r>
              <a:rPr lang="sk-SK" baseline="0" noProof="0" dirty="0" smtClean="0"/>
              <a:t> podľa kategórií, výška dotácie sa vypočíta podľa vyúčtovateľných nákladov</a:t>
            </a:r>
            <a:r>
              <a:rPr lang="sk-SK" sz="2400" noProof="0" dirty="0" smtClean="0"/>
              <a:t>.</a:t>
            </a:r>
          </a:p>
          <a:p>
            <a:pPr marL="1200150" lvl="3" indent="-342900" eaLnBrk="1" hangingPunct="1"/>
            <a:r>
              <a:rPr lang="sk-SK" sz="2400" noProof="0" dirty="0" smtClean="0"/>
              <a:t>Harmonogram</a:t>
            </a:r>
            <a:r>
              <a:rPr lang="sk-SK" sz="2400" baseline="0" noProof="0" dirty="0" smtClean="0"/>
              <a:t> investičných nákladov</a:t>
            </a:r>
            <a:endParaRPr lang="sk-SK" sz="2400" noProof="0" dirty="0" smtClean="0"/>
          </a:p>
          <a:p>
            <a:pPr marL="1200150" lvl="3" indent="-342900" eaLnBrk="1" hangingPunct="1">
              <a:buNone/>
            </a:pPr>
            <a:r>
              <a:rPr lang="sk-SK" sz="2400" noProof="0" dirty="0" smtClean="0"/>
              <a:t>	Investičné náklady sa zadávajú na každý polrok osobitne</a:t>
            </a:r>
            <a:r>
              <a:rPr lang="sk-SK" noProof="0" dirty="0" smtClean="0"/>
              <a:t>.</a:t>
            </a:r>
          </a:p>
          <a:p>
            <a:pPr lvl="1" eaLnBrk="1" hangingPunct="1"/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6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Časti finančného plánu</a:t>
            </a:r>
            <a:endParaRPr lang="sk-SK" noProof="0" dirty="0" smtClean="0"/>
          </a:p>
          <a:p>
            <a:pPr marL="1200150" lvl="3" indent="-342900" eaLnBrk="1" hangingPunct="1"/>
            <a:endParaRPr lang="sk-SK" noProof="0" dirty="0" smtClean="0"/>
          </a:p>
          <a:p>
            <a:pPr marL="1200150" lvl="3" indent="-342900" eaLnBrk="1" hangingPunct="1"/>
            <a:r>
              <a:rPr lang="sk-SK" sz="2400" noProof="0" dirty="0" smtClean="0"/>
              <a:t>Merné náklady</a:t>
            </a:r>
          </a:p>
          <a:p>
            <a:pPr marL="1200150" lvl="3" indent="-342900" algn="just" eaLnBrk="1" hangingPunct="1">
              <a:buNone/>
            </a:pPr>
            <a:r>
              <a:rPr lang="sk-SK" noProof="0" dirty="0" smtClean="0"/>
              <a:t>	Merné údaje nákladov na výstavbu sa udávajú podľa charakteru budovy, ktorej sa projekt týka</a:t>
            </a:r>
          </a:p>
          <a:p>
            <a:pPr marL="1200150" lvl="3" indent="-342900" eaLnBrk="1" hangingPunct="1"/>
            <a:r>
              <a:rPr lang="sk-SK" sz="2400" noProof="0" dirty="0" err="1" smtClean="0"/>
              <a:t>Input</a:t>
            </a:r>
            <a:r>
              <a:rPr lang="sk-SK" sz="2400" noProof="0" dirty="0" smtClean="0"/>
              <a:t> údaje finančnej analýzy	</a:t>
            </a:r>
          </a:p>
          <a:p>
            <a:pPr marL="1200150" lvl="3" indent="-342900" algn="just" eaLnBrk="1" hangingPunct="1">
              <a:buNone/>
            </a:pPr>
            <a:r>
              <a:rPr lang="sk-SK" sz="2400" noProof="0" dirty="0" smtClean="0"/>
              <a:t>	</a:t>
            </a:r>
            <a:r>
              <a:rPr lang="sk-SK" noProof="0" dirty="0" smtClean="0"/>
              <a:t>cieľom finančnej analýzy je, aby sa porovnaním výdavkov a príjmov projektu ohľadom jednej činnosti prezentovali očakávané čisté finančné toky projektu, a aby sa vypočítali ukazovatele finančného výkonu slúžiace na posúdenie projektu. </a:t>
            </a:r>
          </a:p>
          <a:p>
            <a:pPr lvl="1" eaLnBrk="1" hangingPunct="1"/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7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Časti finančného plánu</a:t>
            </a:r>
            <a:endParaRPr lang="sk-SK" noProof="0" dirty="0" smtClean="0"/>
          </a:p>
          <a:p>
            <a:pPr marL="1200150" lvl="3" indent="-342900" eaLnBrk="1" hangingPunct="1"/>
            <a:endParaRPr lang="sk-SK" noProof="0" dirty="0" smtClean="0"/>
          </a:p>
          <a:p>
            <a:pPr marL="1200150" lvl="3" indent="-342900" eaLnBrk="1" hangingPunct="1"/>
            <a:r>
              <a:rPr lang="sk-SK" sz="2400" noProof="0" dirty="0" smtClean="0"/>
              <a:t>Spoluúčasť, úver</a:t>
            </a:r>
          </a:p>
          <a:p>
            <a:pPr marL="1200150" lvl="3" indent="-342900" algn="just" eaLnBrk="1" hangingPunct="1">
              <a:buNone/>
            </a:pPr>
            <a:r>
              <a:rPr lang="sk-SK" noProof="0" dirty="0" smtClean="0"/>
              <a:t>	uvádza</a:t>
            </a:r>
            <a:r>
              <a:rPr lang="sk-SK" baseline="0" noProof="0" dirty="0" smtClean="0"/>
              <a:t> sa rýchlosť splácania úveru</a:t>
            </a:r>
            <a:endParaRPr lang="sk-SK" noProof="0" dirty="0" smtClean="0"/>
          </a:p>
          <a:p>
            <a:pPr marL="1200150" lvl="3" indent="-342900" algn="just" eaLnBrk="1" hangingPunct="1">
              <a:buNone/>
            </a:pPr>
            <a:endParaRPr lang="sk-SK" sz="2400" noProof="0" dirty="0" smtClean="0"/>
          </a:p>
          <a:p>
            <a:pPr marL="1200150" lvl="3" indent="-342900" eaLnBrk="1" hangingPunct="1"/>
            <a:r>
              <a:rPr lang="sk-SK" sz="2400" noProof="0" dirty="0" smtClean="0"/>
              <a:t>Dotácia „</a:t>
            </a:r>
            <a:r>
              <a:rPr lang="sk-SK" sz="2400" noProof="0" dirty="0" err="1" smtClean="0"/>
              <a:t>De</a:t>
            </a:r>
            <a:r>
              <a:rPr lang="sk-SK" sz="2400" noProof="0" dirty="0" smtClean="0"/>
              <a:t> </a:t>
            </a:r>
            <a:r>
              <a:rPr lang="sk-SK" sz="2400" noProof="0" dirty="0" err="1" smtClean="0"/>
              <a:t>minimis</a:t>
            </a:r>
            <a:r>
              <a:rPr lang="sk-SK" sz="2400" noProof="0" dirty="0" smtClean="0"/>
              <a:t>” 	</a:t>
            </a:r>
          </a:p>
          <a:p>
            <a:pPr marL="1200150" lvl="3" indent="-342900" algn="just" eaLnBrk="1" hangingPunct="1">
              <a:buNone/>
            </a:pPr>
            <a:r>
              <a:rPr lang="sk-SK" sz="2400" noProof="0" dirty="0" smtClean="0"/>
              <a:t>	treba uviesť dotácie „</a:t>
            </a:r>
            <a:r>
              <a:rPr lang="sk-SK" sz="2400" noProof="0" dirty="0" err="1" smtClean="0"/>
              <a:t>De</a:t>
            </a:r>
            <a:r>
              <a:rPr lang="sk-SK" sz="2400" baseline="0" noProof="0" dirty="0" smtClean="0"/>
              <a:t> </a:t>
            </a:r>
            <a:r>
              <a:rPr lang="sk-SK" sz="2400" baseline="0" noProof="0" dirty="0" err="1" smtClean="0"/>
              <a:t>minimis</a:t>
            </a:r>
            <a:r>
              <a:rPr lang="sk-SK" sz="2400" baseline="0" noProof="0" dirty="0" smtClean="0"/>
              <a:t>“, ktoré už boli pre uchádzača schválené alebo vyplatené</a:t>
            </a:r>
          </a:p>
          <a:p>
            <a:pPr lvl="1" eaLnBrk="1" hangingPunct="1"/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8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Časti finančného plánu</a:t>
            </a:r>
            <a:endParaRPr lang="sk-SK" noProof="0" dirty="0" smtClean="0"/>
          </a:p>
          <a:p>
            <a:pPr marL="1200150" lvl="3" indent="-342900" eaLnBrk="1" hangingPunct="1"/>
            <a:endParaRPr lang="sk-SK" noProof="0" dirty="0" smtClean="0"/>
          </a:p>
          <a:p>
            <a:pPr marL="1200150" lvl="3" indent="-342900" eaLnBrk="1" hangingPunct="1"/>
            <a:r>
              <a:rPr lang="sk-SK" sz="2400" noProof="0" dirty="0" smtClean="0"/>
              <a:t>Finančná analýza</a:t>
            </a:r>
            <a:r>
              <a:rPr lang="sk-SK" noProof="0" dirty="0" smtClean="0"/>
              <a:t>	</a:t>
            </a:r>
          </a:p>
          <a:p>
            <a:pPr marL="1200150" lvl="3" indent="-342900" eaLnBrk="1" hangingPunct="1">
              <a:buNone/>
            </a:pPr>
            <a:r>
              <a:rPr lang="sk-SK" noProof="0" dirty="0" smtClean="0"/>
              <a:t>	zahŕňa sumár nákladov a príjmov, vypočítanú výšku dotácie, a sumár údajov o udržateľnosti.</a:t>
            </a:r>
          </a:p>
          <a:p>
            <a:pPr marL="1200150" lvl="3" indent="-342900" algn="just" eaLnBrk="1" hangingPunct="1">
              <a:buNone/>
            </a:pPr>
            <a:endParaRPr lang="sk-SK" sz="2400" noProof="0" dirty="0" smtClean="0"/>
          </a:p>
          <a:p>
            <a:pPr marL="1200150" lvl="3" indent="-342900" eaLnBrk="1" hangingPunct="1"/>
            <a:r>
              <a:rPr lang="sk-SK" sz="2400" noProof="0" dirty="0" smtClean="0"/>
              <a:t>Tabuľka štúdie	</a:t>
            </a:r>
          </a:p>
          <a:p>
            <a:pPr marL="1200150" lvl="3" indent="-342900" algn="just" eaLnBrk="1" hangingPunct="1">
              <a:buNone/>
            </a:pPr>
            <a:r>
              <a:rPr lang="sk-SK" sz="2400" noProof="0" dirty="0" smtClean="0"/>
              <a:t>	rozpočtová tabuľka automaticky stanoví výšku dotácie na základe zadaných finančných údajov.</a:t>
            </a:r>
          </a:p>
          <a:p>
            <a:pPr lvl="1" eaLnBrk="1" hangingPunct="1"/>
            <a:endParaRPr lang="sk-SK" sz="2400" b="1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9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noProof="0" dirty="0" smtClean="0"/>
              <a:t>Vyplnenie tlačiva projektu</a:t>
            </a:r>
          </a:p>
          <a:p>
            <a:pPr marL="342900" lvl="1" indent="-342900" eaLnBrk="1" hangingPunct="1">
              <a:buNone/>
            </a:pPr>
            <a:endParaRPr lang="sk-SK" sz="2400" noProof="0" dirty="0" smtClean="0"/>
          </a:p>
          <a:p>
            <a:pPr marL="342900" lvl="1" indent="-342900" eaLnBrk="1" hangingPunct="1">
              <a:buNone/>
            </a:pPr>
            <a:endParaRPr lang="sk-SK" sz="2400" noProof="0" dirty="0" smtClean="0"/>
          </a:p>
          <a:p>
            <a:pPr rtl="0" eaLnBrk="1" fontAlgn="base" hangingPunct="1"/>
            <a:r>
              <a:rPr lang="sk-SK" sz="2400" noProof="0" dirty="0" smtClean="0"/>
              <a:t>Väčšinou sa vypĺňa elektronicky, pri niektorých projektoch cez</a:t>
            </a:r>
            <a:r>
              <a:rPr lang="sk-SK" sz="2400" baseline="0" noProof="0" dirty="0" smtClean="0"/>
              <a:t> internet, ale sa dá aj obyčajnou tabuľkou formátu </a:t>
            </a:r>
            <a:r>
              <a:rPr lang="sk-SK" sz="3200" dirty="0" err="1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World</a:t>
            </a:r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alebo</a:t>
            </a:r>
          </a:p>
          <a:p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Excel</a:t>
            </a:r>
            <a:endParaRPr lang="sk-SK" sz="32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10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Vyplnenie tlačiva projektu</a:t>
            </a:r>
            <a:endParaRPr lang="sk-SK" sz="2400" noProof="0" dirty="0" smtClean="0"/>
          </a:p>
          <a:p>
            <a:pPr lvl="1" eaLnBrk="1" hangingPunct="1"/>
            <a:r>
              <a:rPr lang="sk-SK" sz="2400" noProof="0" dirty="0" smtClean="0"/>
              <a:t>Dotačná konštrukcia</a:t>
            </a:r>
          </a:p>
          <a:p>
            <a:pPr lvl="1" eaLnBrk="1" hangingPunct="1"/>
            <a:r>
              <a:rPr lang="sk-SK" sz="2400" noProof="0" dirty="0" smtClean="0"/>
              <a:t>Súhrnné údaje projektu</a:t>
            </a:r>
          </a:p>
          <a:p>
            <a:pPr lvl="1" eaLnBrk="1" hangingPunct="1">
              <a:buNone/>
            </a:pPr>
            <a:r>
              <a:rPr lang="sk-SK" sz="2400" noProof="0" dirty="0" smtClean="0"/>
              <a:t>	</a:t>
            </a:r>
            <a:r>
              <a:rPr lang="sk-SK" sz="1600" noProof="0" dirty="0" smtClean="0"/>
              <a:t>tu</a:t>
            </a:r>
            <a:r>
              <a:rPr lang="sk-SK" sz="1600" baseline="0" noProof="0" dirty="0" smtClean="0"/>
              <a:t> sa v krátkosti predstaví projekt</a:t>
            </a:r>
            <a:r>
              <a:rPr lang="sk-SK" sz="1600" noProof="0" dirty="0" smtClean="0"/>
              <a:t> (max 1000 znakov)</a:t>
            </a:r>
          </a:p>
          <a:p>
            <a:pPr lvl="1" eaLnBrk="1" hangingPunct="1"/>
            <a:r>
              <a:rPr lang="sk-SK" sz="2400" noProof="0" dirty="0" smtClean="0"/>
              <a:t>Údaje uchádzača</a:t>
            </a:r>
          </a:p>
          <a:p>
            <a:pPr lvl="1" eaLnBrk="1" hangingPunct="1"/>
            <a:r>
              <a:rPr lang="sk-SK" sz="2400" noProof="0" dirty="0" smtClean="0"/>
              <a:t>Predstavenie uchádzača</a:t>
            </a:r>
          </a:p>
          <a:p>
            <a:pPr lvl="1" eaLnBrk="1" hangingPunct="1"/>
            <a:r>
              <a:rPr lang="sk-SK" sz="2400" noProof="0" dirty="0" smtClean="0"/>
              <a:t>Podrobný popis projektu </a:t>
            </a:r>
          </a:p>
          <a:p>
            <a:pPr lvl="1" eaLnBrk="1" hangingPunct="1"/>
            <a:endParaRPr lang="sk-SK" sz="2400" noProof="0" dirty="0" smtClean="0"/>
          </a:p>
          <a:p>
            <a:pPr lvl="1" eaLnBrk="1" hangingPunct="1"/>
            <a:endParaRPr lang="sk-SK" sz="2400" noProof="0" dirty="0" smtClean="0"/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11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Vyplnenie tlačiva projektu</a:t>
            </a:r>
            <a:endParaRPr lang="sk-SK" noProof="0" dirty="0" smtClean="0"/>
          </a:p>
          <a:p>
            <a:pPr lvl="1" eaLnBrk="1" hangingPunct="1">
              <a:buNone/>
            </a:pPr>
            <a:endParaRPr lang="sk-SK" sz="2400" noProof="0" dirty="0" smtClean="0"/>
          </a:p>
          <a:p>
            <a:pPr rtl="0" eaLnBrk="1" fontAlgn="base" hangingPunct="1"/>
            <a:r>
              <a:rPr lang="sk-SK" sz="3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Podrobný popis projektu </a:t>
            </a:r>
          </a:p>
          <a:p>
            <a:pPr lvl="1" eaLnBrk="1" hangingPunct="1"/>
            <a:r>
              <a:rPr lang="sk-SK" sz="2400" noProof="0" dirty="0" smtClean="0"/>
              <a:t>Rozpočet projektu</a:t>
            </a:r>
          </a:p>
          <a:p>
            <a:pPr lvl="2" eaLnBrk="1" hangingPunct="1">
              <a:buNone/>
            </a:pPr>
            <a:r>
              <a:rPr lang="sk-SK" sz="1600" noProof="0" dirty="0" smtClean="0"/>
              <a:t>Vyhotoví sa na základe finančného plánu</a:t>
            </a:r>
          </a:p>
          <a:p>
            <a:pPr lvl="1" eaLnBrk="1" hangingPunct="1"/>
            <a:r>
              <a:rPr lang="sk-SK" sz="2400" noProof="0" dirty="0" smtClean="0"/>
              <a:t>Vyúčtovateľné náklady projektu</a:t>
            </a:r>
          </a:p>
          <a:p>
            <a:pPr lvl="1" eaLnBrk="1" hangingPunct="1"/>
            <a:r>
              <a:rPr lang="sk-SK" sz="2400" noProof="0" dirty="0" smtClean="0"/>
              <a:t>Zdroje </a:t>
            </a:r>
          </a:p>
          <a:p>
            <a:pPr lvl="1" eaLnBrk="1" hangingPunct="1">
              <a:buNone/>
            </a:pPr>
            <a:r>
              <a:rPr lang="sk-SK" sz="2000" noProof="0" dirty="0" smtClean="0"/>
              <a:t>		tu sa popíše zloženie zdrojov projektu (vlastné zdroje, úver, 	iné zdroje, dotácia)</a:t>
            </a:r>
          </a:p>
          <a:p>
            <a:pPr lvl="1" eaLnBrk="1" hangingPunct="1"/>
            <a:endParaRPr lang="sk-SK" sz="24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12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Vyplnenie tlačiva projektu</a:t>
            </a:r>
            <a:endParaRPr lang="sk-SK" noProof="0" dirty="0" smtClean="0"/>
          </a:p>
          <a:p>
            <a:pPr lvl="1" eaLnBrk="1" hangingPunct="1">
              <a:buNone/>
            </a:pPr>
            <a:endParaRPr lang="sk-SK" sz="2400" noProof="0" dirty="0" smtClean="0"/>
          </a:p>
          <a:p>
            <a:pPr lvl="1" eaLnBrk="1" hangingPunct="1"/>
            <a:r>
              <a:rPr lang="sk-SK" sz="2400" noProof="0" dirty="0" smtClean="0"/>
              <a:t>Vyčísliteľné výsledky</a:t>
            </a:r>
          </a:p>
          <a:p>
            <a:pPr lvl="1" eaLnBrk="1" hangingPunct="1"/>
            <a:r>
              <a:rPr lang="sk-SK" sz="2400" noProof="0" dirty="0" smtClean="0"/>
              <a:t>Udržateľnosť </a:t>
            </a:r>
          </a:p>
          <a:p>
            <a:pPr lvl="2" eaLnBrk="1" hangingPunct="1">
              <a:buNone/>
            </a:pPr>
            <a:r>
              <a:rPr lang="sk-SK" sz="2000" noProof="0" dirty="0" smtClean="0"/>
              <a:t>Stačí stručné zhrnutie</a:t>
            </a:r>
          </a:p>
          <a:p>
            <a:pPr lvl="1" eaLnBrk="1" hangingPunct="1"/>
            <a:r>
              <a:rPr lang="sk-SK" sz="2400" noProof="0" dirty="0" smtClean="0"/>
              <a:t>Rovnosť príležitostí</a:t>
            </a:r>
          </a:p>
          <a:p>
            <a:pPr lvl="1" eaLnBrk="1" hangingPunct="1">
              <a:buNone/>
            </a:pPr>
            <a:r>
              <a:rPr lang="sk-SK" sz="2400" noProof="0" dirty="0" smtClean="0"/>
              <a:t>		</a:t>
            </a:r>
            <a:r>
              <a:rPr lang="sk-SK" sz="2000" noProof="0" dirty="0" smtClean="0"/>
              <a:t>Minimálne dve</a:t>
            </a:r>
            <a:r>
              <a:rPr lang="sk-SK" sz="2000" baseline="0" noProof="0" dirty="0" smtClean="0"/>
              <a:t> treba uviesť z vymenovaných možností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13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Vyplnenie tlačiva projektu</a:t>
            </a:r>
            <a:endParaRPr lang="sk-SK" noProof="0" dirty="0" smtClean="0"/>
          </a:p>
          <a:p>
            <a:pPr lvl="1" eaLnBrk="1" hangingPunct="1">
              <a:buNone/>
            </a:pPr>
            <a:endParaRPr lang="sk-SK" sz="2400" noProof="0" dirty="0" smtClean="0"/>
          </a:p>
          <a:p>
            <a:pPr lvl="1" eaLnBrk="1" hangingPunct="1"/>
            <a:r>
              <a:rPr lang="sk-SK" sz="2800" dirty="0" smtClean="0">
                <a:solidFill>
                  <a:schemeClr val="tx1"/>
                </a:solidFill>
                <a:latin typeface="+mn-lt"/>
              </a:rPr>
              <a:t>Udržateľnosť </a:t>
            </a:r>
            <a:endParaRPr lang="sk-SK" sz="2400" noProof="0" dirty="0" smtClean="0"/>
          </a:p>
          <a:p>
            <a:pPr lvl="1" eaLnBrk="1" hangingPunct="1">
              <a:buNone/>
            </a:pPr>
            <a:r>
              <a:rPr lang="sk-SK" sz="2400" noProof="0" dirty="0" smtClean="0"/>
              <a:t>		</a:t>
            </a: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Minimálne dve</a:t>
            </a:r>
            <a:r>
              <a:rPr lang="sk-SK" sz="2800" baseline="0" dirty="0" smtClean="0">
                <a:solidFill>
                  <a:schemeClr val="tx1"/>
                </a:solidFill>
                <a:latin typeface="+mn-lt"/>
              </a:rPr>
              <a:t> treba uviesť z vymenovaných možností</a:t>
            </a:r>
            <a:endParaRPr lang="sk-SK" sz="2000" noProof="0" dirty="0" smtClean="0"/>
          </a:p>
          <a:p>
            <a:pPr lvl="1" eaLnBrk="1" hangingPunct="1"/>
            <a:r>
              <a:rPr lang="sk-SK" sz="2400" noProof="0" dirty="0" smtClean="0"/>
              <a:t>Iné informatívne údaje</a:t>
            </a:r>
          </a:p>
          <a:p>
            <a:pPr lvl="2" eaLnBrk="1" hangingPunct="1">
              <a:buNone/>
            </a:pPr>
            <a:r>
              <a:rPr lang="sk-SK" sz="2000" noProof="0" dirty="0" smtClean="0"/>
              <a:t>Tu sa uvádzajú zábezpeky, potrebe štúdia o vplyve na životné prostredie, o úveroch ako vlastnom zdroji</a:t>
            </a:r>
          </a:p>
          <a:p>
            <a:pPr eaLnBrk="1" hangingPunct="1">
              <a:buNone/>
            </a:pPr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14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Vyplnenie tlačiva projektu</a:t>
            </a:r>
            <a:endParaRPr lang="sk-SK" noProof="0" dirty="0" smtClean="0"/>
          </a:p>
          <a:p>
            <a:pPr lvl="1" eaLnBrk="1" hangingPunct="1">
              <a:buNone/>
            </a:pPr>
            <a:endParaRPr lang="sk-SK" sz="2400" noProof="0" dirty="0" smtClean="0"/>
          </a:p>
          <a:p>
            <a:pPr lvl="1" eaLnBrk="1" hangingPunct="1"/>
            <a:r>
              <a:rPr lang="sk-SK" sz="2400" noProof="0" dirty="0" smtClean="0"/>
              <a:t>Majitelia uchádzača</a:t>
            </a:r>
          </a:p>
          <a:p>
            <a:pPr lvl="2" eaLnBrk="1" hangingPunct="1">
              <a:buNone/>
            </a:pPr>
            <a:r>
              <a:rPr lang="sk-SK" sz="2000" noProof="0" dirty="0" smtClean="0"/>
              <a:t>Meno, podiel, krajina pôvodu, daňové číslo</a:t>
            </a:r>
          </a:p>
          <a:p>
            <a:pPr lvl="2" eaLnBrk="1" hangingPunct="1">
              <a:buNone/>
            </a:pPr>
            <a:endParaRPr lang="sk-SK" sz="2000" noProof="0" dirty="0" smtClean="0"/>
          </a:p>
          <a:p>
            <a:pPr lvl="1" eaLnBrk="1" hangingPunct="1"/>
            <a:r>
              <a:rPr lang="sk-SK" sz="2400" noProof="0" dirty="0" smtClean="0"/>
              <a:t>Predstavenie členov konzorcia</a:t>
            </a:r>
          </a:p>
          <a:p>
            <a:pPr lvl="2" eaLnBrk="1" hangingPunct="1">
              <a:buNone/>
            </a:pPr>
            <a:r>
              <a:rPr lang="sk-SK" sz="2000" noProof="0" dirty="0" smtClean="0"/>
              <a:t>Meno, kód formy hospodárenia, </a:t>
            </a:r>
            <a:r>
              <a:rPr lang="sk-SK" sz="2400" dirty="0" smtClean="0">
                <a:solidFill>
                  <a:schemeClr val="tx1"/>
                </a:solidFill>
                <a:latin typeface="+mn-lt"/>
              </a:rPr>
              <a:t>daňové číslo</a:t>
            </a:r>
            <a:r>
              <a:rPr lang="sk-SK" sz="2000" noProof="0" dirty="0" smtClean="0"/>
              <a:t>, IČO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15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Vyplnenie tlačiva projektu</a:t>
            </a:r>
            <a:endParaRPr lang="sk-SK" noProof="0" dirty="0" smtClean="0"/>
          </a:p>
          <a:p>
            <a:pPr lvl="1" eaLnBrk="1" hangingPunct="1">
              <a:buNone/>
            </a:pPr>
            <a:endParaRPr lang="sk-SK" sz="2000" noProof="0" dirty="0" smtClean="0"/>
          </a:p>
          <a:p>
            <a:pPr lvl="1" eaLnBrk="1" hangingPunct="1"/>
            <a:r>
              <a:rPr lang="sk-SK" sz="2400" noProof="0" dirty="0" smtClean="0"/>
              <a:t>náklady</a:t>
            </a:r>
          </a:p>
          <a:p>
            <a:pPr lvl="1" eaLnBrk="1" hangingPunct="1">
              <a:buNone/>
            </a:pPr>
            <a:r>
              <a:rPr lang="sk-SK" sz="2400" noProof="0" dirty="0" smtClean="0"/>
              <a:t>		majú sa </a:t>
            </a:r>
            <a:r>
              <a:rPr lang="sk-SK" sz="2400" noProof="0" dirty="0" err="1" smtClean="0"/>
              <a:t>položkovite</a:t>
            </a:r>
            <a:r>
              <a:rPr lang="sk-SK" sz="2400" noProof="0" dirty="0" smtClean="0"/>
              <a:t> uviesť všetky vyúčtovateľné náklady</a:t>
            </a:r>
            <a:endParaRPr lang="sk-SK" sz="2000" noProof="0" dirty="0" smtClean="0"/>
          </a:p>
          <a:p>
            <a:pPr lvl="1" eaLnBrk="1" hangingPunct="1">
              <a:buNone/>
            </a:pPr>
            <a:r>
              <a:rPr lang="sk-SK" sz="2000" noProof="0" dirty="0" smtClean="0"/>
              <a:t>		treba uviesť priradenie každého nákladu k činnosti, finančné zaradenie, názov, jednotkovú cenu, počet kusov, DPH, a dotáciu v %.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16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Vyplnenie tlačiva projektu</a:t>
            </a:r>
            <a:endParaRPr lang="sk-SK" noProof="0" dirty="0" smtClean="0"/>
          </a:p>
          <a:p>
            <a:pPr lvl="1" eaLnBrk="1" hangingPunct="1">
              <a:buNone/>
            </a:pPr>
            <a:endParaRPr lang="sk-SK" sz="2000" noProof="0" dirty="0" smtClean="0"/>
          </a:p>
          <a:p>
            <a:pPr lvl="1" eaLnBrk="1" hangingPunct="1"/>
            <a:r>
              <a:rPr lang="sk-SK" sz="2400" noProof="0" dirty="0" smtClean="0"/>
              <a:t>Indikátory </a:t>
            </a:r>
          </a:p>
          <a:p>
            <a:pPr lvl="1" eaLnBrk="1" hangingPunct="1">
              <a:buNone/>
            </a:pPr>
            <a:r>
              <a:rPr lang="sk-SK" sz="2400" noProof="0" dirty="0" smtClean="0"/>
              <a:t>		musia sa uviesť všetky</a:t>
            </a:r>
            <a:r>
              <a:rPr lang="sk-SK" sz="2000" noProof="0" dirty="0" smtClean="0"/>
              <a:t> indikátory s bazálnou hodnotou a každoročne treba uviesť ich zmeny</a:t>
            </a:r>
          </a:p>
          <a:p>
            <a:pPr lvl="1" eaLnBrk="1" hangingPunct="1">
              <a:buNone/>
            </a:pPr>
            <a:endParaRPr lang="sk-SK" sz="2000" noProof="0" dirty="0" smtClean="0"/>
          </a:p>
          <a:p>
            <a:pPr lvl="1" eaLnBrk="1" hangingPunct="1">
              <a:buNone/>
            </a:pPr>
            <a:r>
              <a:rPr lang="sk-SK" sz="2400" noProof="0" dirty="0" smtClean="0"/>
              <a:t>Ak už máme všetko vyplnené, môžeme tlačivo projektu vytlačiť.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17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noProof="0" dirty="0" smtClean="0"/>
              <a:t>Povinné prílohy, prehlásenia</a:t>
            </a:r>
          </a:p>
          <a:p>
            <a:pPr lvl="1" eaLnBrk="1" hangingPunct="1">
              <a:buNone/>
            </a:pPr>
            <a:endParaRPr lang="sk-SK" sz="2000" noProof="0" dirty="0" smtClean="0"/>
          </a:p>
          <a:p>
            <a:pPr lvl="1" eaLnBrk="1" hangingPunct="1"/>
            <a:r>
              <a:rPr lang="sk-SK" sz="2400" noProof="0" dirty="0" smtClean="0"/>
              <a:t>Vytlačenie prehlásenia po úspešnom uložení</a:t>
            </a:r>
          </a:p>
          <a:p>
            <a:pPr lvl="1" eaLnBrk="1" hangingPunct="1"/>
            <a:r>
              <a:rPr lang="sk-SK" sz="2400" noProof="0" dirty="0" smtClean="0"/>
              <a:t>Vyplnenie prehlásenia </a:t>
            </a:r>
            <a:r>
              <a:rPr lang="sk-SK" sz="2400" noProof="0" dirty="0" err="1" smtClean="0"/>
              <a:t>De</a:t>
            </a:r>
            <a:r>
              <a:rPr lang="sk-SK" sz="2400" noProof="0" dirty="0" smtClean="0"/>
              <a:t> </a:t>
            </a:r>
            <a:r>
              <a:rPr lang="sk-SK" sz="2400" noProof="0" dirty="0" err="1" smtClean="0"/>
              <a:t>minimis</a:t>
            </a:r>
            <a:endParaRPr lang="sk-SK" sz="2400" noProof="0" dirty="0" smtClean="0"/>
          </a:p>
          <a:p>
            <a:pPr lvl="1" eaLnBrk="1" hangingPunct="1"/>
            <a:r>
              <a:rPr lang="sk-SK" sz="2400" noProof="0" dirty="0" smtClean="0"/>
              <a:t>Dohody o spolupráci</a:t>
            </a:r>
          </a:p>
          <a:p>
            <a:pPr lvl="1" eaLnBrk="1" hangingPunct="1"/>
            <a:r>
              <a:rPr lang="sk-SK" sz="2400" noProof="0" dirty="0" smtClean="0"/>
              <a:t>Dohoda konzorcia</a:t>
            </a:r>
          </a:p>
          <a:p>
            <a:pPr eaLnBrk="1" hangingPunct="1"/>
            <a:endParaRPr lang="sk-SK" sz="2800" noProof="0" dirty="0" smtClean="0"/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18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noProof="0" dirty="0" smtClean="0"/>
              <a:t>Zbalenie všetkých dokumentov</a:t>
            </a:r>
          </a:p>
          <a:p>
            <a:pPr lvl="1" eaLnBrk="1" hangingPunct="1">
              <a:buNone/>
            </a:pPr>
            <a:endParaRPr lang="sk-SK" sz="2000" noProof="0" dirty="0" smtClean="0"/>
          </a:p>
          <a:p>
            <a:pPr lvl="1" eaLnBrk="1" hangingPunct="1"/>
            <a:r>
              <a:rPr lang="sk-SK" sz="2400" noProof="0" dirty="0" smtClean="0"/>
              <a:t>Podpísané prehlásenia</a:t>
            </a:r>
          </a:p>
          <a:p>
            <a:pPr lvl="1" eaLnBrk="1" hangingPunct="1"/>
            <a:r>
              <a:rPr lang="sk-SK" sz="2400" noProof="0" dirty="0" smtClean="0"/>
              <a:t>Podpisový vzor</a:t>
            </a:r>
          </a:p>
          <a:p>
            <a:pPr lvl="1" eaLnBrk="1" hangingPunct="1"/>
            <a:r>
              <a:rPr lang="sk-SK" sz="2400" noProof="0" dirty="0" smtClean="0"/>
              <a:t>Ročný výkaz</a:t>
            </a:r>
          </a:p>
          <a:p>
            <a:pPr lvl="1" eaLnBrk="1" hangingPunct="1"/>
            <a:r>
              <a:rPr lang="sk-SK" sz="2400" noProof="0" dirty="0" smtClean="0"/>
              <a:t>Potvrdenie majetkových vzťahov</a:t>
            </a:r>
          </a:p>
          <a:p>
            <a:pPr lvl="2" eaLnBrk="1" hangingPunct="1"/>
            <a:r>
              <a:rPr lang="sk-SK" sz="2400" noProof="0" dirty="0" smtClean="0"/>
              <a:t>V prípade vlastného majetku list vlastníctva</a:t>
            </a:r>
          </a:p>
          <a:p>
            <a:pPr marL="1143000" marR="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sk-SK" sz="2400" dirty="0" smtClean="0">
                <a:solidFill>
                  <a:schemeClr val="tx1"/>
                </a:solidFill>
                <a:latin typeface="+mn-lt"/>
              </a:rPr>
              <a:t>V prípade cudzieho majetku list vlastníctva a nájomná zmluva</a:t>
            </a:r>
          </a:p>
          <a:p>
            <a:pPr algn="just" eaLnBrk="1" hangingPunct="1">
              <a:buFontTx/>
              <a:buNone/>
            </a:pPr>
            <a:r>
              <a:rPr lang="sk-SK" sz="2800" noProof="0" dirty="0" smtClean="0"/>
              <a:t>	</a:t>
            </a:r>
            <a:endParaRPr lang="sk-SK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19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noProof="0" dirty="0" smtClean="0"/>
              <a:t>Podávanie projektu</a:t>
            </a:r>
          </a:p>
          <a:p>
            <a:pPr marL="342900" lvl="1" indent="-342900" eaLnBrk="1" hangingPunct="1">
              <a:buNone/>
            </a:pPr>
            <a:endParaRPr lang="sk-SK" sz="2400" noProof="0" dirty="0" smtClean="0"/>
          </a:p>
          <a:p>
            <a:pPr marL="342900" lvl="1" indent="-342900" eaLnBrk="1" hangingPunct="1">
              <a:buNone/>
            </a:pPr>
            <a:r>
              <a:rPr lang="sk-SK" sz="2400" noProof="0" dirty="0" smtClean="0"/>
              <a:t>Pred podaním skontrolujte</a:t>
            </a:r>
            <a:endParaRPr lang="sk-SK" sz="1600" noProof="0" dirty="0" smtClean="0"/>
          </a:p>
          <a:p>
            <a:pPr marL="742950" lvl="2" indent="-342900" eaLnBrk="1" hangingPunct="1"/>
            <a:r>
              <a:rPr lang="sk-SK" sz="2000" noProof="0" dirty="0" smtClean="0"/>
              <a:t>Všetky dokumenty sú podpísané</a:t>
            </a:r>
          </a:p>
          <a:p>
            <a:pPr marL="742950" lvl="2" indent="-342900" eaLnBrk="1" hangingPunct="1"/>
            <a:r>
              <a:rPr lang="sk-SK" sz="2000" noProof="0" dirty="0" smtClean="0"/>
              <a:t>Vytlačené dokumenty sú zviazané.</a:t>
            </a:r>
          </a:p>
          <a:p>
            <a:pPr marL="742950" lvl="2" indent="-342900" eaLnBrk="1" hangingPunct="1"/>
            <a:r>
              <a:rPr lang="sk-SK" sz="2000" noProof="0" dirty="0" smtClean="0"/>
              <a:t>Dokumenty na CD sú </a:t>
            </a:r>
            <a:r>
              <a:rPr lang="sk-SK" sz="2000" noProof="0" dirty="0" err="1" smtClean="0"/>
              <a:t>nascenované</a:t>
            </a:r>
            <a:r>
              <a:rPr lang="sk-SK" sz="2000" noProof="0" dirty="0" smtClean="0"/>
              <a:t> a nahraté na CD</a:t>
            </a:r>
          </a:p>
          <a:p>
            <a:pPr marL="742950" lvl="2" indent="-342900" eaLnBrk="1" hangingPunct="1"/>
            <a:r>
              <a:rPr lang="sk-SK" sz="2000" noProof="0" dirty="0" smtClean="0"/>
              <a:t>Na CD sú</a:t>
            </a:r>
            <a:r>
              <a:rPr lang="sk-SK" sz="2000" baseline="0" noProof="0" dirty="0" smtClean="0"/>
              <a:t> potrebné titulky</a:t>
            </a:r>
            <a:endParaRPr lang="sk-SK" sz="2000" noProof="0" dirty="0" smtClean="0"/>
          </a:p>
          <a:p>
            <a:pPr marL="742950" lvl="2" indent="-342900" eaLnBrk="1" hangingPunct="1"/>
            <a:r>
              <a:rPr lang="sk-SK" sz="2000" noProof="0" dirty="0" smtClean="0"/>
              <a:t>Priložené sú všetky potrebné dokumenty </a:t>
            </a:r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8B3C6C-15B2-4196-B1B5-F196EB5F17CC}" type="slidenum">
              <a:rPr lang="hu-HU" smtClean="0"/>
              <a:pPr/>
              <a:t>20</a:t>
            </a:fld>
            <a:endParaRPr lang="hu-HU" smtClean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43000"/>
          </a:xfrm>
        </p:spPr>
        <p:txBody>
          <a:bodyPr/>
          <a:lstStyle/>
          <a:p>
            <a:pPr eaLnBrk="1" hangingPunct="1"/>
            <a:r>
              <a:rPr lang="sk-SK" sz="44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Príprava projektu</a:t>
            </a:r>
            <a:endParaRPr lang="sk-SK" sz="4000" noProof="0" dirty="0" smtClean="0"/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773238"/>
            <a:ext cx="8496300" cy="4525962"/>
          </a:xfrm>
        </p:spPr>
        <p:txBody>
          <a:bodyPr/>
          <a:lstStyle/>
          <a:p>
            <a:pPr marL="342900" lvl="1" indent="-342900" eaLnBrk="1" hangingPunct="1">
              <a:buFontTx/>
              <a:buChar char="•"/>
            </a:pPr>
            <a:r>
              <a:rPr lang="sk-SK" sz="2800" dirty="0" smtClean="0">
                <a:solidFill>
                  <a:schemeClr val="tx1"/>
                </a:solidFill>
                <a:latin typeface="+mn-lt"/>
              </a:rPr>
              <a:t>Podávanie projektu</a:t>
            </a:r>
          </a:p>
          <a:p>
            <a:pPr marL="342900" lvl="1" indent="-342900" eaLnBrk="1" hangingPunct="1">
              <a:buFontTx/>
              <a:buChar char="•"/>
            </a:pPr>
            <a:endParaRPr lang="sk-SK" sz="2400" noProof="0" dirty="0" smtClean="0"/>
          </a:p>
          <a:p>
            <a:pPr marL="342900" lvl="1" indent="-342900" eaLnBrk="1" hangingPunct="1">
              <a:buNone/>
            </a:pPr>
            <a:r>
              <a:rPr lang="sk-SK" sz="2400" noProof="0" dirty="0" smtClean="0"/>
              <a:t>Ak je všetko v poriadku, na obálku treba napísať predpísaný text, ako aj meno a adresu uchádzača.</a:t>
            </a:r>
          </a:p>
          <a:p>
            <a:pPr marL="342900" lvl="1" indent="-342900" eaLnBrk="1" hangingPunct="1">
              <a:buNone/>
            </a:pPr>
            <a:endParaRPr lang="sk-SK" sz="2400" noProof="0" dirty="0" smtClean="0"/>
          </a:p>
          <a:p>
            <a:pPr marL="342900" lvl="1" indent="-342900" eaLnBrk="1" hangingPunct="1">
              <a:buNone/>
            </a:pPr>
            <a:r>
              <a:rPr lang="sk-SK" sz="2400" noProof="0" dirty="0" smtClean="0"/>
              <a:t>Dátum podania treba dodržať.</a:t>
            </a:r>
          </a:p>
          <a:p>
            <a:pPr marL="342900" lvl="1" indent="-342900" eaLnBrk="1" hangingPunct="1">
              <a:buNone/>
            </a:pPr>
            <a:endParaRPr lang="sk-SK" sz="2400" noProof="0" dirty="0" smtClean="0"/>
          </a:p>
          <a:p>
            <a:pPr marL="342900" lvl="1" indent="-342900" eaLnBrk="1" hangingPunct="1">
              <a:buNone/>
            </a:pPr>
            <a:r>
              <a:rPr lang="sk-SK" sz="2400" noProof="0" dirty="0" smtClean="0"/>
              <a:t>Ak sme urobili všetko správne, čakáme na odpoveď.</a:t>
            </a:r>
            <a:endParaRPr lang="sk-SK" sz="2000" noProof="0" dirty="0" smtClean="0"/>
          </a:p>
        </p:txBody>
      </p:sp>
      <p:pic>
        <p:nvPicPr>
          <p:cNvPr id="307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ia számának helye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E288041-070B-4D08-8BCD-195006DBF383}" type="slidenum">
              <a:rPr lang="hu-HU" smtClean="0"/>
              <a:pPr/>
              <a:t>21</a:t>
            </a:fld>
            <a:endParaRPr lang="hu-HU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781300"/>
            <a:ext cx="8229600" cy="9350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sk-SK" sz="4000" b="1" i="1" noProof="0" dirty="0" smtClean="0"/>
              <a:t>Ďakujem za pozornosť!</a:t>
            </a:r>
          </a:p>
        </p:txBody>
      </p:sp>
      <p:pic>
        <p:nvPicPr>
          <p:cNvPr id="1331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43563" y="142875"/>
            <a:ext cx="3300412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5929313"/>
            <a:ext cx="1571625" cy="78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\\server\prenos\Adri - projekt\logok\husk_logo_s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709"/>
            <a:ext cx="2959891" cy="7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\\server\prenos\Adri - projekt\logok\husk_slogan_1sor_sk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9891" y="215900"/>
            <a:ext cx="2683672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\\server\prenos\ERB Ip_Sok_Ipolyszakállos_small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349" y="5709821"/>
            <a:ext cx="965626" cy="1113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apértelmezett terv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é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1803</TotalTime>
  <Words>316</Words>
  <Application>Microsoft Office PowerPoint</Application>
  <PresentationFormat>Prezentácia na obrazovke (4:3)</PresentationFormat>
  <Paragraphs>203</Paragraphs>
  <Slides>21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21</vt:i4>
      </vt:variant>
    </vt:vector>
  </HeadingPairs>
  <TitlesOfParts>
    <vt:vector size="22" baseType="lpstr">
      <vt:lpstr>Alapértelmezett terv</vt:lpstr>
      <vt:lpstr>Monitorovanie a príprava projektu  4. prednáška  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Príprava projektu</vt:lpstr>
      <vt:lpstr>Prezentácia programu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Idegenforgalmi földrajz</dc:title>
  <dc:creator>Fodor Gyula</dc:creator>
  <cp:lastModifiedBy>admin</cp:lastModifiedBy>
  <cp:revision>109</cp:revision>
  <dcterms:created xsi:type="dcterms:W3CDTF">2008-02-16T02:28:16Z</dcterms:created>
  <dcterms:modified xsi:type="dcterms:W3CDTF">2014-03-04T13:09:06Z</dcterms:modified>
</cp:coreProperties>
</file>