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6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292" r:id="rId17"/>
    <p:sldId id="285" r:id="rId18"/>
    <p:sldId id="286" r:id="rId19"/>
    <p:sldId id="290" r:id="rId20"/>
    <p:sldId id="309" r:id="rId21"/>
    <p:sldId id="307" r:id="rId22"/>
    <p:sldId id="287" r:id="rId23"/>
    <p:sldId id="289" r:id="rId24"/>
    <p:sldId id="288" r:id="rId25"/>
    <p:sldId id="284" r:id="rId26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5FBA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9836FE3-F1B6-4EDC-B1AC-FDD6F40095B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81134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6C7EF1-725E-45BA-A3F7-D944FD81361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2D049-FB1E-4DF0-B645-71A9E529BD6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7003D-3392-456B-B6E6-A253C888FE9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29EE3-39E8-4459-9B53-94159ABC721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4F23D-A23A-42DC-8BFA-09F2F3234C8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122ED-73F7-46A2-B96B-35B47690D1D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F316D-FFE9-4346-88E0-148507364DC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08710-1D84-43A8-AF83-ECA515EC5F5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BC084-BADF-4478-B183-3B7DB69EC51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3EA0B3-41F1-462E-ABB4-17CB9671A34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47D73-A177-4073-A4DD-11D3966F75A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E157461-74CA-4629-8821-06CC57DAE53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sk-SK" smtClean="0"/>
              <a:t>Plánovanie projektu </a:t>
            </a:r>
            <a:br>
              <a:rPr lang="sk-SK" smtClean="0"/>
            </a:br>
            <a:r>
              <a:rPr lang="sk-SK" smtClean="0"/>
              <a:t/>
            </a:r>
            <a:br>
              <a:rPr lang="sk-SK" smtClean="0"/>
            </a:br>
            <a:r>
              <a:rPr lang="sk-SK" b="1" i="1" smtClean="0"/>
              <a:t>3. prednáška</a:t>
            </a:r>
            <a:br>
              <a:rPr lang="sk-SK" b="1" i="1" smtClean="0"/>
            </a:br>
            <a:endParaRPr lang="sk-SK" b="1" i="1" smtClean="0"/>
          </a:p>
        </p:txBody>
      </p:sp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sk-SK" smtClean="0"/>
              <a:t>Metódy plánovania projektu </a:t>
            </a:r>
            <a:r>
              <a:rPr lang="sk-SK" b="1" i="1" smtClean="0"/>
              <a:t/>
            </a:r>
            <a:br>
              <a:rPr lang="sk-SK" b="1" i="1" smtClean="0"/>
            </a:br>
            <a:endParaRPr lang="sk-SK" b="1" i="1" smtClean="0"/>
          </a:p>
        </p:txBody>
      </p:sp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1BA63B-0B8A-4CB6-BF70-E44CC4CB720F}" type="slidenum">
              <a:rPr lang="hu-HU" smtClean="0"/>
              <a:pPr/>
              <a:t>3</a:t>
            </a:fld>
            <a:endParaRPr lang="hu-HU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Metódy plánovania projektu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sk-SK" sz="2800" b="1" dirty="0" smtClean="0"/>
              <a:t>SWOT analýza</a:t>
            </a: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Napomáha výberu nápadov a stanoveniu cieľov</a:t>
            </a:r>
          </a:p>
          <a:p>
            <a:pPr>
              <a:buFontTx/>
              <a:buNone/>
              <a:defRPr/>
            </a:pPr>
            <a:r>
              <a:rPr lang="sk-SK" sz="2800" b="1" dirty="0" smtClean="0"/>
              <a:t>Analýza Stromu problémov – Stromu cieľov</a:t>
            </a:r>
          </a:p>
          <a:p>
            <a:pPr>
              <a:buFontTx/>
              <a:buNone/>
              <a:defRPr/>
            </a:pPr>
            <a:r>
              <a:rPr lang="sk-SK" sz="2800" b="1" dirty="0" smtClean="0"/>
              <a:t>Analýza dotknutých a partnerstva </a:t>
            </a:r>
            <a:r>
              <a:rPr lang="nb-NO" sz="2800" b="1" dirty="0" smtClean="0"/>
              <a:t>(Stakeholder anal</a:t>
            </a:r>
            <a:r>
              <a:rPr lang="sk-SK" sz="2800" b="1" dirty="0" smtClean="0"/>
              <a:t>ý</a:t>
            </a:r>
            <a:r>
              <a:rPr lang="nb-NO" sz="2800" b="1" dirty="0" smtClean="0"/>
              <a:t>z</a:t>
            </a:r>
            <a:r>
              <a:rPr lang="sk-SK" sz="2800" b="1" dirty="0" smtClean="0"/>
              <a:t>a</a:t>
            </a:r>
            <a:r>
              <a:rPr lang="nb-NO" sz="2800" b="1" dirty="0" smtClean="0"/>
              <a:t>)</a:t>
            </a: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Osoby a skupiny osôb, ktorých sa to DOTÝKA, ktorých ZÁUJMOM SLÚŽI</a:t>
            </a: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Kľúčovým činiteľom je komunikácia</a:t>
            </a:r>
            <a:r>
              <a:rPr lang="hu-HU" sz="2400" dirty="0" smtClean="0">
                <a:ea typeface="+mn-ea"/>
                <a:cs typeface="+mn-cs"/>
              </a:rPr>
              <a:t>!</a:t>
            </a:r>
            <a:endParaRPr lang="hu-HU" dirty="0" smtClean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28141B-9A82-484C-BC7C-6C7E9D8B4814}" type="slidenum">
              <a:rPr lang="hu-HU" smtClean="0"/>
              <a:pPr/>
              <a:t>4</a:t>
            </a:fld>
            <a:endParaRPr lang="hu-HU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Metódy plánovania projektu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buFontTx/>
              <a:buNone/>
            </a:pPr>
            <a:r>
              <a:rPr lang="sk-SK" sz="2400" b="1" smtClean="0"/>
              <a:t>Plánovanie práce a ľudských zdrojov</a:t>
            </a:r>
          </a:p>
          <a:p>
            <a:pPr lvl="1"/>
            <a:r>
              <a:rPr lang="sk-SK" sz="2400" smtClean="0"/>
              <a:t>Projektový návrh bude jasný, logický a štruktúrovaný</a:t>
            </a:r>
          </a:p>
          <a:p>
            <a:pPr lvl="1"/>
            <a:r>
              <a:rPr lang="sk-SK" sz="2400" smtClean="0"/>
              <a:t>Zapojenie dotknutých do procesu prípravy je dôležité</a:t>
            </a:r>
          </a:p>
          <a:p>
            <a:pPr>
              <a:buFontTx/>
              <a:buNone/>
            </a:pPr>
            <a:r>
              <a:rPr lang="sk-SK" sz="2400" b="1" smtClean="0"/>
              <a:t>Plánovanie indikátorov</a:t>
            </a:r>
          </a:p>
          <a:p>
            <a:pPr lvl="1"/>
            <a:r>
              <a:rPr lang="sk-SK" sz="2400" smtClean="0"/>
              <a:t>Indikátor outputu, výsledku a dopadu</a:t>
            </a:r>
          </a:p>
          <a:p>
            <a:pPr>
              <a:buFontTx/>
              <a:buNone/>
            </a:pPr>
            <a:r>
              <a:rPr lang="sk-SK" sz="2400" b="1" smtClean="0"/>
              <a:t>Logická rámcovej matice (Logframe)</a:t>
            </a:r>
          </a:p>
          <a:p>
            <a:pPr lvl="1"/>
            <a:r>
              <a:rPr lang="sk-SK" sz="2400" smtClean="0"/>
              <a:t>Projektový návrh bude jasný, logický a štruktúrovaný</a:t>
            </a:r>
          </a:p>
          <a:p>
            <a:pPr lvl="1"/>
            <a:r>
              <a:rPr lang="sk-SK" sz="2400" smtClean="0"/>
              <a:t>Zapojenie dotknutých do procesu prípravy </a:t>
            </a:r>
          </a:p>
          <a:p>
            <a:pPr lvl="1"/>
            <a:r>
              <a:rPr lang="sk-SK" sz="2400" smtClean="0"/>
              <a:t>Umožňuje analýzu alternatív</a:t>
            </a: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C1F17D3-F23B-4E14-B808-99860054B60E}" type="slidenum">
              <a:rPr lang="hu-HU" smtClean="0"/>
              <a:pPr/>
              <a:t>5</a:t>
            </a:fld>
            <a:endParaRPr lang="hu-HU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SWOT analýza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r>
              <a:rPr lang="sk-SK" sz="2800" smtClean="0"/>
              <a:t>Prostriedok analýzy situácie</a:t>
            </a:r>
          </a:p>
          <a:p>
            <a:pPr>
              <a:lnSpc>
                <a:spcPct val="90000"/>
              </a:lnSpc>
            </a:pPr>
            <a:r>
              <a:rPr lang="sk-SK" sz="2800" smtClean="0"/>
              <a:t>Je postavená na popise aktuálnej situácie</a:t>
            </a:r>
          </a:p>
          <a:p>
            <a:pPr>
              <a:lnSpc>
                <a:spcPct val="90000"/>
              </a:lnSpc>
            </a:pPr>
            <a:r>
              <a:rPr lang="sk-SK" sz="2800" smtClean="0"/>
              <a:t>Štrukturuje zistenia popisu situácie, poskytuje rámec analýzy </a:t>
            </a:r>
          </a:p>
          <a:p>
            <a:pPr>
              <a:lnSpc>
                <a:spcPct val="90000"/>
              </a:lnSpc>
            </a:pPr>
            <a:r>
              <a:rPr lang="sk-SK" sz="2800" smtClean="0"/>
              <a:t>Zakladá postup smerom k stratégii</a:t>
            </a:r>
          </a:p>
          <a:p>
            <a:pPr>
              <a:lnSpc>
                <a:spcPct val="90000"/>
              </a:lnSpc>
            </a:pPr>
            <a:r>
              <a:rPr lang="sk-SK" sz="2800" smtClean="0"/>
              <a:t>Triedenie</a:t>
            </a:r>
          </a:p>
          <a:p>
            <a:pPr lvl="1">
              <a:lnSpc>
                <a:spcPct val="90000"/>
              </a:lnSpc>
            </a:pPr>
            <a:r>
              <a:rPr lang="sk-SK" sz="2200" smtClean="0"/>
              <a:t>Silné stránky (vnútorné - kladné)</a:t>
            </a:r>
          </a:p>
          <a:p>
            <a:pPr lvl="1">
              <a:lnSpc>
                <a:spcPct val="90000"/>
              </a:lnSpc>
            </a:pPr>
            <a:r>
              <a:rPr lang="sk-SK" sz="2200" smtClean="0"/>
              <a:t>Slabé stránky (vnútorné - záporné)</a:t>
            </a:r>
          </a:p>
          <a:p>
            <a:pPr lvl="1">
              <a:lnSpc>
                <a:spcPct val="90000"/>
              </a:lnSpc>
            </a:pPr>
            <a:r>
              <a:rPr lang="sk-SK" sz="2200" smtClean="0"/>
              <a:t>Príležitosti (vonkajšie - pozitív)</a:t>
            </a:r>
          </a:p>
          <a:p>
            <a:pPr lvl="1">
              <a:lnSpc>
                <a:spcPct val="90000"/>
              </a:lnSpc>
            </a:pPr>
            <a:r>
              <a:rPr lang="sk-SK" sz="2200" smtClean="0"/>
              <a:t>Hrozby (vonkajšie - záporné)</a:t>
            </a:r>
          </a:p>
          <a:p>
            <a:pPr eaLnBrk="1" hangingPunct="1"/>
            <a:endParaRPr lang="hu-HU" sz="2800" smtClean="0"/>
          </a:p>
          <a:p>
            <a:pPr eaLnBrk="1" hangingPunct="1">
              <a:buFontTx/>
              <a:buNone/>
            </a:pPr>
            <a:endParaRPr lang="hu-HU" smtClean="0"/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9C1D94-1769-4AD1-8A12-EB9072539362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analýza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Štyri kategórie SWOTu </a:t>
            </a:r>
            <a:r>
              <a:rPr lang="hu-HU" sz="2800" b="1" smtClean="0"/>
              <a:t>:</a:t>
            </a:r>
          </a:p>
          <a:p>
            <a:r>
              <a:rPr lang="sk-SK" sz="2400" smtClean="0"/>
              <a:t>Silné stránky (Strengths) </a:t>
            </a:r>
            <a:r>
              <a:rPr lang="hu-HU" sz="2400" smtClean="0"/>
              <a:t>– </a:t>
            </a:r>
          </a:p>
          <a:p>
            <a:pPr>
              <a:buFontTx/>
              <a:buNone/>
            </a:pPr>
            <a:r>
              <a:rPr lang="hu-HU" sz="2400" smtClean="0"/>
              <a:t>	</a:t>
            </a:r>
            <a:r>
              <a:rPr lang="sk-SK" sz="2400" smtClean="0"/>
              <a:t>Vnútorné činitele, + Pozitívne činitele, ktoré dobre fungujú, a ktoré sa dajú ovplyvniť.</a:t>
            </a:r>
            <a:r>
              <a:rPr lang="en-GB" sz="2400" smtClean="0"/>
              <a:t>	</a:t>
            </a:r>
          </a:p>
          <a:p>
            <a:endParaRPr lang="hu-HU" sz="2400" smtClean="0"/>
          </a:p>
          <a:p>
            <a:r>
              <a:rPr lang="sk-SK" sz="2400" smtClean="0"/>
              <a:t>Slabé stránky (Weaknesses) –</a:t>
            </a:r>
          </a:p>
          <a:p>
            <a:pPr>
              <a:buFontTx/>
              <a:buNone/>
            </a:pPr>
            <a:r>
              <a:rPr lang="sk-SK" sz="2400" smtClean="0"/>
              <a:t>	Vnútorné činitele, - Negatívne činitele, ktoré nefungujú dobre, ale sú ovplyvniteľné v záujme zlepšenia situácie. </a:t>
            </a:r>
          </a:p>
          <a:p>
            <a:pPr>
              <a:buFontTx/>
              <a:buNone/>
            </a:pPr>
            <a:r>
              <a:rPr lang="hu-HU" sz="2400" smtClean="0"/>
              <a:t>	</a:t>
            </a:r>
            <a:endParaRPr lang="sk-SK" sz="2400" smtClean="0"/>
          </a:p>
          <a:p>
            <a:pPr eaLnBrk="1" hangingPunct="1"/>
            <a:endParaRPr lang="hu-HU" sz="2800" smtClean="0"/>
          </a:p>
          <a:p>
            <a:pPr eaLnBrk="1" hangingPunct="1">
              <a:buFontTx/>
              <a:buNone/>
            </a:pPr>
            <a:endParaRPr lang="hu-HU" smtClean="0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79BBA7-E830-4CFF-8F81-265ACBE877B3}" type="slidenum">
              <a:rPr lang="hu-HU" smtClean="0"/>
              <a:pPr/>
              <a:t>7</a:t>
            </a:fld>
            <a:endParaRPr lang="hu-HU" smtClean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</a:t>
            </a:r>
            <a:r>
              <a:rPr lang="sk-SK" sz="4000" smtClean="0"/>
              <a:t>analýza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Štyri kategórie SWOTu </a:t>
            </a:r>
            <a:r>
              <a:rPr lang="hu-HU" sz="2800" b="1" smtClean="0"/>
              <a:t>:</a:t>
            </a:r>
          </a:p>
          <a:p>
            <a:r>
              <a:rPr lang="sk-SK" sz="2400" smtClean="0"/>
              <a:t>Príležitosti (Opportunities</a:t>
            </a:r>
            <a:r>
              <a:rPr lang="hu-HU" sz="2400" smtClean="0"/>
              <a:t>) – </a:t>
            </a:r>
          </a:p>
          <a:p>
            <a:pPr>
              <a:buFontTx/>
              <a:buNone/>
            </a:pPr>
            <a:r>
              <a:rPr lang="hu-HU" sz="2400" smtClean="0"/>
              <a:t>	</a:t>
            </a:r>
            <a:r>
              <a:rPr lang="sk-SK" sz="2400" smtClean="0"/>
              <a:t>Vonkajšie</a:t>
            </a:r>
            <a:r>
              <a:rPr lang="hu-HU" sz="2400" smtClean="0"/>
              <a:t> </a:t>
            </a:r>
            <a:r>
              <a:rPr lang="sk-SK" sz="2400" smtClean="0"/>
              <a:t>činitele</a:t>
            </a:r>
            <a:r>
              <a:rPr lang="hu-HU" sz="2400" smtClean="0"/>
              <a:t>, + </a:t>
            </a:r>
            <a:r>
              <a:rPr lang="sk-SK" sz="2400" smtClean="0"/>
              <a:t>Také priaznivé podmienky, ktoré nie sú ovplyvniteľné, ale za ich pomoci sa dajú silné stránky využiť</a:t>
            </a:r>
            <a:r>
              <a:rPr lang="hu-HU" sz="2400" smtClean="0"/>
              <a:t>.</a:t>
            </a:r>
            <a:r>
              <a:rPr lang="en-GB" sz="2400" smtClean="0"/>
              <a:t>	</a:t>
            </a:r>
            <a:endParaRPr lang="hu-HU" sz="2400" smtClean="0"/>
          </a:p>
          <a:p>
            <a:pPr>
              <a:buFontTx/>
              <a:buNone/>
            </a:pPr>
            <a:endParaRPr lang="en-GB" sz="2400" smtClean="0"/>
          </a:p>
          <a:p>
            <a:r>
              <a:rPr lang="sk-SK" sz="2400" smtClean="0"/>
              <a:t>Hrozby (Threats</a:t>
            </a:r>
            <a:r>
              <a:rPr lang="hu-HU" sz="2400" smtClean="0"/>
              <a:t>) – </a:t>
            </a:r>
          </a:p>
          <a:p>
            <a:pPr>
              <a:buFontTx/>
              <a:buNone/>
            </a:pPr>
            <a:r>
              <a:rPr lang="hu-HU" sz="2400" smtClean="0"/>
              <a:t>	</a:t>
            </a:r>
            <a:r>
              <a:rPr lang="sk-SK" sz="2400" smtClean="0"/>
              <a:t>Vonkajšie</a:t>
            </a:r>
            <a:r>
              <a:rPr lang="hu-HU" sz="2400" smtClean="0"/>
              <a:t> </a:t>
            </a:r>
            <a:r>
              <a:rPr lang="sk-SK" sz="2400" smtClean="0"/>
              <a:t>činitele</a:t>
            </a:r>
            <a:r>
              <a:rPr lang="hu-HU" sz="2400" smtClean="0"/>
              <a:t>, - </a:t>
            </a:r>
            <a:r>
              <a:rPr lang="sk-SK" sz="2400" smtClean="0"/>
              <a:t>Také obmedzenia</a:t>
            </a:r>
            <a:r>
              <a:rPr lang="hu-HU" sz="2400" smtClean="0"/>
              <a:t>, </a:t>
            </a:r>
            <a:r>
              <a:rPr lang="sk-SK" sz="2400" smtClean="0"/>
              <a:t>negatívne</a:t>
            </a:r>
            <a:r>
              <a:rPr lang="hu-HU" sz="2400" smtClean="0"/>
              <a:t> </a:t>
            </a:r>
            <a:r>
              <a:rPr lang="sk-SK" sz="2400" smtClean="0"/>
              <a:t>činitele</a:t>
            </a:r>
            <a:r>
              <a:rPr lang="hu-HU" sz="2400" smtClean="0"/>
              <a:t>, </a:t>
            </a:r>
            <a:r>
              <a:rPr lang="sk-SK" sz="2400" smtClean="0"/>
              <a:t>ktoré nie sú ovplyvniteľné a znižujú šancu na úspech, predstavujú riziko</a:t>
            </a:r>
            <a:r>
              <a:rPr lang="hu-HU" sz="2400" smtClean="0"/>
              <a:t>.</a:t>
            </a:r>
            <a:endParaRPr lang="en-GB" sz="2400" smtClean="0"/>
          </a:p>
          <a:p>
            <a:pPr eaLnBrk="1" hangingPunct="1"/>
            <a:endParaRPr lang="hu-HU" sz="2800" smtClean="0"/>
          </a:p>
          <a:p>
            <a:pPr eaLnBrk="1" hangingPunct="1">
              <a:buFontTx/>
              <a:buNone/>
            </a:pPr>
            <a:endParaRPr lang="hu-HU" smtClean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FF4B5DB-5EBD-486D-882F-6093E403680F}" type="slidenum">
              <a:rPr lang="hu-HU" smtClean="0"/>
              <a:pPr/>
              <a:t>8</a:t>
            </a:fld>
            <a:endParaRPr lang="hu-HU" smtClean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</a:t>
            </a:r>
            <a:r>
              <a:rPr lang="sk-SK" sz="4000" smtClean="0"/>
              <a:t>analýza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hu-HU" sz="2800" smtClean="0"/>
              <a:t>ČO JE TO?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hu-HU" sz="2800" smtClean="0"/>
              <a:t>	</a:t>
            </a:r>
            <a:r>
              <a:rPr lang="sk-SK" sz="2800" smtClean="0"/>
              <a:t>Rýchla fotografia zobrazená v tabuľke, ktorá ukazuje aktuálny stav </a:t>
            </a:r>
            <a:r>
              <a:rPr lang="sk-SK" sz="2800" b="1" smtClean="0"/>
              <a:t>organizácie</a:t>
            </a:r>
            <a:r>
              <a:rPr lang="sk-SK" sz="2800" smtClean="0"/>
              <a:t>. </a:t>
            </a:r>
            <a:endParaRPr lang="sk-SK" sz="2000" i="1" smtClean="0"/>
          </a:p>
          <a:p>
            <a:pPr>
              <a:lnSpc>
                <a:spcPct val="90000"/>
              </a:lnSpc>
              <a:buFontTx/>
              <a:buNone/>
            </a:pPr>
            <a:endParaRPr lang="hu-HU" sz="2000" i="1" smtClean="0"/>
          </a:p>
          <a:p>
            <a:pPr>
              <a:lnSpc>
                <a:spcPct val="90000"/>
              </a:lnSpc>
            </a:pPr>
            <a:r>
              <a:rPr lang="hu-HU" sz="2800" smtClean="0"/>
              <a:t>NA ČO JE DOBRÁ?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hu-HU" sz="2800" smtClean="0"/>
              <a:t>	</a:t>
            </a:r>
            <a:r>
              <a:rPr lang="sk-SK" sz="2800" smtClean="0"/>
              <a:t>Pre posudzovateľa projektu sa stávajú jasnými hlavné možnosti rozvoja uchádzajúcej sa organizácie a jeho prípadné ťažkosti</a:t>
            </a: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Élőláb helye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endParaRPr lang="sk-SK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75" y="785813"/>
            <a:ext cx="7772400" cy="914400"/>
          </a:xfrm>
        </p:spPr>
        <p:txBody>
          <a:bodyPr/>
          <a:lstStyle/>
          <a:p>
            <a:r>
              <a:rPr lang="hu-HU" sz="4000" smtClean="0"/>
              <a:t>Stavba SWOT-u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71625" y="2286000"/>
            <a:ext cx="2987675" cy="161925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hu-HU" b="1"/>
              <a:t>SILNÉ STRÁNKY</a:t>
            </a:r>
          </a:p>
          <a:p>
            <a:r>
              <a:rPr lang="hu-HU"/>
              <a:t>(Strengths)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572000" y="2286000"/>
            <a:ext cx="2987675" cy="161925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hu-HU" b="1"/>
              <a:t>SLABÉ STRÁNKY</a:t>
            </a:r>
          </a:p>
          <a:p>
            <a:r>
              <a:rPr lang="hu-HU"/>
              <a:t>(Weaknesses)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571625" y="3929063"/>
            <a:ext cx="2987675" cy="161925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hu-HU" b="1"/>
              <a:t>PRÍLEŽITOSTI</a:t>
            </a:r>
          </a:p>
          <a:p>
            <a:r>
              <a:rPr lang="hu-HU"/>
              <a:t>(Opportunities)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4572000" y="3929063"/>
            <a:ext cx="2987675" cy="1619250"/>
          </a:xfrm>
          <a:prstGeom prst="rect">
            <a:avLst/>
          </a:prstGeom>
          <a:solidFill>
            <a:srgbClr val="B0B7E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hu-HU" b="1"/>
              <a:t>HROZBY</a:t>
            </a:r>
          </a:p>
          <a:p>
            <a:r>
              <a:rPr lang="hu-HU"/>
              <a:t>(Threats)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500438" y="1643063"/>
            <a:ext cx="2057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b="1">
                <a:solidFill>
                  <a:srgbClr val="FF99FF"/>
                </a:solidFill>
              </a:rPr>
              <a:t>Vnútorné činitele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286125" y="5643563"/>
            <a:ext cx="2663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b="1">
                <a:solidFill>
                  <a:srgbClr val="CC3399"/>
                </a:solidFill>
              </a:rPr>
              <a:t>Vonkajšie činitele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642938" y="3500438"/>
            <a:ext cx="57467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4800" b="1">
                <a:solidFill>
                  <a:srgbClr val="FF3300"/>
                </a:solidFill>
              </a:rPr>
              <a:t>+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7786688" y="3500438"/>
            <a:ext cx="3873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800" b="1">
                <a:solidFill>
                  <a:schemeClr val="tx2"/>
                </a:solidFill>
              </a:rPr>
              <a:t>-</a:t>
            </a:r>
          </a:p>
        </p:txBody>
      </p:sp>
      <p:pic>
        <p:nvPicPr>
          <p:cNvPr id="2253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43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44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E7D1DF-98E8-4732-9A8D-489AAF11CB74}" type="slidenum">
              <a:rPr lang="hu-HU" smtClean="0"/>
              <a:pPr/>
              <a:t>10</a:t>
            </a:fld>
            <a:endParaRPr lang="hu-HU" smtClean="0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</a:t>
            </a:r>
            <a:r>
              <a:rPr lang="sk-SK" sz="4000" smtClean="0"/>
              <a:t>analýza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b="1" dirty="0" smtClean="0"/>
              <a:t>Možná metóda na prípravu </a:t>
            </a:r>
            <a:r>
              <a:rPr lang="sk-SK" sz="2800" b="1" dirty="0" err="1" smtClean="0"/>
              <a:t>SWOTu</a:t>
            </a:r>
            <a:r>
              <a:rPr lang="hu-HU" sz="2800" dirty="0" smtClean="0"/>
              <a:t>	</a:t>
            </a: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Pripraví sa v rámci zamestnania v dielni</a:t>
            </a: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Za stanovený časový rámec </a:t>
            </a:r>
            <a:r>
              <a:rPr lang="nl-NL" sz="2400" dirty="0" smtClean="0">
                <a:ea typeface="+mn-ea"/>
                <a:cs typeface="+mn-cs"/>
              </a:rPr>
              <a:t>(</a:t>
            </a:r>
            <a:r>
              <a:rPr lang="sk-SK" sz="2400" dirty="0" err="1" smtClean="0">
                <a:ea typeface="+mn-ea"/>
                <a:cs typeface="+mn-cs"/>
              </a:rPr>
              <a:t>napr</a:t>
            </a:r>
            <a:r>
              <a:rPr lang="nl-NL" sz="2400" dirty="0" smtClean="0">
                <a:ea typeface="+mn-ea"/>
                <a:cs typeface="+mn-cs"/>
              </a:rPr>
              <a:t>. </a:t>
            </a:r>
            <a:r>
              <a:rPr lang="sk-SK" sz="2400" dirty="0" smtClean="0">
                <a:ea typeface="+mn-ea"/>
                <a:cs typeface="+mn-cs"/>
              </a:rPr>
              <a:t>na každú kategóriu </a:t>
            </a:r>
            <a:r>
              <a:rPr lang="nl-NL" sz="2400" dirty="0" smtClean="0">
                <a:ea typeface="+mn-ea"/>
                <a:cs typeface="+mn-cs"/>
              </a:rPr>
              <a:t>10-20 </a:t>
            </a:r>
            <a:r>
              <a:rPr lang="sk-SK" sz="2400" dirty="0" smtClean="0">
                <a:ea typeface="+mn-ea"/>
                <a:cs typeface="+mn-cs"/>
              </a:rPr>
              <a:t>minút</a:t>
            </a:r>
            <a:r>
              <a:rPr lang="nl-NL" sz="2400" dirty="0" smtClean="0">
                <a:ea typeface="+mn-ea"/>
                <a:cs typeface="+mn-cs"/>
              </a:rPr>
              <a:t>) </a:t>
            </a:r>
            <a:r>
              <a:rPr lang="sk-SK" sz="2400" dirty="0" smtClean="0"/>
              <a:t>voľný </a:t>
            </a:r>
            <a:r>
              <a:rPr lang="sk-SK" sz="2400" dirty="0" smtClean="0">
                <a:ea typeface="+mn-ea"/>
                <a:cs typeface="+mn-cs"/>
              </a:rPr>
              <a:t>zber nápadov</a:t>
            </a:r>
            <a:endParaRPr lang="hu-HU" sz="2400" dirty="0" smtClean="0">
              <a:ea typeface="+mn-ea"/>
              <a:cs typeface="+mn-cs"/>
            </a:endParaRPr>
          </a:p>
          <a:p>
            <a:pPr lvl="2">
              <a:defRPr/>
            </a:pPr>
            <a:r>
              <a:rPr lang="sk-SK" sz="2000" dirty="0" smtClean="0"/>
              <a:t>V tejto fáze sa nesmie zamietnuť žiaden nápad</a:t>
            </a:r>
            <a:endParaRPr lang="sk-SK" sz="2000" dirty="0" smtClean="0">
              <a:ea typeface="+mn-ea"/>
              <a:cs typeface="+mn-cs"/>
            </a:endParaRP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Zúžme okruh pre každú kategóriu na najdôležitejších 6-10 bodov</a:t>
            </a:r>
          </a:p>
          <a:p>
            <a:pPr lvl="1">
              <a:defRPr/>
            </a:pPr>
            <a:r>
              <a:rPr lang="sk-SK" sz="2400" dirty="0" smtClean="0">
                <a:ea typeface="+mn-ea"/>
                <a:cs typeface="+mn-cs"/>
              </a:rPr>
              <a:t>Na základe SWOT analýzy môžeme ihneď začať so stanovením strategických cieľov</a:t>
            </a:r>
            <a:endParaRPr lang="sk-SK" sz="2400" dirty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3B495A-E100-43BF-8AFE-164F425AF6AF}" type="slidenum">
              <a:rPr lang="hu-HU" smtClean="0"/>
              <a:pPr/>
              <a:t>11</a:t>
            </a:fld>
            <a:endParaRPr lang="hu-HU" smtClean="0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</a:t>
            </a:r>
            <a:r>
              <a:rPr lang="sk-SK" sz="4000" smtClean="0"/>
              <a:t>analýza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Typy stratégií založených na priamej SWOT analýze</a:t>
            </a:r>
            <a:r>
              <a:rPr lang="hu-HU" sz="2800" dirty="0" smtClean="0"/>
              <a:t>:</a:t>
            </a:r>
          </a:p>
          <a:p>
            <a:pPr marL="514350" indent="-514350">
              <a:buFontTx/>
              <a:buAutoNum type="arabicPeriod"/>
              <a:defRPr/>
            </a:pPr>
            <a:r>
              <a:rPr lang="sk-SK" sz="2800" b="1" dirty="0" smtClean="0"/>
              <a:t>Obranná (</a:t>
            </a:r>
            <a:r>
              <a:rPr lang="sk-SK" sz="2800" b="1" dirty="0" err="1" smtClean="0"/>
              <a:t>conversion</a:t>
            </a:r>
            <a:r>
              <a:rPr lang="sk-SK" sz="2800" b="1" dirty="0" smtClean="0"/>
              <a:t>) stratégia </a:t>
            </a:r>
          </a:p>
          <a:p>
            <a:pPr marL="457200" indent="-457200" algn="just">
              <a:buFontTx/>
              <a:buNone/>
              <a:defRPr/>
            </a:pPr>
            <a:r>
              <a:rPr lang="hu-HU" sz="2800" b="1" dirty="0" smtClean="0"/>
              <a:t>	</a:t>
            </a:r>
            <a:r>
              <a:rPr lang="sk-SK" sz="2400" dirty="0" smtClean="0"/>
              <a:t>Skúma slabé stránky čiastkovej oblasti tak, že analyzuje očakávané tendencie, ktoré môžu ďalej rozmnožovať množinu problémov (hrozby). Zo slabých stránok a hrozieb vzniká množina problémov k riešeniu, k zmene ktorých smeruje obranná stratégia.</a:t>
            </a:r>
          </a:p>
          <a:p>
            <a:pPr marL="457200" indent="-457200" algn="just">
              <a:buFontTx/>
              <a:buNone/>
              <a:defRPr/>
            </a:pPr>
            <a:endParaRPr lang="hu-HU" sz="2400" dirty="0"/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37CA0-4BE0-4646-8428-E7A2376448F8}" type="slidenum">
              <a:rPr lang="hu-HU" smtClean="0"/>
              <a:pPr/>
              <a:t>12</a:t>
            </a:fld>
            <a:endParaRPr lang="hu-HU" smtClean="0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analýza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Typy stratégií založených na priamej SWOT analýze</a:t>
            </a:r>
            <a:r>
              <a:rPr lang="hu-HU" sz="2800" dirty="0" smtClean="0"/>
              <a:t>:</a:t>
            </a:r>
          </a:p>
          <a:p>
            <a:pPr marL="514350" indent="-514350">
              <a:buFontTx/>
              <a:buNone/>
              <a:defRPr/>
            </a:pPr>
            <a:r>
              <a:rPr lang="hu-HU" sz="2800" b="1" dirty="0" smtClean="0"/>
              <a:t>2.	</a:t>
            </a:r>
            <a:r>
              <a:rPr lang="sk-SK" sz="2800" b="1" dirty="0" smtClean="0"/>
              <a:t>Útočná (</a:t>
            </a:r>
            <a:r>
              <a:rPr lang="sk-SK" sz="2800" b="1" dirty="0" err="1" smtClean="0"/>
              <a:t>matching</a:t>
            </a:r>
            <a:r>
              <a:rPr lang="sk-SK" sz="2800" b="1" dirty="0" smtClean="0"/>
              <a:t>) stratégia</a:t>
            </a:r>
          </a:p>
          <a:p>
            <a:pPr>
              <a:buFontTx/>
              <a:buNone/>
              <a:defRPr/>
            </a:pPr>
            <a:r>
              <a:rPr lang="hu-HU" sz="2800" b="1" dirty="0" smtClean="0"/>
              <a:t>	</a:t>
            </a:r>
            <a:r>
              <a:rPr lang="sk-SK" sz="2400" dirty="0" smtClean="0"/>
              <a:t>počíta so silnými stránkami a buduje na príležitosti, ktoré napomáhajú ich využívaniu.</a:t>
            </a:r>
            <a:endParaRPr lang="sk-SK" sz="2400" dirty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FD9DF4-F4FA-4993-B6E6-69AB2E5DD077}" type="slidenum">
              <a:rPr lang="hu-HU" smtClean="0"/>
              <a:pPr/>
              <a:t>13</a:t>
            </a:fld>
            <a:endParaRPr lang="hu-HU" smtClean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</a:t>
            </a:r>
            <a:r>
              <a:rPr lang="sk-SK" sz="4000" smtClean="0"/>
              <a:t>analýza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Typy stratégií založených na priamej SWOT analýze</a:t>
            </a:r>
            <a:r>
              <a:rPr lang="hu-HU" sz="2800" dirty="0" smtClean="0"/>
              <a:t>:</a:t>
            </a:r>
          </a:p>
          <a:p>
            <a:pPr marL="514350" indent="-514350">
              <a:buFontTx/>
              <a:buNone/>
              <a:defRPr/>
            </a:pPr>
            <a:r>
              <a:rPr lang="hu-HU" sz="2800" b="1" dirty="0" smtClean="0"/>
              <a:t>3.	Stratégia </a:t>
            </a:r>
            <a:r>
              <a:rPr lang="sk-SK" sz="2800" b="1" dirty="0" smtClean="0"/>
              <a:t>orientovaná na zmenu</a:t>
            </a:r>
          </a:p>
          <a:p>
            <a:pPr>
              <a:buFontTx/>
              <a:buNone/>
              <a:defRPr/>
            </a:pPr>
            <a:r>
              <a:rPr lang="hu-HU" sz="2800" b="1" dirty="0" smtClean="0"/>
              <a:t>	</a:t>
            </a:r>
            <a:r>
              <a:rPr lang="sk-SK" sz="2400" dirty="0" smtClean="0"/>
              <a:t>Je založená na cieľoch „zameraných na zmeny”, zaradených do štvrtiny priaznivých vonkajších príležitostí a slabých stránok.</a:t>
            </a: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05699A-0B32-488E-9ED5-408B7EEC9BB1}" type="slidenum">
              <a:rPr lang="hu-HU" smtClean="0"/>
              <a:pPr/>
              <a:t>14</a:t>
            </a:fld>
            <a:endParaRPr lang="hu-HU" smtClean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</a:t>
            </a:r>
            <a:r>
              <a:rPr lang="sk-SK" sz="4000" smtClean="0"/>
              <a:t>analýza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Typy stratégií založených na priamej SWOT analýze</a:t>
            </a:r>
            <a:r>
              <a:rPr lang="hu-HU" sz="2800" dirty="0" smtClean="0"/>
              <a:t>:</a:t>
            </a:r>
          </a:p>
          <a:p>
            <a:pPr marL="514350" indent="-514350">
              <a:buFontTx/>
              <a:buNone/>
              <a:defRPr/>
            </a:pPr>
            <a:r>
              <a:rPr lang="hu-HU" sz="2800" b="1" dirty="0" smtClean="0"/>
              <a:t>4.	</a:t>
            </a:r>
            <a:r>
              <a:rPr lang="sk-SK" sz="2800" b="1" dirty="0" smtClean="0"/>
              <a:t>Diverzifikovaná stratégia</a:t>
            </a:r>
          </a:p>
          <a:p>
            <a:pPr algn="just">
              <a:buFontTx/>
              <a:buNone/>
              <a:defRPr/>
            </a:pPr>
            <a:r>
              <a:rPr lang="hu-HU" sz="2800" b="1" dirty="0" smtClean="0"/>
              <a:t>	</a:t>
            </a:r>
            <a:r>
              <a:rPr lang="sk-SK" sz="2400" dirty="0" smtClean="0"/>
              <a:t>Diverzifikované procesy založené na spoločnej oblasti hrozieb a silných stránok sú rizikové, proces vyžaduje veľkú obozretnosť.</a:t>
            </a: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A9EF1B-57BF-4922-92A0-574766F2E131}" type="slidenum">
              <a:rPr lang="hu-HU" smtClean="0"/>
              <a:pPr/>
              <a:t>15</a:t>
            </a:fld>
            <a:endParaRPr lang="hu-HU" smtClean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SWOT analýza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227512"/>
          </a:xfrm>
        </p:spPr>
        <p:txBody>
          <a:bodyPr/>
          <a:lstStyle/>
          <a:p>
            <a:pPr marL="0" indent="0" algn="ctr" eaLnBrk="1" hangingPunct="1">
              <a:buClr>
                <a:schemeClr val="hlink"/>
              </a:buClr>
              <a:buSzPct val="90000"/>
              <a:buFontTx/>
              <a:buNone/>
              <a:defRPr/>
            </a:pPr>
            <a:r>
              <a:rPr lang="sk-SK" sz="2800" b="1" dirty="0" smtClean="0"/>
              <a:t>TÍMOVÁ práca</a:t>
            </a:r>
          </a:p>
          <a:p>
            <a:pPr marL="0" indent="0" eaLnBrk="1" hangingPunct="1">
              <a:buClr>
                <a:schemeClr val="hlink"/>
              </a:buClr>
              <a:buSzPct val="90000"/>
              <a:buFontTx/>
              <a:buNone/>
              <a:defRPr/>
            </a:pPr>
            <a:endParaRPr lang="sk-SK" sz="28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Príprava SWOT analýzy</a:t>
            </a:r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38EDED7-09B3-46E7-9816-3C7B0981F897}" type="slidenum">
              <a:rPr lang="hu-HU" smtClean="0"/>
              <a:pPr/>
              <a:t>16</a:t>
            </a:fld>
            <a:endParaRPr lang="hu-HU" smtClean="0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Analýza </a:t>
            </a:r>
            <a:br>
              <a:rPr lang="sk-SK" sz="4000" smtClean="0"/>
            </a:br>
            <a:r>
              <a:rPr lang="sk-SK" sz="4000" smtClean="0"/>
              <a:t>Strom problémov – Strom cieľov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013200"/>
          </a:xfrm>
        </p:spPr>
        <p:txBody>
          <a:bodyPr/>
          <a:lstStyle/>
          <a:p>
            <a:r>
              <a:rPr lang="sk-SK" sz="2400" smtClean="0"/>
              <a:t>Metóda človeka - riešiteľa problémov</a:t>
            </a:r>
          </a:p>
          <a:p>
            <a:r>
              <a:rPr lang="sk-SK" sz="2400" smtClean="0"/>
              <a:t>Poskytuje vhodne definovaný rámec ku strategickému mysleniu</a:t>
            </a:r>
          </a:p>
          <a:p>
            <a:r>
              <a:rPr lang="sk-SK" sz="2400" smtClean="0"/>
              <a:t>Poskytuje vhodné pole pôsobnosti k realizácii</a:t>
            </a:r>
          </a:p>
          <a:p>
            <a:r>
              <a:rPr lang="sk-SK" sz="2400" smtClean="0"/>
              <a:t>Spája plánovanie s realizáciou</a:t>
            </a:r>
          </a:p>
          <a:p>
            <a:r>
              <a:rPr lang="sk-SK" sz="2400" smtClean="0"/>
              <a:t>Ak rozmýšľame správnou logikou, pomáha systematizovať – ak nie, poukáže na tento nedostatok</a:t>
            </a:r>
          </a:p>
          <a:p>
            <a:r>
              <a:rPr lang="sk-SK" sz="2400" smtClean="0"/>
              <a:t>… a mimochodom je obľúbený metodický prostriedok rozvojových programov EÚ</a:t>
            </a:r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A07518-B5E0-4FF7-9AB4-35573CDFD943}" type="slidenum">
              <a:rPr lang="hu-HU" smtClean="0"/>
              <a:pPr/>
              <a:t>17</a:t>
            </a:fld>
            <a:endParaRPr lang="hu-HU" smtClean="0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Analýza </a:t>
            </a:r>
            <a:br>
              <a:rPr lang="sk-SK" sz="4000" smtClean="0"/>
            </a:br>
            <a:r>
              <a:rPr lang="sk-SK" sz="4000" smtClean="0"/>
              <a:t>Strom problémov – Strom cieľov</a:t>
            </a:r>
            <a:endParaRPr lang="hu-HU" sz="400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r>
              <a:rPr lang="sk-SK" sz="2800" smtClean="0"/>
              <a:t>Nájdeme príčinné súvislosti problémov – so všetkým sa môžeme vrátiť k základným problémom - </a:t>
            </a:r>
            <a:r>
              <a:rPr lang="sk-SK" sz="2800" b="1" smtClean="0"/>
              <a:t>Strom problémov </a:t>
            </a:r>
            <a:endParaRPr lang="hu-HU" sz="2800" b="1" smtClean="0"/>
          </a:p>
          <a:p>
            <a:r>
              <a:rPr lang="sk-SK" sz="2800" smtClean="0"/>
              <a:t>Problémy vyžadujú odpovede, riešenia</a:t>
            </a:r>
          </a:p>
          <a:p>
            <a:r>
              <a:rPr lang="sk-SK" sz="2800" smtClean="0"/>
              <a:t>Logická architektúra odpovedí a riešení je rovnaká, ako logická architektúra problémov </a:t>
            </a:r>
            <a:r>
              <a:rPr lang="hu-HU" sz="2800" smtClean="0"/>
              <a:t>- </a:t>
            </a:r>
            <a:r>
              <a:rPr lang="sk-SK" sz="2800" b="1" smtClean="0"/>
              <a:t>Strom cieľov</a:t>
            </a:r>
            <a:endParaRPr lang="hu-HU" sz="2800" b="1" smtClean="0"/>
          </a:p>
          <a:p>
            <a:pPr algn="ctr" eaLnBrk="1" hangingPunct="1">
              <a:buFontTx/>
              <a:buNone/>
            </a:pPr>
            <a:endParaRPr lang="hu-HU" sz="2800" smtClean="0"/>
          </a:p>
          <a:p>
            <a:pPr algn="ctr" eaLnBrk="1" hangingPunct="1">
              <a:buFontTx/>
              <a:buNone/>
            </a:pPr>
            <a:endParaRPr lang="hu-HU" smtClean="0"/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0E2FB2-C746-4DF7-8A3D-B76B57B56762}" type="slidenum">
              <a:rPr lang="hu-HU" smtClean="0"/>
              <a:pPr/>
              <a:t>18</a:t>
            </a:fld>
            <a:endParaRPr lang="hu-HU" smtClean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Analýza </a:t>
            </a:r>
            <a:br>
              <a:rPr lang="sk-SK" sz="4000" smtClean="0"/>
            </a:br>
            <a:r>
              <a:rPr lang="sk-SK" sz="4000" smtClean="0"/>
              <a:t>Strom problémov</a:t>
            </a:r>
            <a:endParaRPr lang="hu-HU" sz="400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>
                <a:latin typeface="Tahoma" charset="0"/>
              </a:rPr>
              <a:t>Analýza problémov</a:t>
            </a:r>
            <a:r>
              <a:rPr lang="sk-SK" sz="2800" smtClean="0">
                <a:latin typeface="Tahoma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sk-SK" sz="2800" smtClean="0">
                <a:latin typeface="Tahoma" charset="0"/>
              </a:rPr>
              <a:t>  stanovenie predmetu a rámca analýzy</a:t>
            </a:r>
          </a:p>
          <a:p>
            <a:pPr>
              <a:buFont typeface="Wingdings" pitchFamily="2" charset="2"/>
              <a:buChar char="§"/>
            </a:pPr>
            <a:r>
              <a:rPr lang="sk-SK" sz="2800" smtClean="0">
                <a:latin typeface="Tahoma" charset="0"/>
              </a:rPr>
              <a:t>  prieskum situácie</a:t>
            </a:r>
          </a:p>
          <a:p>
            <a:pPr>
              <a:buFont typeface="Wingdings" pitchFamily="2" charset="2"/>
              <a:buChar char="§"/>
            </a:pPr>
            <a:r>
              <a:rPr lang="sk-SK" sz="2800" smtClean="0">
                <a:latin typeface="Tahoma" charset="0"/>
              </a:rPr>
              <a:t>  stanovenie problémov a odhalenie príčinných súvislostí</a:t>
            </a:r>
          </a:p>
          <a:p>
            <a:pPr algn="ctr" eaLnBrk="1" hangingPunct="1">
              <a:buFontTx/>
              <a:buNone/>
            </a:pPr>
            <a:endParaRPr lang="hu-HU" sz="2800" smtClean="0"/>
          </a:p>
          <a:p>
            <a:pPr algn="ctr" eaLnBrk="1" hangingPunct="1">
              <a:buFontTx/>
              <a:buNone/>
            </a:pPr>
            <a:endParaRPr lang="hu-HU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293BD4-24B5-4B6A-9BF5-9CDD785F8122}" type="slidenum">
              <a:rPr lang="hu-HU" smtClean="0"/>
              <a:pPr/>
              <a:t>19</a:t>
            </a:fld>
            <a:endParaRPr lang="hu-HU" smtClean="0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Analýza </a:t>
            </a:r>
            <a:br>
              <a:rPr lang="sk-SK" sz="4000" smtClean="0"/>
            </a:br>
            <a:r>
              <a:rPr lang="sk-SK" sz="4000" smtClean="0"/>
              <a:t>Strom problémov – Strom cieľov</a:t>
            </a:r>
            <a:endParaRPr lang="hu-HU" sz="400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Realizácia</a:t>
            </a:r>
            <a:r>
              <a:rPr lang="hu-HU" sz="2800" b="1" smtClean="0"/>
              <a:t> </a:t>
            </a:r>
            <a:r>
              <a:rPr lang="sk-SK" sz="2800" b="1" smtClean="0"/>
              <a:t>analýzy Strom problémov – Strom cieľov</a:t>
            </a:r>
            <a:endParaRPr lang="hu-HU" sz="2800" b="1" smtClean="0"/>
          </a:p>
          <a:p>
            <a:r>
              <a:rPr lang="sk-SK" sz="2400" smtClean="0"/>
              <a:t>Postavenie Stromu problémov a Stromu cieľov proti</a:t>
            </a:r>
            <a:r>
              <a:rPr lang="hu-HU" sz="2400" smtClean="0"/>
              <a:t> sebe</a:t>
            </a:r>
          </a:p>
          <a:p>
            <a:r>
              <a:rPr lang="sk-SK" sz="2400" smtClean="0"/>
              <a:t>brainstorming</a:t>
            </a:r>
          </a:p>
          <a:p>
            <a:r>
              <a:rPr lang="sk-SK" sz="2400" smtClean="0"/>
              <a:t>Načrtnutie problému, minimálne informácie potrebné k pochopeniu vecí v danom tematickom okruhu</a:t>
            </a:r>
          </a:p>
          <a:p>
            <a:r>
              <a:rPr lang="sk-SK" sz="2400" smtClean="0"/>
              <a:t>Povzbudzovanie účastníkov, aby zosnovali toľko rôznych projekcií problému, koľko je len… (“ako by sa mohlo…”)</a:t>
            </a:r>
            <a:endParaRPr lang="sk-SK" sz="2400" b="1" smtClean="0"/>
          </a:p>
        </p:txBody>
      </p:sp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C86F5C-51FC-4DC1-B1E1-F4CB77A8B1FD}" type="slidenum">
              <a:rPr lang="hu-HU" smtClean="0"/>
              <a:pPr/>
              <a:t>20</a:t>
            </a:fld>
            <a:endParaRPr lang="hu-HU" smtClean="0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Analýza </a:t>
            </a:r>
            <a:br>
              <a:rPr lang="sk-SK" sz="4000" smtClean="0"/>
            </a:br>
            <a:r>
              <a:rPr lang="sk-SK" sz="4000" smtClean="0"/>
              <a:t>Strom problémov – Strom cieľov</a:t>
            </a:r>
            <a:endParaRPr lang="hu-HU" sz="400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Realizácia analýzy problémov a cieľov</a:t>
            </a:r>
          </a:p>
          <a:p>
            <a:r>
              <a:rPr lang="sk-SK" sz="2400" smtClean="0"/>
              <a:t>Výber najpodstatnejšieho problému (“koľkými rôznymi spôsobmi ho vieme …?”)</a:t>
            </a:r>
          </a:p>
          <a:p>
            <a:pPr lvl="1"/>
            <a:r>
              <a:rPr lang="sk-SK" sz="2400" smtClean="0"/>
              <a:t>autokratickým</a:t>
            </a:r>
          </a:p>
          <a:p>
            <a:pPr lvl="1"/>
            <a:r>
              <a:rPr lang="sk-SK" sz="2400" smtClean="0"/>
              <a:t>demokratickým spôsobom</a:t>
            </a:r>
          </a:p>
          <a:p>
            <a:r>
              <a:rPr lang="sk-SK" sz="2400" smtClean="0"/>
              <a:t>rozohriatie: „na čo sa dá ešte použiť?”</a:t>
            </a:r>
          </a:p>
          <a:p>
            <a:r>
              <a:rPr lang="sk-SK" sz="2400" smtClean="0"/>
              <a:t>Na začiatku treba prečítať problémy, nápady, aby boli pre každého známe</a:t>
            </a:r>
          </a:p>
          <a:p>
            <a:r>
              <a:rPr lang="sk-SK" sz="2400" smtClean="0"/>
              <a:t>„najbláznivejšie” 2-3 nápady – spraviť ich použiteľnými</a:t>
            </a:r>
            <a:endParaRPr lang="sk-SK" sz="2400" b="1" smtClean="0"/>
          </a:p>
          <a:p>
            <a:pPr>
              <a:buFontTx/>
              <a:buNone/>
            </a:pPr>
            <a:endParaRPr lang="hu-HU" sz="2800" b="1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119157-8255-4509-A7F6-0120577425BE}" type="slidenum">
              <a:rPr lang="hu-HU" smtClean="0"/>
              <a:pPr/>
              <a:t>21</a:t>
            </a:fld>
            <a:endParaRPr lang="hu-HU" smtClean="0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dirty="0" smtClean="0"/>
              <a:t>Analýza </a:t>
            </a:r>
            <a:br>
              <a:rPr lang="sk-SK" sz="4000" dirty="0" smtClean="0"/>
            </a:br>
            <a:r>
              <a:rPr lang="sk-SK" sz="4000" dirty="0" smtClean="0"/>
              <a:t>Strom problémov</a:t>
            </a:r>
            <a:endParaRPr lang="hu-HU" sz="4000" dirty="0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Výsledok:</a:t>
            </a:r>
          </a:p>
          <a:p>
            <a:pPr lvl="1"/>
            <a:r>
              <a:rPr lang="sk-SK" sz="2400" smtClean="0"/>
              <a:t>Rozvetvená stromovitá štruktúra</a:t>
            </a:r>
          </a:p>
          <a:p>
            <a:pPr lvl="1"/>
            <a:r>
              <a:rPr lang="sk-SK" sz="2400" smtClean="0"/>
              <a:t>Príčinné súvislosti</a:t>
            </a:r>
          </a:p>
          <a:p>
            <a:pPr lvl="1"/>
            <a:r>
              <a:rPr lang="sk-SK" sz="2400" smtClean="0"/>
              <a:t>Ako súvisia čiastkové problémy s hlavným problémom</a:t>
            </a:r>
          </a:p>
          <a:p>
            <a:pPr lvl="1"/>
            <a:r>
              <a:rPr lang="sk-SK" sz="2400" smtClean="0"/>
              <a:t>Problémy a príčiny vieme zoradiť do logického radu</a:t>
            </a:r>
          </a:p>
          <a:p>
            <a:pPr lvl="1"/>
            <a:r>
              <a:rPr lang="sk-SK" sz="2400" smtClean="0"/>
              <a:t>Vytvára obrysy vytýčených cieľov smerujúcich k riešeniu</a:t>
            </a:r>
          </a:p>
          <a:p>
            <a:pPr algn="ctr" eaLnBrk="1" hangingPunct="1">
              <a:buFontTx/>
              <a:buNone/>
            </a:pPr>
            <a:endParaRPr lang="hu-HU" smtClean="0"/>
          </a:p>
        </p:txBody>
      </p:sp>
      <p:pic>
        <p:nvPicPr>
          <p:cNvPr id="3482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5661025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F8B623-95FC-472E-973A-61FC7671E5EE}" type="slidenum">
              <a:rPr lang="hu-HU" smtClean="0"/>
              <a:pPr/>
              <a:t>22</a:t>
            </a:fld>
            <a:endParaRPr lang="hu-HU" smtClean="0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dirty="0" smtClean="0"/>
              <a:t>Analýza </a:t>
            </a:r>
            <a:br>
              <a:rPr lang="sk-SK" sz="4000" dirty="0" smtClean="0"/>
            </a:br>
            <a:r>
              <a:rPr lang="sk-SK" sz="4000" dirty="0" smtClean="0"/>
              <a:t>Strom problémov</a:t>
            </a:r>
            <a:endParaRPr lang="hu-HU" sz="4000" dirty="0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hu-HU" sz="2800" smtClean="0"/>
          </a:p>
          <a:p>
            <a:pPr algn="ctr" eaLnBrk="1" hangingPunct="1">
              <a:buFontTx/>
              <a:buNone/>
            </a:pPr>
            <a:endParaRPr lang="hu-HU" smtClean="0"/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2214563"/>
            <a:ext cx="78486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7924800" y="2428875"/>
            <a:ext cx="12192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hu-HU" sz="1200">
                <a:latin typeface="Tahoma" charset="0"/>
              </a:rPr>
              <a:t>dôsledok</a:t>
            </a:r>
          </a:p>
        </p:txBody>
      </p:sp>
      <p:sp>
        <p:nvSpPr>
          <p:cNvPr id="35848" name="Rectangle 6"/>
          <p:cNvSpPr>
            <a:spLocks noChangeArrowheads="1"/>
          </p:cNvSpPr>
          <p:nvPr/>
        </p:nvSpPr>
        <p:spPr bwMode="auto">
          <a:xfrm>
            <a:off x="8358188" y="5500688"/>
            <a:ext cx="6096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hu-HU" sz="1200">
                <a:latin typeface="Tahoma" charset="0"/>
              </a:rPr>
              <a:t>príčina</a:t>
            </a:r>
          </a:p>
        </p:txBody>
      </p:sp>
      <p:sp>
        <p:nvSpPr>
          <p:cNvPr id="35849" name="AutoShape 5"/>
          <p:cNvSpPr>
            <a:spLocks noChangeArrowheads="1"/>
          </p:cNvSpPr>
          <p:nvPr/>
        </p:nvSpPr>
        <p:spPr bwMode="auto">
          <a:xfrm>
            <a:off x="8429625" y="2857500"/>
            <a:ext cx="457200" cy="2628900"/>
          </a:xfrm>
          <a:prstGeom prst="upArrow">
            <a:avLst>
              <a:gd name="adj1" fmla="val 50000"/>
              <a:gd name="adj2" fmla="val 112498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sk-SK"/>
          </a:p>
        </p:txBody>
      </p:sp>
      <p:pic>
        <p:nvPicPr>
          <p:cNvPr id="35851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52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53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47230C-89CA-4DE6-A0D4-5101897737AD}" type="slidenum">
              <a:rPr lang="hu-HU" smtClean="0"/>
              <a:pPr/>
              <a:t>23</a:t>
            </a:fld>
            <a:endParaRPr lang="hu-HU" smtClean="0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dirty="0"/>
              <a:t>Analýza </a:t>
            </a:r>
            <a:br>
              <a:rPr lang="sk-SK" sz="4000" dirty="0"/>
            </a:br>
            <a:r>
              <a:rPr lang="sk-SK" sz="4000" dirty="0"/>
              <a:t>Strom problémov</a:t>
            </a:r>
            <a:endParaRPr lang="hu-HU" sz="4000" dirty="0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hu-HU" sz="2800" b="1" dirty="0" err="1" smtClean="0">
                <a:latin typeface="Tahoma" charset="0"/>
              </a:rPr>
              <a:t>Analýza</a:t>
            </a:r>
            <a:r>
              <a:rPr lang="hu-HU" sz="2800" b="1" dirty="0" smtClean="0">
                <a:latin typeface="Tahoma" charset="0"/>
              </a:rPr>
              <a:t>:</a:t>
            </a:r>
            <a:r>
              <a:rPr lang="hu-HU" sz="2800" dirty="0" smtClean="0">
                <a:latin typeface="Tahoma" charset="0"/>
              </a:rPr>
              <a:t> </a:t>
            </a:r>
            <a:endParaRPr lang="hu-HU" sz="2800" dirty="0" smtClean="0">
              <a:latin typeface="Tahoma" charset="0"/>
            </a:endParaRPr>
          </a:p>
          <a:p>
            <a:r>
              <a:rPr lang="hu-HU" sz="2400" dirty="0" err="1" smtClean="0"/>
              <a:t>Strom</a:t>
            </a:r>
            <a:r>
              <a:rPr lang="hu-HU" sz="2400" dirty="0" smtClean="0"/>
              <a:t> </a:t>
            </a:r>
            <a:r>
              <a:rPr lang="hu-HU" sz="2400" dirty="0" err="1" smtClean="0"/>
              <a:t>problémov</a:t>
            </a:r>
            <a:r>
              <a:rPr lang="hu-HU" sz="2400" dirty="0" smtClean="0"/>
              <a:t> </a:t>
            </a:r>
            <a:r>
              <a:rPr lang="hu-HU" sz="2400" dirty="0" smtClean="0">
                <a:sym typeface="Wingdings" pitchFamily="2" charset="2"/>
              </a:rPr>
              <a:t></a:t>
            </a:r>
            <a:r>
              <a:rPr lang="hu-HU" sz="2400" dirty="0" err="1" smtClean="0">
                <a:sym typeface="Wingdings" pitchFamily="2" charset="2"/>
              </a:rPr>
              <a:t>napomáha</a:t>
            </a:r>
            <a:r>
              <a:rPr lang="hu-HU" sz="2400" dirty="0" smtClean="0">
                <a:sym typeface="Wingdings" pitchFamily="2" charset="2"/>
              </a:rPr>
              <a:t> </a:t>
            </a:r>
            <a:r>
              <a:rPr lang="hu-HU" sz="2400" dirty="0" err="1" smtClean="0">
                <a:sym typeface="Wingdings" pitchFamily="2" charset="2"/>
              </a:rPr>
              <a:t>cieľovému</a:t>
            </a:r>
            <a:r>
              <a:rPr lang="hu-HU" sz="2400" dirty="0" smtClean="0">
                <a:sym typeface="Wingdings" pitchFamily="2" charset="2"/>
              </a:rPr>
              <a:t> </a:t>
            </a:r>
            <a:r>
              <a:rPr lang="hu-HU" sz="2400" dirty="0" err="1" smtClean="0">
                <a:sym typeface="Wingdings" pitchFamily="2" charset="2"/>
              </a:rPr>
              <a:t>vzdelávaniu</a:t>
            </a:r>
            <a:endParaRPr lang="hu-HU" sz="2400" dirty="0" smtClean="0"/>
          </a:p>
          <a:p>
            <a:r>
              <a:rPr lang="hu-HU" sz="2400" dirty="0" err="1" smtClean="0"/>
              <a:t>Vytýčenie</a:t>
            </a:r>
            <a:r>
              <a:rPr lang="hu-HU" sz="2400" dirty="0" smtClean="0"/>
              <a:t> </a:t>
            </a:r>
            <a:r>
              <a:rPr lang="hu-HU" sz="2400" dirty="0" err="1" smtClean="0"/>
              <a:t>cieľov</a:t>
            </a:r>
            <a:r>
              <a:rPr lang="hu-HU" sz="2400" dirty="0" smtClean="0"/>
              <a:t> </a:t>
            </a:r>
            <a:r>
              <a:rPr lang="hu-HU" sz="2400" dirty="0" smtClean="0">
                <a:sym typeface="Wingdings" pitchFamily="2" charset="2"/>
              </a:rPr>
              <a:t></a:t>
            </a:r>
            <a:r>
              <a:rPr lang="hu-HU" sz="2400" dirty="0" err="1" smtClean="0">
                <a:sym typeface="Wingdings" pitchFamily="2" charset="2"/>
              </a:rPr>
              <a:t>do</a:t>
            </a:r>
            <a:r>
              <a:rPr lang="hu-HU" sz="2400" dirty="0" smtClean="0">
                <a:sym typeface="Wingdings" pitchFamily="2" charset="2"/>
              </a:rPr>
              <a:t> </a:t>
            </a:r>
            <a:r>
              <a:rPr lang="hu-HU" sz="2400" dirty="0" err="1" smtClean="0">
                <a:sym typeface="Wingdings" pitchFamily="2" charset="2"/>
              </a:rPr>
              <a:t>budúcnosti</a:t>
            </a:r>
            <a:r>
              <a:rPr lang="hu-HU" sz="2400" dirty="0" smtClean="0"/>
              <a:t>, </a:t>
            </a:r>
            <a:r>
              <a:rPr lang="hu-HU" sz="2400" dirty="0" err="1" smtClean="0"/>
              <a:t>opis</a:t>
            </a:r>
            <a:r>
              <a:rPr lang="hu-HU" sz="2400" dirty="0" smtClean="0"/>
              <a:t> </a:t>
            </a:r>
            <a:r>
              <a:rPr lang="hu-HU" sz="2400" dirty="0" err="1" smtClean="0"/>
              <a:t>pozitívnej</a:t>
            </a:r>
            <a:r>
              <a:rPr lang="hu-HU" sz="2400" dirty="0" smtClean="0"/>
              <a:t> </a:t>
            </a:r>
            <a:r>
              <a:rPr lang="hu-HU" sz="2400" dirty="0" err="1" smtClean="0"/>
              <a:t>udalosti</a:t>
            </a:r>
            <a:r>
              <a:rPr lang="hu-HU" sz="2400" dirty="0" smtClean="0"/>
              <a:t>, , </a:t>
            </a:r>
            <a:r>
              <a:rPr lang="hu-HU" sz="2400" dirty="0" err="1" smtClean="0"/>
              <a:t>ktorej</a:t>
            </a:r>
            <a:r>
              <a:rPr lang="hu-HU" sz="2400" dirty="0" smtClean="0"/>
              <a:t> </a:t>
            </a:r>
            <a:r>
              <a:rPr lang="hu-HU" sz="2400" dirty="0" err="1" smtClean="0"/>
              <a:t>dosiahnutie</a:t>
            </a:r>
            <a:r>
              <a:rPr lang="hu-HU" sz="2400" dirty="0" smtClean="0"/>
              <a:t> </a:t>
            </a:r>
            <a:r>
              <a:rPr lang="hu-HU" sz="2400" dirty="0" err="1" smtClean="0"/>
              <a:t>je</a:t>
            </a:r>
            <a:r>
              <a:rPr lang="hu-HU" sz="2400" dirty="0" smtClean="0"/>
              <a:t> </a:t>
            </a:r>
            <a:r>
              <a:rPr lang="hu-HU" sz="2400" dirty="0" err="1" smtClean="0"/>
              <a:t>prostredníctvom</a:t>
            </a:r>
            <a:r>
              <a:rPr lang="hu-HU" sz="2400" dirty="0" smtClean="0"/>
              <a:t> </a:t>
            </a:r>
            <a:r>
              <a:rPr lang="hu-HU" sz="2400" dirty="0" err="1" smtClean="0"/>
              <a:t>projektových</a:t>
            </a:r>
            <a:r>
              <a:rPr lang="hu-HU" sz="2400" dirty="0" smtClean="0"/>
              <a:t> </a:t>
            </a:r>
            <a:r>
              <a:rPr lang="hu-HU" sz="2400" dirty="0" err="1" smtClean="0"/>
              <a:t>aktivít</a:t>
            </a:r>
            <a:endParaRPr lang="hu-HU" sz="2400" dirty="0" smtClean="0"/>
          </a:p>
          <a:p>
            <a:r>
              <a:rPr lang="hu-HU" sz="2400" dirty="0" err="1" smtClean="0"/>
              <a:t>Cieľový</a:t>
            </a:r>
            <a:r>
              <a:rPr lang="hu-HU" sz="2400" dirty="0" smtClean="0"/>
              <a:t> </a:t>
            </a:r>
            <a:r>
              <a:rPr lang="hu-HU" sz="2400" dirty="0" err="1" smtClean="0"/>
              <a:t>strom</a:t>
            </a:r>
            <a:r>
              <a:rPr lang="hu-HU" sz="2400" dirty="0" smtClean="0"/>
              <a:t> </a:t>
            </a:r>
            <a:r>
              <a:rPr lang="hu-HU" sz="2400" dirty="0" smtClean="0">
                <a:sym typeface="Wingdings" pitchFamily="2" charset="2"/>
              </a:rPr>
              <a:t></a:t>
            </a:r>
            <a:r>
              <a:rPr lang="hu-HU" sz="2400" dirty="0" err="1" smtClean="0">
                <a:sym typeface="Wingdings" pitchFamily="2" charset="2"/>
              </a:rPr>
              <a:t>zrkadlový</a:t>
            </a:r>
            <a:r>
              <a:rPr lang="hu-HU" sz="2400" dirty="0" smtClean="0">
                <a:sym typeface="Wingdings" pitchFamily="2" charset="2"/>
              </a:rPr>
              <a:t> </a:t>
            </a:r>
            <a:r>
              <a:rPr lang="hu-HU" sz="2400" dirty="0" err="1" smtClean="0">
                <a:sym typeface="Wingdings" pitchFamily="2" charset="2"/>
              </a:rPr>
              <a:t>obraz</a:t>
            </a:r>
            <a:r>
              <a:rPr lang="hu-HU" sz="2400" dirty="0" smtClean="0">
                <a:sym typeface="Wingdings" pitchFamily="2" charset="2"/>
              </a:rPr>
              <a:t> </a:t>
            </a:r>
            <a:r>
              <a:rPr lang="hu-HU" sz="2400" dirty="0" err="1" smtClean="0">
                <a:sym typeface="Wingdings" pitchFamily="2" charset="2"/>
              </a:rPr>
              <a:t>stromu</a:t>
            </a:r>
            <a:r>
              <a:rPr lang="hu-HU" sz="2400" dirty="0" smtClean="0">
                <a:sym typeface="Wingdings" pitchFamily="2" charset="2"/>
              </a:rPr>
              <a:t> </a:t>
            </a:r>
            <a:r>
              <a:rPr lang="hu-HU" sz="2400" dirty="0" err="1" smtClean="0">
                <a:sym typeface="Wingdings" pitchFamily="2" charset="2"/>
              </a:rPr>
              <a:t>problémov</a:t>
            </a:r>
            <a:r>
              <a:rPr lang="hu-HU" sz="2400" dirty="0" smtClean="0"/>
              <a:t>, </a:t>
            </a:r>
            <a:r>
              <a:rPr lang="hu-HU" sz="2400" dirty="0" err="1" smtClean="0"/>
              <a:t>zmena</a:t>
            </a:r>
            <a:r>
              <a:rPr lang="hu-HU" sz="2400" dirty="0" smtClean="0"/>
              <a:t> negatív na </a:t>
            </a:r>
            <a:r>
              <a:rPr lang="hu-HU" sz="2400" dirty="0" err="1" smtClean="0"/>
              <a:t>pozitívne</a:t>
            </a:r>
            <a:r>
              <a:rPr lang="hu-HU" sz="2400" dirty="0" smtClean="0"/>
              <a:t> </a:t>
            </a:r>
            <a:r>
              <a:rPr lang="hu-HU" sz="2400" dirty="0" err="1" smtClean="0"/>
              <a:t>výsledky</a:t>
            </a:r>
            <a:endParaRPr lang="hu-HU" sz="2400" dirty="0" smtClean="0"/>
          </a:p>
          <a:p>
            <a:r>
              <a:rPr lang="hu-HU" sz="2400" dirty="0" err="1" smtClean="0"/>
              <a:t>prostriedok-výsledok</a:t>
            </a:r>
            <a:r>
              <a:rPr lang="hu-HU" sz="2400" dirty="0" smtClean="0"/>
              <a:t> </a:t>
            </a:r>
            <a:r>
              <a:rPr lang="hu-HU" sz="2400" dirty="0" err="1" smtClean="0"/>
              <a:t>súvislosť</a:t>
            </a:r>
            <a:endParaRPr lang="hu-HU" sz="2400" dirty="0" smtClean="0"/>
          </a:p>
          <a:p>
            <a:pPr algn="ctr" eaLnBrk="1" hangingPunct="1">
              <a:buFontTx/>
              <a:buNone/>
            </a:pPr>
            <a:endParaRPr lang="hu-HU" dirty="0" smtClean="0"/>
          </a:p>
        </p:txBody>
      </p:sp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2766396-BAC7-4387-93F0-02206D4789E3}" type="slidenum">
              <a:rPr lang="hu-HU" smtClean="0"/>
              <a:pPr/>
              <a:t>24</a:t>
            </a:fld>
            <a:endParaRPr lang="hu-HU" smtClean="0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dirty="0"/>
              <a:t>Analýza </a:t>
            </a:r>
            <a:br>
              <a:rPr lang="sk-SK" sz="4000" dirty="0"/>
            </a:br>
            <a:r>
              <a:rPr lang="sk-SK" sz="4000" dirty="0"/>
              <a:t>Strom problémov</a:t>
            </a:r>
            <a:endParaRPr lang="hu-HU" sz="4000" dirty="0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hu-HU" sz="2800" smtClean="0"/>
          </a:p>
          <a:p>
            <a:pPr algn="ctr" eaLnBrk="1" hangingPunct="1">
              <a:buFontTx/>
              <a:buNone/>
            </a:pPr>
            <a:endParaRPr lang="hu-HU" smtClean="0"/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1857375"/>
            <a:ext cx="8077200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6"/>
          <p:cNvSpPr>
            <a:spLocks noChangeArrowheads="1"/>
          </p:cNvSpPr>
          <p:nvPr/>
        </p:nvSpPr>
        <p:spPr bwMode="auto">
          <a:xfrm>
            <a:off x="7929563" y="3786188"/>
            <a:ext cx="10668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hu-HU" dirty="0" err="1" smtClean="0">
                <a:latin typeface="Tahoma" charset="0"/>
              </a:rPr>
              <a:t>Podmienka</a:t>
            </a:r>
            <a:endParaRPr lang="hu-HU" dirty="0">
              <a:latin typeface="Tahoma" charset="0"/>
            </a:endParaRPr>
          </a:p>
        </p:txBody>
      </p:sp>
      <p:sp>
        <p:nvSpPr>
          <p:cNvPr id="37896" name="Rectangle 7"/>
          <p:cNvSpPr>
            <a:spLocks noChangeArrowheads="1"/>
          </p:cNvSpPr>
          <p:nvPr/>
        </p:nvSpPr>
        <p:spPr bwMode="auto">
          <a:xfrm>
            <a:off x="7715250" y="1857375"/>
            <a:ext cx="1219200" cy="381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hu-HU" dirty="0" err="1" smtClean="0">
                <a:latin typeface="Tahoma" charset="0"/>
              </a:rPr>
              <a:t>Výsledok</a:t>
            </a:r>
            <a:endParaRPr lang="hu-HU" dirty="0">
              <a:latin typeface="Tahoma" charset="0"/>
            </a:endParaRPr>
          </a:p>
        </p:txBody>
      </p:sp>
      <p:sp>
        <p:nvSpPr>
          <p:cNvPr id="37897" name="AutoShape 5"/>
          <p:cNvSpPr>
            <a:spLocks noChangeArrowheads="1"/>
          </p:cNvSpPr>
          <p:nvPr/>
        </p:nvSpPr>
        <p:spPr bwMode="auto">
          <a:xfrm>
            <a:off x="8215313" y="2286000"/>
            <a:ext cx="457200" cy="1490663"/>
          </a:xfrm>
          <a:prstGeom prst="upArrow">
            <a:avLst>
              <a:gd name="adj1" fmla="val 50000"/>
              <a:gd name="adj2" fmla="val 5417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sk-SK"/>
          </a:p>
        </p:txBody>
      </p:sp>
      <p:pic>
        <p:nvPicPr>
          <p:cNvPr id="37899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0" name="Picture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901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BCD919-61E9-4472-B10F-E7089C57B4F4}" type="slidenum">
              <a:rPr lang="hu-HU" smtClean="0"/>
              <a:pPr/>
              <a:t>25</a:t>
            </a:fld>
            <a:endParaRPr lang="hu-HU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935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sk-SK" sz="4000" b="1" i="1" smtClean="0"/>
              <a:t>Ďakujem za pozornosť</a:t>
            </a:r>
            <a:r>
              <a:rPr lang="hu-HU" sz="4000" b="1" i="1" smtClean="0"/>
              <a:t>!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2725</TotalTime>
  <Words>583</Words>
  <Application>Microsoft Office PowerPoint</Application>
  <PresentationFormat>Prezentácia na obrazovke (4:3)</PresentationFormat>
  <Paragraphs>162</Paragraphs>
  <Slides>25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26" baseType="lpstr">
      <vt:lpstr>Alapértelmezett terv</vt:lpstr>
      <vt:lpstr>Plánovanie projektu   3. prednáška </vt:lpstr>
      <vt:lpstr>Metódy plánovania projektu  </vt:lpstr>
      <vt:lpstr>Metódy plánovania projektu</vt:lpstr>
      <vt:lpstr>Metódy plánovania projektu</vt:lpstr>
      <vt:lpstr>SWOT analýza</vt:lpstr>
      <vt:lpstr>SWOT analýza</vt:lpstr>
      <vt:lpstr>SWOT analýza</vt:lpstr>
      <vt:lpstr>SWOT analýza</vt:lpstr>
      <vt:lpstr>Stavba SWOT-u</vt:lpstr>
      <vt:lpstr>SWOT analýza</vt:lpstr>
      <vt:lpstr>SWOT analýza</vt:lpstr>
      <vt:lpstr>SWOT analýza</vt:lpstr>
      <vt:lpstr>SWOT analýza</vt:lpstr>
      <vt:lpstr>SWOT analýza</vt:lpstr>
      <vt:lpstr>SWOT analýza</vt:lpstr>
      <vt:lpstr>Analýza  Strom problémov – Strom cieľov</vt:lpstr>
      <vt:lpstr>Analýza  Strom problémov – Strom cieľov</vt:lpstr>
      <vt:lpstr>Analýza  Strom problémov</vt:lpstr>
      <vt:lpstr>Analýza  Strom problémov – Strom cieľov</vt:lpstr>
      <vt:lpstr>Analýza  Strom problémov – Strom cieľov</vt:lpstr>
      <vt:lpstr>Analýza  Strom problémov</vt:lpstr>
      <vt:lpstr>Analýza  Strom problémov</vt:lpstr>
      <vt:lpstr>Analýza  Strom problémov</vt:lpstr>
      <vt:lpstr>Analýza  Strom problémov</vt:lpstr>
      <vt:lpstr>Prezentácia programu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Idegenforgalmi földrajz</dc:title>
  <dc:creator>Fodor Gyula</dc:creator>
  <cp:lastModifiedBy>admin</cp:lastModifiedBy>
  <cp:revision>169</cp:revision>
  <dcterms:created xsi:type="dcterms:W3CDTF">2008-02-16T02:28:16Z</dcterms:created>
  <dcterms:modified xsi:type="dcterms:W3CDTF">2014-03-05T10:28:09Z</dcterms:modified>
</cp:coreProperties>
</file>