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sldIdLst>
    <p:sldId id="256" r:id="rId2"/>
    <p:sldId id="326" r:id="rId3"/>
    <p:sldId id="327" r:id="rId4"/>
    <p:sldId id="328" r:id="rId5"/>
    <p:sldId id="329" r:id="rId6"/>
    <p:sldId id="330" r:id="rId7"/>
    <p:sldId id="331" r:id="rId8"/>
    <p:sldId id="332" r:id="rId9"/>
    <p:sldId id="334" r:id="rId10"/>
    <p:sldId id="336" r:id="rId11"/>
    <p:sldId id="337" r:id="rId12"/>
    <p:sldId id="338" r:id="rId13"/>
    <p:sldId id="335" r:id="rId14"/>
    <p:sldId id="340" r:id="rId15"/>
    <p:sldId id="339" r:id="rId16"/>
    <p:sldId id="341" r:id="rId17"/>
    <p:sldId id="342" r:id="rId18"/>
    <p:sldId id="343" r:id="rId19"/>
    <p:sldId id="344" r:id="rId20"/>
    <p:sldId id="284" r:id="rId2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5FBAC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Világos stílus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D5ABB26-0587-4C30-8999-92F81FD0307C}" styleName="Stílus és rács nélkül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incs stílus, csak rács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Közepesen sötét stílu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3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31E84BF-843A-4BBC-8238-5F2D1788160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21B8D3-02C3-4716-B36F-BB687F62978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46351-D400-402B-808B-67C24A85299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992EB1-A812-44F5-994E-AE48A408866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C668A9-F235-4600-AA6A-27401615A27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34AC36-6F97-456B-86BF-4B3585DA7F9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5A642-AAE9-4816-BF3B-E64E1AD00A4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0B5E26-CE13-4169-992D-83D4262C127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16897-A6CB-43EA-B33E-910838EF0FD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CC7B21-B824-4932-8EF6-ABAA9A5DD20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1410C-B692-4737-B264-58DBC2F0AB2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5482F1-33C7-41C6-90F0-9EDE14335EC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C4FE232-34BA-4179-916A-0D906848C4A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412875"/>
            <a:ext cx="7772400" cy="3527425"/>
          </a:xfrm>
        </p:spPr>
        <p:txBody>
          <a:bodyPr/>
          <a:lstStyle/>
          <a:p>
            <a:pPr eaLnBrk="1" hangingPunct="1"/>
            <a:r>
              <a:rPr lang="sk-SK" smtClean="0"/>
              <a:t>Plánovanie projektu </a:t>
            </a:r>
            <a:br>
              <a:rPr lang="sk-SK" smtClean="0"/>
            </a:br>
            <a:r>
              <a:rPr lang="sk-SK" smtClean="0"/>
              <a:t/>
            </a:r>
            <a:br>
              <a:rPr lang="sk-SK" smtClean="0"/>
            </a:br>
            <a:r>
              <a:rPr lang="sk-SK" smtClean="0"/>
              <a:t>4</a:t>
            </a:r>
            <a:r>
              <a:rPr lang="sk-SK" b="1" i="1" smtClean="0"/>
              <a:t>. prednáška</a:t>
            </a:r>
            <a:r>
              <a:rPr lang="hu-HU" b="1" i="1" smtClean="0"/>
              <a:t/>
            </a:r>
            <a:br>
              <a:rPr lang="hu-HU" b="1" i="1" smtClean="0"/>
            </a:br>
            <a:endParaRPr lang="hu-HU" b="1" i="1" smtClean="0"/>
          </a:p>
        </p:txBody>
      </p:sp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900B477-CBBC-4CCC-89D6-E9318DD77280}" type="slidenum">
              <a:rPr lang="hu-HU" smtClean="0"/>
              <a:pPr/>
              <a:t>2</a:t>
            </a:fld>
            <a:endParaRPr lang="hu-HU" smtClean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Stratégia – analýza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>
                <a:latin typeface="Tahoma" charset="0"/>
              </a:rPr>
              <a:t>Stratégia - analýza</a:t>
            </a:r>
          </a:p>
          <a:p>
            <a:pPr>
              <a:buFontTx/>
              <a:buNone/>
            </a:pPr>
            <a:endParaRPr lang="sk-SK" sz="2800" b="1" smtClean="0">
              <a:latin typeface="Tahoma" charset="0"/>
            </a:endParaRPr>
          </a:p>
          <a:p>
            <a:r>
              <a:rPr lang="sk-SK" sz="2400" smtClean="0"/>
              <a:t>V rámci daného časového rámca a daných zdrojov sa garantovane dostať od konkrétnej úlohy k hlavnému cieľu</a:t>
            </a:r>
          </a:p>
          <a:p>
            <a:r>
              <a:rPr lang="sk-SK" sz="2400" smtClean="0"/>
              <a:t>Pomocou stromu cieľov trasa zákroku</a:t>
            </a:r>
          </a:p>
          <a:p>
            <a:r>
              <a:rPr lang="sk-SK" sz="2400" smtClean="0"/>
              <a:t>Metóda logického rámca má časť analyzačnú a plánovaciu – analyzačná časť sa po strome problémov a cieľov končí </a:t>
            </a:r>
            <a:r>
              <a:rPr lang="sk-SK" sz="2400" u="sng" smtClean="0"/>
              <a:t>analýzou stratégie</a:t>
            </a:r>
          </a:p>
          <a:p>
            <a:r>
              <a:rPr lang="sk-SK" sz="2400" smtClean="0"/>
              <a:t>Tu sa používa: STAKEHOLDER analýza</a:t>
            </a:r>
          </a:p>
          <a:p>
            <a:pPr algn="just">
              <a:buFontTx/>
              <a:buNone/>
            </a:pPr>
            <a:endParaRPr lang="hu-HU" sz="2800" b="1" smtClean="0"/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8D5C928-F155-4F76-86A1-02F42C413C06}" type="slidenum">
              <a:rPr lang="hu-HU" smtClean="0"/>
              <a:pPr/>
              <a:t>3</a:t>
            </a:fld>
            <a:endParaRPr lang="hu-HU" smtClean="0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Stratégia – analýza</a:t>
            </a:r>
            <a:endParaRPr lang="hu-HU" sz="400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>
              <a:buFontTx/>
              <a:buNone/>
            </a:pPr>
            <a:endParaRPr lang="hu-HU" sz="2800" b="1" smtClean="0"/>
          </a:p>
          <a:p>
            <a:pPr>
              <a:buFontTx/>
              <a:buNone/>
            </a:pPr>
            <a:endParaRPr lang="hu-HU" sz="2800" b="1" smtClean="0"/>
          </a:p>
          <a:p>
            <a:pPr>
              <a:buFontTx/>
              <a:buNone/>
            </a:pPr>
            <a:endParaRPr lang="hu-HU" sz="2800" b="1" smtClean="0"/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1622425"/>
            <a:ext cx="8196262" cy="423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68A047F-1B5E-42C6-BFE0-DCCF3E91F855}" type="slidenum">
              <a:rPr lang="hu-HU" smtClean="0"/>
              <a:pPr/>
              <a:t>4</a:t>
            </a:fld>
            <a:endParaRPr lang="hu-HU" smtClean="0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Stratégia – analýza</a:t>
            </a:r>
            <a:endParaRPr lang="hu-HU" sz="400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>
                <a:latin typeface="Tahoma" charset="0"/>
              </a:rPr>
              <a:t>Hľadiská výberu projektu:</a:t>
            </a:r>
          </a:p>
          <a:p>
            <a:pPr algn="just"/>
            <a:r>
              <a:rPr lang="sk-SK" sz="2400" smtClean="0"/>
              <a:t>Kompatibilita so základnými princípmi a hodnotami rozvoja, teda v žiadnom prípade nemôže byť v rozpore s ďalšími cieľmi a predstavami realizátorov projektu</a:t>
            </a:r>
          </a:p>
          <a:p>
            <a:pPr algn="just"/>
            <a:r>
              <a:rPr lang="sk-SK" sz="2400" smtClean="0"/>
              <a:t>Realizátor má k dispozícii potrebné vedomosti, informácie a technické podmienky </a:t>
            </a:r>
          </a:p>
          <a:p>
            <a:pPr algn="just"/>
            <a:r>
              <a:rPr lang="sk-SK" sz="2400" smtClean="0"/>
              <a:t>Sú zabezpečené finančné zdroje, čiže sú k dispozícii vlastné zdroje a v niektorom dotačnom programe je realizácia alebo realizujúca organizácia dotovaná</a:t>
            </a:r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BC748D5-D5AE-4FA8-B857-686C28ED135E}" type="slidenum">
              <a:rPr lang="hu-HU" smtClean="0"/>
              <a:pPr/>
              <a:t>5</a:t>
            </a:fld>
            <a:endParaRPr lang="hu-HU" smtClean="0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Stratégia – analýza</a:t>
            </a:r>
            <a:endParaRPr lang="hu-HU" sz="400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>
                <a:latin typeface="Tahoma" charset="0"/>
              </a:rPr>
              <a:t>Hľadiská výberu projektu:</a:t>
            </a:r>
            <a:endParaRPr lang="hu-HU" sz="2800" b="1" smtClean="0">
              <a:latin typeface="Tahoma" charset="0"/>
            </a:endParaRPr>
          </a:p>
          <a:p>
            <a:r>
              <a:rPr lang="sk-SK" sz="2400" smtClean="0"/>
              <a:t>Je efektívna, čiže toto cestou sa dosahuje pri vložených zdrojoch najlepší výsledok, resp. vložené zdroje sú pomerné s výsledkami, </a:t>
            </a:r>
          </a:p>
          <a:p>
            <a:r>
              <a:rPr lang="sk-SK" sz="2400" smtClean="0"/>
              <a:t>Má ťahací, resp. multiplikátorský efekt, teda realizácia indukuje postup aj v ďalších častiach stromu cieľov,</a:t>
            </a:r>
          </a:p>
          <a:p>
            <a:r>
              <a:rPr lang="sk-SK" sz="2400" smtClean="0"/>
              <a:t>minimalizuje konflikty, teda neindikuje nezhody, neporušuje záujmy iných.</a:t>
            </a:r>
          </a:p>
        </p:txBody>
      </p:sp>
      <p:pic>
        <p:nvPicPr>
          <p:cNvPr id="1843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007CE34-8EE1-421E-A15A-60D04B3BC7F1}" type="slidenum">
              <a:rPr lang="hu-HU" smtClean="0"/>
              <a:pPr/>
              <a:t>6</a:t>
            </a:fld>
            <a:endParaRPr lang="hu-HU" smtClean="0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smtClean="0"/>
              <a:t>Stakeholder analýza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 marL="0" algn="just">
              <a:buFontTx/>
              <a:buNone/>
            </a:pPr>
            <a:r>
              <a:rPr lang="sk-SK" sz="2800" smtClean="0"/>
              <a:t>Zmapujú sa osoby, skupiny v rámci organizácie a mimo organizácie, ktorých sa týka, ktoré môžu mať naň vplyv, a ktorých záujmom dosiahnutie cieľov slúži. </a:t>
            </a:r>
          </a:p>
          <a:p>
            <a:pPr marL="0" algn="just">
              <a:buFontTx/>
              <a:buNone/>
            </a:pPr>
            <a:endParaRPr lang="sk-SK" sz="2400" smtClean="0"/>
          </a:p>
          <a:p>
            <a:pPr marL="0" algn="just">
              <a:buFontTx/>
              <a:buNone/>
            </a:pPr>
            <a:r>
              <a:rPr lang="sk-SK" sz="2400" smtClean="0"/>
              <a:t>Ako prvý krok treba vymenovať a roztriediť zainteresovaných, potom treba určiť ich priamy aj nepriamy vplyv na plánovaný projekt, zoradiť ich podľa dôležitosti, a zadefinovať ich kritériá úspechu, resp. ich motivačné možnosti.</a:t>
            </a:r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BBF560E-0D9D-4A75-BE14-0DAE3F4DD202}" type="slidenum">
              <a:rPr lang="hu-HU" smtClean="0"/>
              <a:pPr/>
              <a:t>7</a:t>
            </a:fld>
            <a:endParaRPr lang="hu-HU" smtClean="0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Stakeholder </a:t>
            </a:r>
            <a:r>
              <a:rPr lang="sk-SK" sz="4000" smtClean="0"/>
              <a:t>analýza</a:t>
            </a:r>
            <a:endParaRPr lang="hu-HU" sz="4000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 marL="0" algn="just">
              <a:buFontTx/>
              <a:buNone/>
            </a:pPr>
            <a:r>
              <a:rPr lang="sk-SK" sz="2800" smtClean="0"/>
              <a:t>Hľadiská analýzy:</a:t>
            </a:r>
          </a:p>
          <a:p>
            <a:pPr lvl="1"/>
            <a:r>
              <a:rPr lang="sk-SK" sz="2400" smtClean="0"/>
              <a:t>Zainteresovaní </a:t>
            </a:r>
          </a:p>
          <a:p>
            <a:pPr lvl="1"/>
            <a:r>
              <a:rPr lang="sk-SK" sz="2400" smtClean="0"/>
              <a:t>Vonkajší zainteresovaní</a:t>
            </a:r>
          </a:p>
          <a:p>
            <a:pPr lvl="1"/>
            <a:r>
              <a:rPr lang="sk-SK" sz="2400" smtClean="0"/>
              <a:t>Vnútorní zainteresovaní 	</a:t>
            </a:r>
          </a:p>
          <a:p>
            <a:pPr lvl="1"/>
            <a:r>
              <a:rPr lang="sk-SK" sz="2400" smtClean="0"/>
              <a:t>Charakteristiky </a:t>
            </a:r>
          </a:p>
          <a:p>
            <a:pPr lvl="1"/>
            <a:r>
              <a:rPr lang="sk-SK" sz="2400" smtClean="0"/>
              <a:t>Priamy vplyv </a:t>
            </a:r>
          </a:p>
          <a:p>
            <a:pPr lvl="1"/>
            <a:r>
              <a:rPr lang="sk-SK" sz="2400" smtClean="0"/>
              <a:t>Nepriamy vplyv 		</a:t>
            </a:r>
          </a:p>
          <a:p>
            <a:pPr lvl="1"/>
            <a:r>
              <a:rPr lang="sk-SK" sz="2400" smtClean="0"/>
              <a:t>Dôležitosť </a:t>
            </a:r>
          </a:p>
          <a:p>
            <a:pPr lvl="1"/>
            <a:r>
              <a:rPr lang="sk-SK" sz="2400" smtClean="0"/>
              <a:t>Kritériá motivácie/úspechu</a:t>
            </a:r>
            <a:endParaRPr lang="sk-SK" sz="5400" smtClean="0"/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E4AEE9B-7A03-46EA-89E0-2BF3492A2233}" type="slidenum">
              <a:rPr lang="hu-HU" smtClean="0"/>
              <a:pPr/>
              <a:t>8</a:t>
            </a:fld>
            <a:endParaRPr lang="hu-HU" smtClean="0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Stakeholder </a:t>
            </a:r>
            <a:r>
              <a:rPr lang="sk-SK" sz="4000" smtClean="0"/>
              <a:t>analýza</a:t>
            </a:r>
            <a:endParaRPr lang="hu-HU" sz="400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557338"/>
            <a:ext cx="8496300" cy="4156075"/>
          </a:xfrm>
        </p:spPr>
        <p:txBody>
          <a:bodyPr/>
          <a:lstStyle/>
          <a:p>
            <a:pPr marL="0" algn="ctr">
              <a:buFontTx/>
              <a:buNone/>
            </a:pPr>
            <a:r>
              <a:rPr lang="sk-SK" sz="2000" smtClean="0"/>
              <a:t>Stakeholder – matica analýzy</a:t>
            </a:r>
          </a:p>
          <a:p>
            <a:pPr marL="0" algn="ctr">
              <a:buFontTx/>
              <a:buNone/>
            </a:pPr>
            <a:endParaRPr lang="hu-HU" sz="2000" smtClean="0"/>
          </a:p>
          <a:p>
            <a:pPr marL="0" algn="ctr">
              <a:buFontTx/>
              <a:buNone/>
            </a:pPr>
            <a:endParaRPr lang="hu-HU" sz="2000" smtClean="0"/>
          </a:p>
          <a:p>
            <a:pPr marL="0" algn="just">
              <a:buFontTx/>
              <a:buNone/>
            </a:pPr>
            <a:endParaRPr lang="hu-HU" sz="2000" smtClean="0"/>
          </a:p>
          <a:p>
            <a:pPr marL="0" algn="just">
              <a:buFontTx/>
              <a:buNone/>
            </a:pPr>
            <a:endParaRPr lang="hu-HU" sz="2000" smtClean="0"/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Táblázat 9"/>
          <p:cNvGraphicFramePr>
            <a:graphicFrameLocks noGrp="1"/>
          </p:cNvGraphicFramePr>
          <p:nvPr/>
        </p:nvGraphicFramePr>
        <p:xfrm>
          <a:off x="357188" y="2500313"/>
          <a:ext cx="8215312" cy="3429000"/>
        </p:xfrm>
        <a:graphic>
          <a:graphicData uri="http://schemas.openxmlformats.org/drawingml/2006/table">
            <a:tbl>
              <a:tblPr/>
              <a:tblGrid>
                <a:gridCol w="1368425"/>
                <a:gridCol w="1370012"/>
                <a:gridCol w="1368425"/>
                <a:gridCol w="1370013"/>
                <a:gridCol w="1370012"/>
                <a:gridCol w="136842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Zainteresovaní</a:t>
                      </a:r>
                      <a:endParaRPr kumimoji="0" lang="sk-SK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Charakteristiky</a:t>
                      </a:r>
                      <a:endParaRPr kumimoji="0" lang="sk-SK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Priamy vplyv</a:t>
                      </a:r>
                      <a:endParaRPr kumimoji="0" lang="sk-SK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Nepriamy vplyv</a:t>
                      </a:r>
                      <a:endParaRPr kumimoji="0" lang="sk-SK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Dôležitosť</a:t>
                      </a:r>
                      <a:endParaRPr kumimoji="0" lang="sk-SK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Kritériá motivácie/úspechu</a:t>
                      </a:r>
                      <a:endParaRPr kumimoji="0" lang="sk-SK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Vonkajší</a:t>
                      </a:r>
                      <a:endParaRPr kumimoji="0" lang="sk-SK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zainteresovaní</a:t>
                      </a:r>
                      <a:endParaRPr kumimoji="0" lang="sk-SK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Vnútorní</a:t>
                      </a:r>
                      <a:endParaRPr kumimoji="0" lang="sk-SK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sk-SK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zainteresovaní</a:t>
                      </a:r>
                      <a:endParaRPr kumimoji="0" lang="sk-SK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 vMerge="1">
                  <a:txBody>
                    <a:bodyPr/>
                    <a:lstStyle/>
                    <a:p>
                      <a:endParaRPr lang="sk-SK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sk-SK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1571" name="Picture 6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72" name="Picture 6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73" name="Picture 6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AB1EF9C-E80E-412C-A758-F7F2928BA0E5}" type="slidenum">
              <a:rPr lang="hu-HU" smtClean="0"/>
              <a:pPr/>
              <a:t>9</a:t>
            </a:fld>
            <a:endParaRPr lang="hu-HU" smtClean="0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Stakeholder </a:t>
            </a:r>
            <a:r>
              <a:rPr lang="sk-SK" sz="4000" smtClean="0"/>
              <a:t>analýza</a:t>
            </a:r>
            <a:endParaRPr lang="hu-HU" sz="4000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/>
              <a:t>Typy zainteresovaných</a:t>
            </a:r>
            <a:r>
              <a:rPr lang="sk-SK" sz="2800" smtClean="0"/>
              <a:t>:</a:t>
            </a:r>
          </a:p>
          <a:p>
            <a:pPr>
              <a:buFontTx/>
              <a:buNone/>
            </a:pPr>
            <a:endParaRPr lang="sk-SK" sz="2800" smtClean="0"/>
          </a:p>
          <a:p>
            <a:r>
              <a:rPr lang="sk-SK" sz="2800" smtClean="0"/>
              <a:t>Spoločnosť – miestne spoločenstvo – vláda </a:t>
            </a:r>
          </a:p>
          <a:p>
            <a:r>
              <a:rPr lang="sk-SK" sz="2800" smtClean="0"/>
              <a:t>Majitelia – zamestnanci - konkurenti,</a:t>
            </a:r>
          </a:p>
          <a:p>
            <a:r>
              <a:rPr lang="sk-SK" sz="2800" smtClean="0"/>
              <a:t>Dodávatelia – odberatelia</a:t>
            </a:r>
          </a:p>
          <a:p>
            <a:pPr>
              <a:buFontTx/>
              <a:buNone/>
            </a:pPr>
            <a:endParaRPr lang="hu-HU" sz="2800" smtClean="0"/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A7FF704-F4F2-4C17-B31B-2CF0BF7C90CF}" type="slidenum">
              <a:rPr lang="hu-HU" smtClean="0"/>
              <a:pPr/>
              <a:t>10</a:t>
            </a:fld>
            <a:endParaRPr lang="hu-HU" smtClean="0"/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Stakeholder </a:t>
            </a:r>
            <a:r>
              <a:rPr lang="sk-SK" sz="4000" smtClean="0"/>
              <a:t>analýza</a:t>
            </a:r>
            <a:endParaRPr lang="hu-HU" sz="400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/>
              <a:t>Charakteristika zainteresovaných</a:t>
            </a:r>
            <a:r>
              <a:rPr lang="sk-SK" sz="2800" smtClean="0"/>
              <a:t>:</a:t>
            </a:r>
          </a:p>
          <a:p>
            <a:pPr algn="just"/>
            <a:r>
              <a:rPr lang="sk-SK" sz="2800" smtClean="0"/>
              <a:t>Ich význam je z hľadiska projektu rôzny, ktorý ovplyvňujú priamo alebo nepriamo</a:t>
            </a:r>
          </a:p>
          <a:p>
            <a:pPr algn="just"/>
            <a:r>
              <a:rPr lang="sk-SK" sz="2800" smtClean="0"/>
              <a:t>Majú úlohu spojky, sú hovorcami, jednateľmi</a:t>
            </a:r>
          </a:p>
          <a:p>
            <a:pPr algn="just"/>
            <a:r>
              <a:rPr lang="sk-SK" sz="2800" smtClean="0"/>
              <a:t>Sledujú prostredie projektu. Oplatí sa vytvoriť o projekte dobrú mienku smerom „k okolitému svetu”. - Lobing</a:t>
            </a:r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6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F8E9A2-83D0-4E46-8E9A-CF6C853E1441}" type="slidenum">
              <a:rPr lang="hu-HU" smtClean="0"/>
              <a:pPr/>
              <a:t>11</a:t>
            </a:fld>
            <a:endParaRPr lang="hu-HU" smtClean="0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Stakeholder </a:t>
            </a:r>
            <a:r>
              <a:rPr lang="sk-SK" sz="4000" smtClean="0"/>
              <a:t>analýza</a:t>
            </a:r>
            <a:endParaRPr lang="hu-HU" sz="400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/>
              <a:t>Kroky pri analýze dotknutých </a:t>
            </a:r>
            <a:r>
              <a:rPr lang="sk-SK" sz="2800" smtClean="0"/>
              <a:t>:</a:t>
            </a:r>
          </a:p>
          <a:p>
            <a:r>
              <a:rPr lang="sk-SK" sz="2400" smtClean="0"/>
              <a:t>Identifikácia dotknutých</a:t>
            </a:r>
          </a:p>
          <a:p>
            <a:r>
              <a:rPr lang="sk-SK" sz="2400" smtClean="0"/>
              <a:t>Zber informácií o dotknutých</a:t>
            </a:r>
          </a:p>
          <a:p>
            <a:r>
              <a:rPr lang="sk-SK" sz="2400" smtClean="0"/>
              <a:t>Určenie cieľov dotknutých</a:t>
            </a:r>
          </a:p>
          <a:p>
            <a:r>
              <a:rPr lang="sk-SK" sz="2400" smtClean="0"/>
              <a:t>Analýza silných a slabých stránok dotknutých </a:t>
            </a:r>
          </a:p>
          <a:p>
            <a:r>
              <a:rPr lang="sk-SK" sz="2400" smtClean="0"/>
              <a:t>Stanovenie stratégie dotknutých</a:t>
            </a:r>
          </a:p>
          <a:p>
            <a:r>
              <a:rPr lang="sk-SK" sz="2400" smtClean="0"/>
              <a:t>Analýza správania dotknutých </a:t>
            </a:r>
          </a:p>
          <a:p>
            <a:r>
              <a:rPr lang="sk-SK" sz="2400" smtClean="0"/>
              <a:t>Zoradenie dotknutých podľa významu</a:t>
            </a:r>
          </a:p>
          <a:p>
            <a:r>
              <a:rPr lang="sk-SK" sz="2400" smtClean="0"/>
              <a:t>Vypracovanie akčného plánu </a:t>
            </a:r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8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74A15A-B8CC-4686-B602-324903670243}" type="slidenum">
              <a:rPr lang="hu-HU" smtClean="0"/>
              <a:pPr/>
              <a:t>12</a:t>
            </a:fld>
            <a:endParaRPr lang="hu-HU" smtClean="0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Stakeholder </a:t>
            </a:r>
            <a:r>
              <a:rPr lang="sk-SK" sz="4000" smtClean="0"/>
              <a:t>analýza</a:t>
            </a:r>
            <a:endParaRPr lang="hu-HU" sz="4000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b="1" smtClean="0"/>
              <a:t>Hodnotenie dotknutých</a:t>
            </a:r>
            <a:r>
              <a:rPr lang="sk-SK" sz="2800" smtClean="0"/>
              <a:t>:</a:t>
            </a:r>
          </a:p>
          <a:p>
            <a:pPr>
              <a:buFontTx/>
              <a:buNone/>
            </a:pPr>
            <a:endParaRPr lang="hu-HU" sz="2800" smtClean="0"/>
          </a:p>
          <a:p>
            <a:pPr>
              <a:buFontTx/>
              <a:buNone/>
            </a:pPr>
            <a:endParaRPr lang="hu-HU" sz="2800" smtClean="0"/>
          </a:p>
          <a:p>
            <a:pPr>
              <a:buFontTx/>
              <a:buNone/>
            </a:pPr>
            <a:endParaRPr lang="hu-HU" sz="2800" smtClean="0"/>
          </a:p>
          <a:p>
            <a:pPr>
              <a:buFontTx/>
              <a:buNone/>
            </a:pPr>
            <a:endParaRPr lang="hu-HU" sz="2800" smtClean="0"/>
          </a:p>
          <a:p>
            <a:pPr>
              <a:buFontTx/>
              <a:buNone/>
            </a:pPr>
            <a:endParaRPr lang="hu-HU" sz="2800" smtClean="0"/>
          </a:p>
          <a:p>
            <a:pPr>
              <a:buFontTx/>
              <a:buNone/>
            </a:pPr>
            <a:endParaRPr lang="hu-HU" sz="2800" smtClean="0"/>
          </a:p>
          <a:p>
            <a:pPr>
              <a:buFontTx/>
              <a:buNone/>
            </a:pPr>
            <a:r>
              <a:rPr lang="hu-HU" sz="2000" smtClean="0"/>
              <a:t>			</a:t>
            </a:r>
            <a:r>
              <a:rPr lang="sk-SK" sz="2000" smtClean="0"/>
              <a:t>Blokujúci	      Neutrálny		Podporný</a:t>
            </a:r>
          </a:p>
          <a:p>
            <a:pPr>
              <a:buFontTx/>
              <a:buNone/>
            </a:pPr>
            <a:endParaRPr lang="hu-HU" sz="2800" smtClean="0"/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Táblázat 10"/>
          <p:cNvGraphicFramePr>
            <a:graphicFrameLocks noGrp="1"/>
          </p:cNvGraphicFramePr>
          <p:nvPr/>
        </p:nvGraphicFramePr>
        <p:xfrm>
          <a:off x="1643063" y="2500313"/>
          <a:ext cx="7072312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57454"/>
                <a:gridCol w="2357454"/>
                <a:gridCol w="2357454"/>
              </a:tblGrid>
              <a:tr h="881069"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noProof="0" smtClean="0"/>
                    </a:p>
                    <a:p>
                      <a:endParaRPr lang="sk-SK" noProof="0" smtClean="0"/>
                    </a:p>
                    <a:p>
                      <a:pPr algn="r"/>
                      <a:r>
                        <a:rPr lang="sk-SK" noProof="0" smtClean="0"/>
                        <a:t>veľký</a:t>
                      </a:r>
                      <a:endParaRPr lang="sk-SK" noProof="0"/>
                    </a:p>
                  </a:txBody>
                  <a:tcPr/>
                </a:tc>
              </a:tr>
              <a:tr h="881069"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noProof="0" smtClean="0"/>
                    </a:p>
                    <a:p>
                      <a:endParaRPr lang="sk-SK" noProof="0" smtClean="0"/>
                    </a:p>
                    <a:p>
                      <a:pPr algn="r"/>
                      <a:r>
                        <a:rPr lang="sk-SK" noProof="0" smtClean="0"/>
                        <a:t>stredný</a:t>
                      </a:r>
                      <a:endParaRPr lang="sk-SK" noProof="0"/>
                    </a:p>
                  </a:txBody>
                  <a:tcPr/>
                </a:tc>
              </a:tr>
              <a:tr h="881069"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k-SK" noProof="0" dirty="0" smtClean="0"/>
                    </a:p>
                    <a:p>
                      <a:endParaRPr lang="sk-SK" noProof="0" dirty="0" smtClean="0"/>
                    </a:p>
                    <a:p>
                      <a:pPr algn="r"/>
                      <a:r>
                        <a:rPr lang="sk-SK" noProof="0" dirty="0" smtClean="0"/>
                        <a:t>malý</a:t>
                      </a:r>
                      <a:endParaRPr lang="sk-SK" noProof="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5624" name="Szövegdoboz 11"/>
          <p:cNvSpPr txBox="1">
            <a:spLocks noChangeArrowheads="1"/>
          </p:cNvSpPr>
          <p:nvPr/>
        </p:nvSpPr>
        <p:spPr bwMode="auto">
          <a:xfrm>
            <a:off x="214313" y="2500313"/>
            <a:ext cx="1285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 sz="1600"/>
              <a:t>Očakávaný konflikt</a:t>
            </a:r>
          </a:p>
        </p:txBody>
      </p:sp>
      <p:sp>
        <p:nvSpPr>
          <p:cNvPr id="25625" name="Szövegdoboz 13"/>
          <p:cNvSpPr txBox="1">
            <a:spLocks noChangeArrowheads="1"/>
          </p:cNvSpPr>
          <p:nvPr/>
        </p:nvSpPr>
        <p:spPr bwMode="auto">
          <a:xfrm>
            <a:off x="3429000" y="5643563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sk-SK"/>
              <a:t>Vplyv na zmeny</a:t>
            </a:r>
          </a:p>
        </p:txBody>
      </p:sp>
      <p:pic>
        <p:nvPicPr>
          <p:cNvPr id="25627" name="Picture 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28" name="Picture 2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29" name="Picture 2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061437B-CD57-4DE0-9054-8FC58C59F381}" type="slidenum">
              <a:rPr lang="hu-HU" smtClean="0"/>
              <a:pPr/>
              <a:t>13</a:t>
            </a:fld>
            <a:endParaRPr lang="hu-HU" smtClean="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Stakeholder </a:t>
            </a:r>
            <a:r>
              <a:rPr lang="sk-SK" sz="4000" smtClean="0"/>
              <a:t>analýza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sk-SK" sz="2800" dirty="0" smtClean="0"/>
              <a:t>Kto sú partneri?</a:t>
            </a:r>
          </a:p>
          <a:p>
            <a:pPr>
              <a:buFontTx/>
              <a:buNone/>
              <a:defRPr/>
            </a:pPr>
            <a:endParaRPr lang="sk-SK" sz="2800" dirty="0" smtClean="0"/>
          </a:p>
          <a:p>
            <a:pPr marL="0">
              <a:buFontTx/>
              <a:buNone/>
              <a:defRPr/>
            </a:pPr>
            <a:r>
              <a:rPr lang="sk-SK" sz="2800" dirty="0" smtClean="0"/>
              <a:t>Osoby a organizácie, ktoré počas prípravy a realizácie projektu spolupracujú. Majú dobre zadefinovanú činnosť a úlohu, ako aj finančný a imateriálny príspevok</a:t>
            </a: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F5E223-4427-488D-B299-C642DD2797AD}" type="slidenum">
              <a:rPr lang="hu-HU" smtClean="0"/>
              <a:pPr/>
              <a:t>14</a:t>
            </a:fld>
            <a:endParaRPr lang="hu-HU" smtClean="0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Stakeholder </a:t>
            </a:r>
            <a:r>
              <a:rPr lang="sk-SK" sz="4000" smtClean="0"/>
              <a:t>analýza</a:t>
            </a:r>
            <a:endParaRPr lang="hu-HU" sz="4000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smtClean="0"/>
              <a:t>Budovanie partnerstva</a:t>
            </a:r>
          </a:p>
          <a:p>
            <a:pPr>
              <a:buFontTx/>
              <a:buNone/>
            </a:pPr>
            <a:endParaRPr lang="sk-SK" sz="2400" smtClean="0"/>
          </a:p>
          <a:p>
            <a:pPr>
              <a:buFontTx/>
              <a:buNone/>
            </a:pPr>
            <a:r>
              <a:rPr lang="sk-SK" sz="2400" smtClean="0"/>
              <a:t>Prečo sú partneri potrební?</a:t>
            </a:r>
          </a:p>
          <a:p>
            <a:r>
              <a:rPr lang="sk-SK" sz="2400" smtClean="0"/>
              <a:t> Získavanie informácií</a:t>
            </a:r>
          </a:p>
          <a:p>
            <a:r>
              <a:rPr lang="sk-SK" sz="2400" smtClean="0"/>
              <a:t> Spájanie viacerých odborných vedomostí</a:t>
            </a:r>
          </a:p>
          <a:p>
            <a:r>
              <a:rPr lang="sk-SK" sz="2400" smtClean="0"/>
              <a:t> Inovácia, zdroj nápadov, nový pohľad</a:t>
            </a:r>
          </a:p>
          <a:p>
            <a:r>
              <a:rPr lang="sk-SK" sz="2400" smtClean="0"/>
              <a:t> Spätná väzba o vlastnej práci</a:t>
            </a:r>
          </a:p>
          <a:p>
            <a:r>
              <a:rPr lang="sk-SK" sz="2400" smtClean="0"/>
              <a:t>Možnosť získania nových objednávok, úloh a zdrojov</a:t>
            </a:r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2DC2F4D-E896-4684-8212-D16EEA54FA50}" type="slidenum">
              <a:rPr lang="hu-HU" smtClean="0"/>
              <a:pPr/>
              <a:t>15</a:t>
            </a:fld>
            <a:endParaRPr lang="hu-HU" smtClean="0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Stakeholder </a:t>
            </a:r>
            <a:r>
              <a:rPr lang="sk-SK" sz="4000" smtClean="0"/>
              <a:t>analýza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>
              <a:buFontTx/>
              <a:buNone/>
              <a:defRPr/>
            </a:pPr>
            <a:endParaRPr lang="hu-HU" sz="2800" dirty="0" smtClean="0"/>
          </a:p>
          <a:p>
            <a:pPr>
              <a:buFontTx/>
              <a:buNone/>
              <a:defRPr/>
            </a:pPr>
            <a:endParaRPr lang="hu-HU" sz="2800" dirty="0" smtClean="0"/>
          </a:p>
          <a:p>
            <a:pPr marL="0" indent="0" algn="ctr" eaLnBrk="1" hangingPunct="1">
              <a:buClr>
                <a:schemeClr val="hlink"/>
              </a:buClr>
              <a:buSzPct val="90000"/>
              <a:buFontTx/>
              <a:buNone/>
              <a:defRPr/>
            </a:pPr>
            <a:r>
              <a:rPr lang="sk-SK" sz="2800" b="1" dirty="0" smtClean="0"/>
              <a:t>TÍMOVÁ PRÁCA</a:t>
            </a:r>
          </a:p>
          <a:p>
            <a:pPr marL="0" indent="0" eaLnBrk="1" hangingPunct="1">
              <a:buClr>
                <a:schemeClr val="hlink"/>
              </a:buClr>
              <a:buSzPct val="90000"/>
              <a:buFontTx/>
              <a:buNone/>
              <a:defRPr/>
            </a:pPr>
            <a:endParaRPr lang="sk-SK" sz="2800" dirty="0" smtClean="0"/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sk-SK" sz="2800" dirty="0" smtClean="0"/>
              <a:t>Príprava </a:t>
            </a:r>
            <a:r>
              <a:rPr lang="sk-SK" sz="2800" dirty="0" err="1" smtClean="0"/>
              <a:t>Stakeholder</a:t>
            </a:r>
            <a:r>
              <a:rPr lang="sk-SK" sz="2800" dirty="0" smtClean="0"/>
              <a:t> analýzy</a:t>
            </a:r>
            <a:endParaRPr lang="sk-SK" sz="5400" dirty="0" smtClean="0"/>
          </a:p>
        </p:txBody>
      </p:sp>
      <p:pic>
        <p:nvPicPr>
          <p:cNvPr id="2867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81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A2CEE16-B868-40C2-9DD2-7B32288DE5B9}" type="slidenum">
              <a:rPr lang="hu-HU" smtClean="0"/>
              <a:pPr/>
              <a:t>16</a:t>
            </a:fld>
            <a:endParaRPr lang="hu-HU" smtClean="0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hu-HU" sz="4000" smtClean="0"/>
              <a:t>Stakeholder </a:t>
            </a:r>
            <a:r>
              <a:rPr lang="sk-SK" sz="4000" smtClean="0"/>
              <a:t>analýza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>
              <a:buFontTx/>
              <a:buNone/>
              <a:defRPr/>
            </a:pPr>
            <a:endParaRPr lang="hu-HU" sz="2800" dirty="0" smtClean="0"/>
          </a:p>
          <a:p>
            <a:pPr>
              <a:buFontTx/>
              <a:buNone/>
              <a:defRPr/>
            </a:pPr>
            <a:endParaRPr lang="hu-HU" sz="2800" dirty="0" smtClean="0"/>
          </a:p>
          <a:p>
            <a:pPr marL="0" algn="just">
              <a:buFontTx/>
              <a:buNone/>
              <a:defRPr/>
            </a:pPr>
            <a:r>
              <a:rPr lang="sk-SK" sz="2800" dirty="0" smtClean="0"/>
              <a:t>Po analyzačnej časti nasleduje časť plánovacia, čo je vlastne zostavenie logickej rámcovej matice.</a:t>
            </a:r>
            <a:endParaRPr lang="sk-SK" sz="5400" dirty="0" smtClean="0"/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6DD9EF0-1A1A-488B-BC2C-75333BB2A714}" type="slidenum">
              <a:rPr lang="hu-HU" smtClean="0"/>
              <a:pPr/>
              <a:t>17</a:t>
            </a:fld>
            <a:endParaRPr lang="hu-HU" smtClean="0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b="1" smtClean="0"/>
              <a:t>Metóda logickej rámcovej matice (Logframe)</a:t>
            </a:r>
            <a:endParaRPr lang="sk-SK" sz="4000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156075"/>
          </a:xfrm>
        </p:spPr>
        <p:txBody>
          <a:bodyPr/>
          <a:lstStyle/>
          <a:p>
            <a:pPr>
              <a:buFontTx/>
              <a:buNone/>
            </a:pPr>
            <a:r>
              <a:rPr lang="sk-SK" sz="2800" smtClean="0"/>
              <a:t>Premisiou metódy je analýza Strom problémov – Strom cieľov</a:t>
            </a:r>
          </a:p>
          <a:p>
            <a:pPr>
              <a:buFontTx/>
              <a:buNone/>
            </a:pPr>
            <a:r>
              <a:rPr lang="sk-SK" sz="2800" smtClean="0"/>
              <a:t>Metóda pozostáva z dvoch prvkov:</a:t>
            </a:r>
          </a:p>
          <a:p>
            <a:pPr>
              <a:buFontTx/>
              <a:buNone/>
            </a:pPr>
            <a:r>
              <a:rPr lang="sk-SK" sz="2800" smtClean="0"/>
              <a:t>– premyslenie projektu: analyzačná fáza slúži koncentrácii na príčiny problému,</a:t>
            </a:r>
          </a:p>
          <a:p>
            <a:pPr>
              <a:buFontTx/>
              <a:buNone/>
            </a:pPr>
            <a:r>
              <a:rPr lang="pt-BR" sz="2800" smtClean="0"/>
              <a:t>–</a:t>
            </a:r>
            <a:r>
              <a:rPr lang="sk-SK" sz="2800" smtClean="0"/>
              <a:t> dokumentácia analýzy: fáza plánovania, kedy z projektového nápadu vzniká podrobný projektový plán, vytvorí sa štruktúra logickej rámcovej matice (logframe matrix)</a:t>
            </a:r>
          </a:p>
          <a:p>
            <a:pPr>
              <a:buFontTx/>
              <a:buNone/>
            </a:pPr>
            <a:endParaRPr lang="hu-HU" sz="2800" smtClean="0"/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52F0591-4466-4D47-A469-EE8C9262C983}" type="slidenum">
              <a:rPr lang="hu-HU" smtClean="0"/>
              <a:pPr/>
              <a:t>18</a:t>
            </a:fld>
            <a:endParaRPr lang="hu-HU" smtClean="0"/>
          </a:p>
        </p:txBody>
      </p:sp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b="1" smtClean="0"/>
              <a:t>Metóda logickej rámcovej matice (Logframe)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143125"/>
            <a:ext cx="8496300" cy="3786188"/>
          </a:xfrm>
        </p:spPr>
        <p:txBody>
          <a:bodyPr/>
          <a:lstStyle/>
          <a:p>
            <a:pPr marL="0">
              <a:buFontTx/>
              <a:buNone/>
              <a:defRPr/>
            </a:pPr>
            <a:endParaRPr lang="hu-HU" sz="2800" dirty="0" smtClean="0"/>
          </a:p>
          <a:p>
            <a:pPr marL="0">
              <a:buFontTx/>
              <a:buNone/>
              <a:defRPr/>
            </a:pPr>
            <a:endParaRPr lang="hu-HU" sz="2800" dirty="0" smtClean="0"/>
          </a:p>
          <a:p>
            <a:pPr marL="0" algn="just">
              <a:buFontTx/>
              <a:buNone/>
              <a:defRPr/>
            </a:pPr>
            <a:r>
              <a:rPr lang="sk-SK" sz="2800" dirty="0" smtClean="0"/>
              <a:t>Metódou</a:t>
            </a:r>
            <a:r>
              <a:rPr lang="hu-HU" sz="2800" dirty="0" smtClean="0"/>
              <a:t> </a:t>
            </a:r>
            <a:r>
              <a:rPr lang="sk-SK" sz="2800" dirty="0" smtClean="0"/>
              <a:t>logickej rámcovej matice sa podrobne zaoberáme v rámci modulu Manažment </a:t>
            </a:r>
            <a:r>
              <a:rPr lang="hu-HU" sz="2800" dirty="0" smtClean="0"/>
              <a:t> </a:t>
            </a:r>
            <a:r>
              <a:rPr lang="sk-SK" sz="2800" dirty="0" smtClean="0"/>
              <a:t>projektového cyklu</a:t>
            </a:r>
            <a:r>
              <a:rPr lang="hu-HU" sz="2800" dirty="0" smtClean="0"/>
              <a:t>.</a:t>
            </a:r>
          </a:p>
          <a:p>
            <a:pPr>
              <a:buFontTx/>
              <a:buNone/>
              <a:defRPr/>
            </a:pPr>
            <a:endParaRPr lang="hu-HU" sz="2800" dirty="0" smtClean="0"/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BF3FD1D-AA15-4A66-BD8E-B8138353C9BB}" type="slidenum">
              <a:rPr lang="hu-HU" smtClean="0"/>
              <a:pPr/>
              <a:t>19</a:t>
            </a:fld>
            <a:endParaRPr lang="hu-HU" smtClean="0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b="1" smtClean="0"/>
              <a:t>Metóda logickej rámcovej matice (Logframe)</a:t>
            </a:r>
            <a:endParaRPr lang="hu-HU" sz="400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143125"/>
            <a:ext cx="8496300" cy="3786188"/>
          </a:xfrm>
        </p:spPr>
        <p:txBody>
          <a:bodyPr/>
          <a:lstStyle/>
          <a:p>
            <a:pPr marL="0">
              <a:buFontTx/>
              <a:buNone/>
              <a:defRPr/>
            </a:pPr>
            <a:endParaRPr lang="hu-HU" sz="2800" dirty="0" smtClean="0"/>
          </a:p>
          <a:p>
            <a:pPr marL="0">
              <a:buFontTx/>
              <a:buNone/>
              <a:defRPr/>
            </a:pPr>
            <a:endParaRPr lang="hu-HU" sz="2800" dirty="0" smtClean="0"/>
          </a:p>
          <a:p>
            <a:pPr marL="0" algn="just">
              <a:buFontTx/>
              <a:buNone/>
              <a:defRPr/>
            </a:pPr>
            <a:r>
              <a:rPr lang="sk-SK" sz="2800" dirty="0" smtClean="0"/>
              <a:t>Metódou</a:t>
            </a:r>
            <a:r>
              <a:rPr lang="hu-HU" sz="2800" dirty="0" smtClean="0"/>
              <a:t> </a:t>
            </a:r>
            <a:r>
              <a:rPr lang="sk-SK" sz="2800" dirty="0" smtClean="0"/>
              <a:t>logickej rámcovej matice sa podrobne zaoberáme v rámci modulu Manažment </a:t>
            </a:r>
            <a:r>
              <a:rPr lang="hu-HU" sz="2800" dirty="0" smtClean="0"/>
              <a:t> </a:t>
            </a:r>
            <a:r>
              <a:rPr lang="sk-SK" sz="2800" dirty="0" smtClean="0"/>
              <a:t>projektového cyklu</a:t>
            </a:r>
            <a:r>
              <a:rPr lang="hu-HU" sz="2800" dirty="0" smtClean="0"/>
              <a:t>.</a:t>
            </a:r>
          </a:p>
          <a:p>
            <a:pPr>
              <a:buFontTx/>
              <a:buNone/>
              <a:defRPr/>
            </a:pPr>
            <a:endParaRPr lang="hu-HU" sz="2800" dirty="0" smtClean="0"/>
          </a:p>
        </p:txBody>
      </p:sp>
      <p:pic>
        <p:nvPicPr>
          <p:cNvPr id="3277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7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545207A-CABB-49BD-8317-6FA284601F21}" type="slidenum">
              <a:rPr lang="hu-HU" smtClean="0"/>
              <a:pPr/>
              <a:t>20</a:t>
            </a:fld>
            <a:endParaRPr lang="hu-HU" smtClean="0"/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81300"/>
            <a:ext cx="8229600" cy="935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hu-HU" sz="4000" b="1" i="1" smtClean="0"/>
              <a:t>Ďakujem za pozornosť!</a:t>
            </a: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3024187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59113" y="260350"/>
            <a:ext cx="237648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800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1050" y="5734050"/>
            <a:ext cx="8128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2276</TotalTime>
  <Words>538</Words>
  <Application>Microsoft PowerPoint</Application>
  <PresentationFormat>Diavetítés a képernyőre (4:3 oldalarány)</PresentationFormat>
  <Paragraphs>145</Paragraphs>
  <Slides>20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Šablóna návrhu</vt:lpstr>
      </vt:variant>
      <vt:variant>
        <vt:i4>1</vt:i4>
      </vt:variant>
      <vt:variant>
        <vt:lpstr>Nadpisy snímok</vt:lpstr>
      </vt:variant>
      <vt:variant>
        <vt:i4>20</vt:i4>
      </vt:variant>
    </vt:vector>
  </HeadingPairs>
  <TitlesOfParts>
    <vt:vector size="24" baseType="lpstr">
      <vt:lpstr>Arial</vt:lpstr>
      <vt:lpstr>Tahoma</vt:lpstr>
      <vt:lpstr>Times New Roman</vt:lpstr>
      <vt:lpstr>Alapértelmezett terv</vt:lpstr>
      <vt:lpstr>Plánovanie projektu   4. prednáška </vt:lpstr>
      <vt:lpstr>Stratégia – analýza</vt:lpstr>
      <vt:lpstr>Stratégia – analýza</vt:lpstr>
      <vt:lpstr>Stratégia – analýza</vt:lpstr>
      <vt:lpstr>Stratégia – analýza</vt:lpstr>
      <vt:lpstr>Stakeholder analýza</vt:lpstr>
      <vt:lpstr>Stakeholder analýza</vt:lpstr>
      <vt:lpstr>Stakeholder analýza</vt:lpstr>
      <vt:lpstr>Stakeholder analýza</vt:lpstr>
      <vt:lpstr>Stakeholder analýza</vt:lpstr>
      <vt:lpstr>Stakeholder analýza</vt:lpstr>
      <vt:lpstr>Stakeholder analýza</vt:lpstr>
      <vt:lpstr>Stakeholder analýza</vt:lpstr>
      <vt:lpstr>Stakeholder analýza</vt:lpstr>
      <vt:lpstr>Stakeholder analýza</vt:lpstr>
      <vt:lpstr>Stakeholder analýza</vt:lpstr>
      <vt:lpstr>Metóda logickej rámcovej matice (Logframe)</vt:lpstr>
      <vt:lpstr>Metóda logickej rámcovej matice (Logframe)</vt:lpstr>
      <vt:lpstr>Metóda logickej rámcovej matice (Logframe)</vt:lpstr>
      <vt:lpstr>Snímka 20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Idegenforgalmi földrajz</dc:title>
  <dc:creator>Fodor Gyula</dc:creator>
  <cp:lastModifiedBy>Obec</cp:lastModifiedBy>
  <cp:revision>163</cp:revision>
  <dcterms:created xsi:type="dcterms:W3CDTF">2008-02-16T02:28:16Z</dcterms:created>
  <dcterms:modified xsi:type="dcterms:W3CDTF">2001-12-31T23:35:16Z</dcterms:modified>
</cp:coreProperties>
</file>