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306" r:id="rId4"/>
    <p:sldId id="308" r:id="rId5"/>
    <p:sldId id="309" r:id="rId6"/>
    <p:sldId id="310" r:id="rId7"/>
    <p:sldId id="315" r:id="rId8"/>
    <p:sldId id="314" r:id="rId9"/>
    <p:sldId id="313" r:id="rId10"/>
    <p:sldId id="311" r:id="rId11"/>
    <p:sldId id="312" r:id="rId12"/>
    <p:sldId id="307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7" r:id="rId24"/>
    <p:sldId id="326" r:id="rId25"/>
    <p:sldId id="284" r:id="rId26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5FBA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15" autoAdjust="0"/>
    <p:restoredTop sz="86333" autoAdjust="0"/>
  </p:normalViewPr>
  <p:slideViewPr>
    <p:cSldViewPr>
      <p:cViewPr varScale="1">
        <p:scale>
          <a:sx n="63" d="100"/>
          <a:sy n="63" d="100"/>
        </p:scale>
        <p:origin x="-136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70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FB157AD-CFC8-414E-A684-66C19874C2C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3422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B157AD-CFC8-414E-A684-66C19874C2C2}" type="slidenum">
              <a:rPr lang="hu-HU" smtClean="0"/>
              <a:pPr>
                <a:defRPr/>
              </a:pPr>
              <a:t>3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9A12C-72E3-446B-B714-5ECE975C4F1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E083B-14CB-4AE9-B407-8CEFE398EB9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3DB16-6594-41D0-ABCA-7FF926345F4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1EE17-784E-418E-BE6D-F55A335201B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2DF05-C195-41B9-9B05-56CA3BFAB46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594F7-7760-4427-BBF8-ECF601A97BF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BE010-D4D2-48AD-A98A-B69659EA714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9AF74-C769-4700-A1B1-83373FAD148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9FF1B-BF4B-43B0-971E-2A8BB9B57DC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16C1E-0FCB-40ED-8446-FD50634EE9E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101DF-AE52-4515-B136-C5542E552B9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01760CF-3EA2-44B6-9311-5F0758726D3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3527425"/>
          </a:xfrm>
        </p:spPr>
        <p:txBody>
          <a:bodyPr/>
          <a:lstStyle/>
          <a:p>
            <a:pPr eaLnBrk="1" hangingPunct="1"/>
            <a:r>
              <a:rPr lang="sk-SK" noProof="0" dirty="0" smtClean="0"/>
              <a:t>Monitorovanie a príprava projektu</a:t>
            </a:r>
            <a:br>
              <a:rPr lang="sk-SK" noProof="0" dirty="0" smtClean="0"/>
            </a:br>
            <a:r>
              <a:rPr lang="sk-SK" noProof="0" dirty="0" smtClean="0"/>
              <a:t/>
            </a:r>
            <a:br>
              <a:rPr lang="sk-SK" noProof="0" dirty="0" smtClean="0"/>
            </a:br>
            <a:r>
              <a:rPr lang="sk-SK" noProof="0" dirty="0" smtClean="0"/>
              <a:t>3</a:t>
            </a:r>
            <a:r>
              <a:rPr lang="sk-SK" b="1" i="1" noProof="0" dirty="0" smtClean="0"/>
              <a:t>. prednáška</a:t>
            </a:r>
            <a:br>
              <a:rPr lang="sk-SK" b="1" i="1" noProof="0" dirty="0" smtClean="0"/>
            </a:br>
            <a:endParaRPr lang="sk-SK" b="1" i="1" noProof="0" dirty="0" smtClean="0"/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eaLnBrk="1" hangingPunct="1"/>
            <a:endParaRPr lang="sk-SK" sz="2800" noProof="0" dirty="0" smtClean="0"/>
          </a:p>
          <a:p>
            <a:pPr eaLnBrk="1" hangingPunct="1"/>
            <a:endParaRPr lang="sk-SK" sz="2800" noProof="0" dirty="0" smtClean="0"/>
          </a:p>
          <a:p>
            <a:pPr algn="ctr" eaLnBrk="1" hangingPunct="1">
              <a:buFontTx/>
              <a:buNone/>
            </a:pPr>
            <a:r>
              <a:rPr lang="sk-SK" sz="2800" noProof="0" dirty="0" smtClean="0"/>
              <a:t>	Keď sme vybrali najvyhovujúcejší projekt pre organizáciu, môže nasledovať príprava projektu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3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eaLnBrk="1" hangingPunct="1"/>
            <a:r>
              <a:rPr lang="sk-SK" sz="2800" noProof="0" dirty="0" smtClean="0"/>
              <a:t>Predpríprava projektu</a:t>
            </a:r>
          </a:p>
          <a:p>
            <a:pPr lvl="1" eaLnBrk="1" hangingPunct="1"/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K príprave projektu je potrebné urobiť nasledovné rozhodnutia:</a:t>
            </a:r>
          </a:p>
          <a:p>
            <a:pPr eaLnBrk="1" hangingPunct="1">
              <a:buNone/>
            </a:pPr>
            <a:endParaRPr lang="sk-SK" sz="1200" noProof="0" dirty="0" smtClean="0"/>
          </a:p>
          <a:p>
            <a:pPr lvl="2" eaLnBrk="1" hangingPunct="1"/>
            <a:r>
              <a:rPr lang="sk-SK" sz="2000" noProof="0" dirty="0" smtClean="0"/>
              <a:t>Kto je realizátorom</a:t>
            </a:r>
          </a:p>
          <a:p>
            <a:pPr lvl="2" eaLnBrk="1" hangingPunct="1"/>
            <a:r>
              <a:rPr lang="sk-SK" sz="2000" noProof="0" dirty="0" smtClean="0"/>
              <a:t>Partnerstvo – v  konzorciu, alebo samostatne súťažme</a:t>
            </a:r>
          </a:p>
          <a:p>
            <a:pPr lvl="2" eaLnBrk="1" hangingPunct="1"/>
            <a:r>
              <a:rPr lang="sk-SK" sz="2000" dirty="0" smtClean="0"/>
              <a:t>Finančné rozhodnutia</a:t>
            </a:r>
            <a:r>
              <a:rPr lang="sk-SK" sz="2000" noProof="0" dirty="0" smtClean="0"/>
              <a:t> – celkové</a:t>
            </a:r>
            <a:r>
              <a:rPr lang="sk-SK" sz="2000" dirty="0" smtClean="0"/>
              <a:t> náklady, využitie vlastných zdrojov</a:t>
            </a:r>
            <a:endParaRPr lang="sk-SK" sz="2000" noProof="0" dirty="0" smtClean="0"/>
          </a:p>
          <a:p>
            <a:pPr lvl="2" eaLnBrk="1" hangingPunct="1"/>
            <a:r>
              <a:rPr lang="sk-SK" sz="2000" noProof="0" dirty="0" smtClean="0"/>
              <a:t>Verejné obstarávanie, alebo neverejné obstarávanie</a:t>
            </a:r>
          </a:p>
          <a:p>
            <a:pPr lvl="2" eaLnBrk="1" hangingPunct="1"/>
            <a:r>
              <a:rPr lang="pl-PL" sz="2000" dirty="0" smtClean="0"/>
              <a:t>Aké dokumenty by mali byť pripravené k podaniu</a:t>
            </a:r>
            <a:endParaRPr lang="sk-SK" sz="2400" noProof="0" dirty="0" smtClean="0"/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4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eaLnBrk="1" hangingPunct="1"/>
            <a:r>
              <a:rPr lang="sk-SK" sz="2800" noProof="0" dirty="0" smtClean="0"/>
              <a:t>K účasti </a:t>
            </a:r>
            <a:r>
              <a:rPr lang="sk-SK" sz="2800" dirty="0" smtClean="0"/>
              <a:t>na súťaži je potrebné pre organizáciu objasniť nasledujúce otázky </a:t>
            </a:r>
            <a:endParaRPr lang="sk-SK" sz="2800" noProof="0" dirty="0" smtClean="0"/>
          </a:p>
          <a:p>
            <a:pPr lvl="1" eaLnBrk="1" hangingPunct="1"/>
            <a:r>
              <a:rPr lang="sk-SK" sz="2400" noProof="0" dirty="0" smtClean="0"/>
              <a:t>Čo?</a:t>
            </a:r>
          </a:p>
          <a:p>
            <a:pPr lvl="1" eaLnBrk="1" hangingPunct="1"/>
            <a:r>
              <a:rPr lang="sk-SK" sz="2400" noProof="0" dirty="0" smtClean="0"/>
              <a:t>Prečo?</a:t>
            </a:r>
          </a:p>
          <a:p>
            <a:pPr lvl="1" eaLnBrk="1" hangingPunct="1"/>
            <a:r>
              <a:rPr lang="sk-SK" sz="2400" noProof="0" dirty="0" smtClean="0"/>
              <a:t>Kto/S kým?</a:t>
            </a:r>
          </a:p>
          <a:p>
            <a:pPr lvl="1" eaLnBrk="1" hangingPunct="1"/>
            <a:r>
              <a:rPr lang="sk-SK" sz="2400" noProof="0" dirty="0" smtClean="0"/>
              <a:t>Ako?</a:t>
            </a:r>
          </a:p>
          <a:p>
            <a:pPr lvl="1" eaLnBrk="1" hangingPunct="1"/>
            <a:r>
              <a:rPr lang="sk-SK" sz="2400" noProof="0" dirty="0" smtClean="0"/>
              <a:t>Kde?</a:t>
            </a:r>
          </a:p>
          <a:p>
            <a:pPr lvl="1" eaLnBrk="1" hangingPunct="1"/>
            <a:r>
              <a:rPr lang="sk-SK" sz="2400" noProof="0" dirty="0" smtClean="0"/>
              <a:t>Kedy? Dokedy?</a:t>
            </a:r>
          </a:p>
          <a:p>
            <a:pPr lvl="1" eaLnBrk="1" hangingPunct="1"/>
            <a:r>
              <a:rPr lang="sk-SK" sz="2400" noProof="0" dirty="0" smtClean="0"/>
              <a:t>Za koľko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5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lvl="1" algn="ctr" eaLnBrk="1" hangingPunct="1">
              <a:buNone/>
            </a:pPr>
            <a:endParaRPr lang="sk-SK" noProof="0" dirty="0" smtClean="0"/>
          </a:p>
          <a:p>
            <a:pPr lvl="1" algn="ctr" eaLnBrk="1" hangingPunct="1">
              <a:buNone/>
            </a:pPr>
            <a:r>
              <a:rPr lang="sk-SK" noProof="0" dirty="0" smtClean="0"/>
              <a:t>Čo?</a:t>
            </a:r>
          </a:p>
          <a:p>
            <a:pPr lvl="1" algn="ctr" eaLnBrk="1" hangingPunct="1">
              <a:buNone/>
            </a:pPr>
            <a:endParaRPr lang="sk-SK" noProof="0" dirty="0" smtClean="0"/>
          </a:p>
          <a:p>
            <a:pPr lvl="1" eaLnBrk="1" hangingPunct="1"/>
            <a:r>
              <a:rPr lang="sk-SK" sz="2400" noProof="0" dirty="0" smtClean="0"/>
              <a:t>Všeobecné ciele</a:t>
            </a:r>
          </a:p>
          <a:p>
            <a:pPr lvl="1" eaLnBrk="1" hangingPunct="1"/>
            <a:r>
              <a:rPr lang="sk-SK" sz="2400" noProof="0" dirty="0" smtClean="0"/>
              <a:t>Špecifické ciele</a:t>
            </a:r>
          </a:p>
          <a:p>
            <a:pPr lvl="1" eaLnBrk="1" hangingPunct="1"/>
            <a:r>
              <a:rPr lang="sk-SK" sz="2400" noProof="0" dirty="0" smtClean="0"/>
              <a:t>Výsledky</a:t>
            </a:r>
          </a:p>
          <a:p>
            <a:pPr lvl="1" eaLnBrk="1" hangingPunct="1">
              <a:buNone/>
            </a:pPr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6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lvl="1" algn="ctr" eaLnBrk="1" hangingPunct="1">
              <a:buNone/>
            </a:pPr>
            <a:endParaRPr lang="sk-SK" noProof="0" dirty="0" smtClean="0"/>
          </a:p>
          <a:p>
            <a:pPr lvl="1" algn="ctr" eaLnBrk="1" hangingPunct="1">
              <a:buNone/>
            </a:pPr>
            <a:r>
              <a:rPr lang="sk-SK" noProof="0" dirty="0" smtClean="0"/>
              <a:t>Prečo?</a:t>
            </a:r>
          </a:p>
          <a:p>
            <a:pPr lvl="1" algn="ctr" eaLnBrk="1" hangingPunct="1">
              <a:buNone/>
            </a:pPr>
            <a:endParaRPr lang="sk-SK" noProof="0" dirty="0" smtClean="0"/>
          </a:p>
          <a:p>
            <a:pPr lvl="1" eaLnBrk="1" hangingPunct="1"/>
            <a:r>
              <a:rPr lang="sk-SK" sz="2400" noProof="0" dirty="0" smtClean="0"/>
              <a:t>Rozvojový/obchodný strategický plán uchádzača</a:t>
            </a:r>
          </a:p>
          <a:p>
            <a:pPr lvl="1" eaLnBrk="1" hangingPunct="1"/>
            <a:r>
              <a:rPr lang="sk-SK" sz="2400" noProof="0" dirty="0" smtClean="0"/>
              <a:t>Analýza situácie (analýza kontextu, analýza potrieb, SWOT, súhrn problémov)</a:t>
            </a:r>
          </a:p>
          <a:p>
            <a:pPr lvl="1" eaLnBrk="1" hangingPunct="1"/>
            <a:r>
              <a:rPr lang="sk-SK" sz="2400" noProof="0" dirty="0" smtClean="0"/>
              <a:t>Priority/ciele projektu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7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lvl="1" eaLnBrk="1" hangingPunct="1">
              <a:buNone/>
            </a:pPr>
            <a:endParaRPr lang="sk-SK" sz="2400" noProof="0" dirty="0" smtClean="0"/>
          </a:p>
          <a:p>
            <a:pPr lvl="1" algn="ctr" eaLnBrk="1" hangingPunct="1">
              <a:buNone/>
            </a:pPr>
            <a:r>
              <a:rPr lang="sk-SK" noProof="0" dirty="0" smtClean="0"/>
              <a:t>Kto/S kým?</a:t>
            </a:r>
          </a:p>
          <a:p>
            <a:pPr lvl="1" algn="ctr" eaLnBrk="1" hangingPunct="1">
              <a:buNone/>
            </a:pPr>
            <a:endParaRPr lang="sk-SK" noProof="0" dirty="0" smtClean="0"/>
          </a:p>
          <a:p>
            <a:pPr lvl="1" eaLnBrk="1" hangingPunct="1"/>
            <a:r>
              <a:rPr lang="sk-SK" sz="2400" noProof="0" dirty="0" smtClean="0"/>
              <a:t>Hlavný uchádzač</a:t>
            </a:r>
          </a:p>
          <a:p>
            <a:pPr lvl="1" eaLnBrk="1" hangingPunct="1"/>
            <a:r>
              <a:rPr lang="sk-SK" sz="2400" noProof="0" dirty="0" smtClean="0"/>
              <a:t>Partneri</a:t>
            </a:r>
          </a:p>
          <a:p>
            <a:pPr lvl="1" eaLnBrk="1" hangingPunct="1"/>
            <a:r>
              <a:rPr lang="sk-SK" sz="2400" noProof="0" dirty="0" smtClean="0"/>
              <a:t>Spolupracujúci partneri</a:t>
            </a:r>
          </a:p>
          <a:p>
            <a:pPr lvl="1" eaLnBrk="1" hangingPunct="1"/>
            <a:r>
              <a:rPr lang="sk-SK" sz="2400" noProof="0" dirty="0" smtClean="0"/>
              <a:t>Dodávatelia/podnikatelia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8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lvl="1" algn="ctr" eaLnBrk="1" hangingPunct="1">
              <a:buNone/>
            </a:pPr>
            <a:endParaRPr lang="sk-SK" noProof="0" dirty="0" smtClean="0"/>
          </a:p>
          <a:p>
            <a:pPr lvl="1" algn="ctr" eaLnBrk="1" hangingPunct="1">
              <a:buNone/>
            </a:pPr>
            <a:r>
              <a:rPr lang="sk-SK" noProof="0" dirty="0" smtClean="0"/>
              <a:t>Ako?</a:t>
            </a:r>
          </a:p>
          <a:p>
            <a:pPr lvl="1" algn="ctr" eaLnBrk="1" hangingPunct="1">
              <a:buNone/>
            </a:pPr>
            <a:endParaRPr lang="sk-SK" noProof="0" dirty="0" smtClean="0"/>
          </a:p>
          <a:p>
            <a:pPr lvl="1" eaLnBrk="1" hangingPunct="1"/>
            <a:r>
              <a:rPr lang="sk-SK" sz="2400" noProof="0" dirty="0" smtClean="0"/>
              <a:t>Pracovný program</a:t>
            </a:r>
          </a:p>
          <a:p>
            <a:pPr lvl="1" eaLnBrk="1" hangingPunct="1"/>
            <a:r>
              <a:rPr lang="sk-SK" sz="2400" noProof="0" dirty="0" smtClean="0"/>
              <a:t>Pracovné metódy</a:t>
            </a:r>
          </a:p>
          <a:p>
            <a:pPr lvl="1" eaLnBrk="1" hangingPunct="1">
              <a:buNone/>
            </a:pPr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9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lvl="1" algn="ctr" eaLnBrk="1" hangingPunct="1">
              <a:buNone/>
            </a:pPr>
            <a:endParaRPr lang="sk-SK" noProof="0" dirty="0" smtClean="0"/>
          </a:p>
          <a:p>
            <a:pPr lvl="1" algn="ctr" eaLnBrk="1" hangingPunct="1">
              <a:buNone/>
            </a:pPr>
            <a:r>
              <a:rPr lang="sk-SK" noProof="0" dirty="0" smtClean="0"/>
              <a:t>Kde?</a:t>
            </a:r>
          </a:p>
          <a:p>
            <a:pPr lvl="1" algn="ctr" eaLnBrk="1" hangingPunct="1">
              <a:buNone/>
            </a:pPr>
            <a:endParaRPr lang="sk-SK" noProof="0" dirty="0" smtClean="0"/>
          </a:p>
          <a:p>
            <a:pPr lvl="1" eaLnBrk="1" hangingPunct="1"/>
            <a:r>
              <a:rPr lang="sk-SK" sz="2400" noProof="0" dirty="0" smtClean="0"/>
              <a:t>Cieľová skupina</a:t>
            </a:r>
          </a:p>
          <a:p>
            <a:pPr lvl="1" eaLnBrk="1" hangingPunct="1"/>
            <a:r>
              <a:rPr lang="sk-SK" sz="2400" noProof="0" dirty="0" smtClean="0"/>
              <a:t>Cieľové pole 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10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lvl="1" algn="ctr" eaLnBrk="1" hangingPunct="1">
              <a:buNone/>
            </a:pPr>
            <a:endParaRPr lang="sk-SK" noProof="0" dirty="0" smtClean="0"/>
          </a:p>
          <a:p>
            <a:pPr lvl="1" algn="ctr" eaLnBrk="1" hangingPunct="1">
              <a:buNone/>
            </a:pPr>
            <a:r>
              <a:rPr lang="sk-SK" noProof="0" dirty="0" smtClean="0"/>
              <a:t>Kedy? Dokedy?</a:t>
            </a:r>
          </a:p>
          <a:p>
            <a:pPr lvl="1" algn="ctr" eaLnBrk="1" hangingPunct="1">
              <a:buNone/>
            </a:pPr>
            <a:endParaRPr lang="sk-SK" noProof="0" dirty="0" smtClean="0"/>
          </a:p>
          <a:p>
            <a:pPr lvl="1" eaLnBrk="1" hangingPunct="1"/>
            <a:r>
              <a:rPr lang="sk-SK" sz="2400" dirty="0" smtClean="0"/>
              <a:t>Doba realizácie </a:t>
            </a:r>
          </a:p>
          <a:p>
            <a:pPr lvl="1" eaLnBrk="1" hangingPunct="1"/>
            <a:r>
              <a:rPr lang="sk-SK" sz="2400" noProof="0" dirty="0" smtClean="0"/>
              <a:t>Harmonogram realizácie (implementácie)</a:t>
            </a:r>
          </a:p>
          <a:p>
            <a:pPr eaLnBrk="1" hangingPunct="1">
              <a:buNone/>
            </a:pPr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sz="280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11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92"/>
          </a:xfrm>
        </p:spPr>
        <p:txBody>
          <a:bodyPr/>
          <a:lstStyle/>
          <a:p>
            <a:pPr lvl="1" algn="ctr" eaLnBrk="1" hangingPunct="1">
              <a:buNone/>
            </a:pPr>
            <a:endParaRPr lang="sk-SK" noProof="0" dirty="0" smtClean="0"/>
          </a:p>
          <a:p>
            <a:pPr lvl="1" algn="ctr" eaLnBrk="1" hangingPunct="1">
              <a:buNone/>
            </a:pPr>
            <a:r>
              <a:rPr lang="sk-SK" noProof="0" dirty="0" smtClean="0"/>
              <a:t>Za koľko?</a:t>
            </a:r>
          </a:p>
          <a:p>
            <a:pPr lvl="1" algn="ctr" eaLnBrk="1" hangingPunct="1">
              <a:buNone/>
            </a:pPr>
            <a:endParaRPr lang="sk-SK" noProof="0" dirty="0" smtClean="0"/>
          </a:p>
          <a:p>
            <a:pPr lvl="1" eaLnBrk="1" hangingPunct="1"/>
            <a:r>
              <a:rPr lang="sk-SK" sz="2400" noProof="0" dirty="0" smtClean="0"/>
              <a:t>Celkový rozpočet projektu</a:t>
            </a:r>
          </a:p>
          <a:p>
            <a:pPr lvl="1" eaLnBrk="1" hangingPunct="1"/>
            <a:r>
              <a:rPr lang="sk-SK" sz="2400" noProof="0" dirty="0" smtClean="0"/>
              <a:t>Miera dotácie</a:t>
            </a:r>
          </a:p>
          <a:p>
            <a:pPr lvl="1" eaLnBrk="1" hangingPunct="1"/>
            <a:r>
              <a:rPr lang="sk-SK" sz="2400" noProof="0" dirty="0" smtClean="0"/>
              <a:t>Miera/zloženie vlastného vkladu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12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eaLnBrk="1" hangingPunct="1"/>
            <a:r>
              <a:rPr lang="sk-SK" sz="2800" noProof="0" dirty="0" smtClean="0"/>
              <a:t>Kroky prípravy projektu</a:t>
            </a:r>
          </a:p>
          <a:p>
            <a:pPr lvl="1" eaLnBrk="1" hangingPunct="1">
              <a:buNone/>
            </a:pPr>
            <a:r>
              <a:rPr lang="sk-SK" sz="1600" noProof="0" dirty="0" smtClean="0"/>
              <a:t>	</a:t>
            </a:r>
            <a:r>
              <a:rPr lang="sk-SK" sz="1600" dirty="0" smtClean="0"/>
              <a:t>K</a:t>
            </a:r>
            <a:r>
              <a:rPr lang="sk-SK" sz="1600" noProof="0" dirty="0" smtClean="0"/>
              <a:t>roky prípravy projektu ukážeme na praktickom príklade prípravy dokumentácie na výzvu turistického projektu</a:t>
            </a:r>
          </a:p>
          <a:p>
            <a:pPr lvl="1" eaLnBrk="1" hangingPunct="1">
              <a:buNone/>
            </a:pPr>
            <a:endParaRPr lang="sk-SK" sz="1600" noProof="0" dirty="0" smtClean="0"/>
          </a:p>
          <a:p>
            <a:pPr lvl="1" eaLnBrk="1" hangingPunct="1"/>
            <a:r>
              <a:rPr lang="sk-SK" sz="2400" dirty="0" smtClean="0"/>
              <a:t>Príprava štúdie uskutočniteľnosti</a:t>
            </a:r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Príprava finančného plánu</a:t>
            </a:r>
          </a:p>
          <a:p>
            <a:pPr lvl="1" eaLnBrk="1" hangingPunct="1"/>
            <a:r>
              <a:rPr lang="sk-SK" sz="2400" noProof="0" dirty="0" smtClean="0"/>
              <a:t>Vyplnenie formulára konkurzu</a:t>
            </a:r>
          </a:p>
          <a:p>
            <a:pPr lvl="1" eaLnBrk="1" hangingPunct="1"/>
            <a:r>
              <a:rPr lang="sk-SK" sz="2400" noProof="0" dirty="0" smtClean="0"/>
              <a:t>Vyplnenie požadovaných príloh, vyhlásení</a:t>
            </a:r>
          </a:p>
          <a:p>
            <a:pPr lvl="1" eaLnBrk="1" hangingPunct="1"/>
            <a:r>
              <a:rPr lang="sk-SK" sz="2400" noProof="0" dirty="0" smtClean="0"/>
              <a:t>Predložené doklady</a:t>
            </a:r>
          </a:p>
          <a:p>
            <a:pPr lvl="1" eaLnBrk="1" hangingPunct="1"/>
            <a:endParaRPr lang="sk-SK" sz="2400" noProof="0" dirty="0" smtClean="0"/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13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noProof="0" dirty="0" smtClean="0"/>
              <a:t>Príprava uskutočniteľnej štúdie</a:t>
            </a:r>
          </a:p>
          <a:p>
            <a:pPr eaLnBrk="1" hangingPunct="1">
              <a:buNone/>
            </a:pPr>
            <a:endParaRPr lang="sk-SK" sz="2400" noProof="0" dirty="0" smtClean="0"/>
          </a:p>
          <a:p>
            <a:pPr eaLnBrk="1" hangingPunct="1">
              <a:buNone/>
            </a:pPr>
            <a:endParaRPr lang="sk-SK" sz="2400" noProof="0" dirty="0" smtClean="0"/>
          </a:p>
          <a:p>
            <a:pPr eaLnBrk="1" hangingPunct="1">
              <a:buNone/>
            </a:pPr>
            <a:r>
              <a:rPr lang="sk-SK" sz="2400" dirty="0" smtClean="0"/>
              <a:t>	Ten projekt, ktorý má povinné prílohy, tie treba vypracovať podľa parametrov udaných smerníc. V prípade, že nemáte vhodný model, treba použiť vzor, ktorý bol publikovaný organizáciou vypisovateľa inde, ako šablónu.</a:t>
            </a:r>
            <a:endParaRPr lang="sk-SK" sz="2400" noProof="0" dirty="0" smtClean="0"/>
          </a:p>
          <a:p>
            <a:pPr lvl="1" eaLnBrk="1" hangingPunct="1"/>
            <a:endParaRPr lang="sk-SK" sz="2400" noProof="0" dirty="0" smtClean="0"/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14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30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dirty="0" smtClean="0"/>
              <a:t>Kapitoly štúdia uskutočniteľnosti</a:t>
            </a:r>
            <a:endParaRPr lang="sk-SK" noProof="0" dirty="0" smtClean="0"/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Zhrnutie vedúceho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dirty="0" smtClean="0"/>
              <a:t>Problémy, rozvojové príležitosti a krátke zhrnutie realizovateľnosti navrhovaného riešenia.</a:t>
            </a:r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dirty="0" smtClean="0"/>
              <a:t>Činnosti majiteľa projektu a jeho  predchádzajúce vývoje </a:t>
            </a:r>
            <a:endParaRPr lang="sk-SK" noProof="0" dirty="0" smtClean="0"/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dirty="0" smtClean="0"/>
              <a:t>Na základe ukážky činnosti relevantnej prezentácie projektu majiteľa projektu.</a:t>
            </a:r>
            <a:endParaRPr lang="sk-SK" noProof="0" dirty="0" smtClean="0"/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Ukážka podávateľa projektu 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spolupracujúci partneri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endParaRPr lang="sk-SK" noProof="0" dirty="0" smtClean="0"/>
          </a:p>
          <a:p>
            <a:pPr eaLnBrk="1" hangingPunct="1">
              <a:buNone/>
            </a:pPr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15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30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Položenie základu rozvojového plánu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Hodnotenie situácie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Analýza </a:t>
            </a:r>
            <a:r>
              <a:rPr lang="sk-SK" noProof="0" dirty="0" err="1" smtClean="0"/>
              <a:t>dopytu-ponuky</a:t>
            </a:r>
            <a:r>
              <a:rPr lang="sk-SK" noProof="0" dirty="0" smtClean="0"/>
              <a:t> </a:t>
            </a:r>
          </a:p>
          <a:p>
            <a:pPr lvl="3"/>
            <a:r>
              <a:rPr lang="sk-SK" b="1" noProof="0" dirty="0" smtClean="0"/>
              <a:t>Hlavným cieľom analýzy dopytu je</a:t>
            </a:r>
            <a:r>
              <a:rPr lang="sk-SK" noProof="0" dirty="0" smtClean="0"/>
              <a:t>, aby určila potenciálnych zákazníkov a spotrebiteľov, zistila ich hlavné charakteristiky a stanovila hlavné prostriedky, ktoré na ne majú vplyv.</a:t>
            </a:r>
          </a:p>
          <a:p>
            <a:pPr marL="742950" lvl="2" indent="-342900" eaLnBrk="1" hangingPunct="1">
              <a:buFont typeface="Arial" pitchFamily="34" charset="0"/>
              <a:buChar char="̶"/>
            </a:pPr>
            <a:endParaRPr lang="sk-SK" noProof="0" dirty="0" smtClean="0"/>
          </a:p>
          <a:p>
            <a:pPr eaLnBrk="1" hangingPunct="1">
              <a:buNone/>
            </a:pPr>
            <a:endParaRPr lang="sk-SK" sz="2400" noProof="0" dirty="0" smtClean="0"/>
          </a:p>
          <a:p>
            <a:pPr algn="just" eaLnBrk="1" hangingPunct="1">
              <a:buFontTx/>
              <a:buNone/>
            </a:pP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16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30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Položenie základu rozvojového plánu</a:t>
            </a:r>
            <a:endParaRPr lang="sk-SK" sz="3200" dirty="0" smtClean="0"/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Analýza </a:t>
            </a:r>
            <a:r>
              <a:rPr lang="sk-SK" sz="2000" dirty="0" err="1" smtClean="0">
                <a:solidFill>
                  <a:schemeClr val="tx1"/>
                </a:solidFill>
                <a:latin typeface="+mn-lt"/>
              </a:rPr>
              <a:t>dopytu-ponuky</a:t>
            </a:r>
            <a:r>
              <a:rPr lang="sk-SK" noProof="0" dirty="0" smtClean="0"/>
              <a:t> </a:t>
            </a:r>
          </a:p>
          <a:p>
            <a:pPr lvl="3"/>
            <a:r>
              <a:rPr lang="sk-SK" noProof="0" dirty="0" smtClean="0"/>
              <a:t>Pri analýze ponuky je cieľom najmä zmapovať súčasnú situáciu, a stanoviť vyhliadky do budúcnosti s prihliadnutím na trendy a možnosti.</a:t>
            </a:r>
          </a:p>
          <a:p>
            <a:pPr lvl="3"/>
            <a:r>
              <a:rPr lang="sk-SK" noProof="0" dirty="0" smtClean="0"/>
              <a:t> </a:t>
            </a: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Počas analýzy ponuky sa kladie dôraz aj na profil služieb konkurentov.</a:t>
            </a:r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endParaRPr lang="sk-SK" noProof="0" dirty="0" smtClean="0"/>
          </a:p>
          <a:p>
            <a:pPr eaLnBrk="1" hangingPunct="1">
              <a:buNone/>
            </a:pPr>
            <a:endParaRPr lang="sk-SK" sz="2400" noProof="0" dirty="0" smtClean="0"/>
          </a:p>
          <a:p>
            <a:pPr algn="just" eaLnBrk="1" hangingPunct="1">
              <a:buFontTx/>
              <a:buNone/>
            </a:pP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17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30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Položenie základu rozvojového plánu</a:t>
            </a:r>
            <a:endParaRPr lang="sk-SK" sz="3200" dirty="0" smtClean="0"/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SWOT analýza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Príprava SWOT analýzy na základe hodnotenia situácie a analýzy </a:t>
            </a:r>
            <a:r>
              <a:rPr lang="sk-SK" noProof="0" dirty="0" err="1" smtClean="0"/>
              <a:t>ponuky-dopytu</a:t>
            </a:r>
            <a:r>
              <a:rPr lang="sk-SK" noProof="0" dirty="0" smtClean="0"/>
              <a:t>, čím sa podloží oprávnenosť danej</a:t>
            </a:r>
            <a:r>
              <a:rPr lang="sk-SK" baseline="0" noProof="0" dirty="0" smtClean="0"/>
              <a:t> turistickej atrakcie alebo služby.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Ciele projektu, očakávané výsledky 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Prezentovanie cieľového systému projektu </a:t>
            </a:r>
          </a:p>
          <a:p>
            <a:pPr marL="742950" lvl="2" indent="-342900" eaLnBrk="1" hangingPunct="1">
              <a:buFont typeface="Arial" pitchFamily="34" charset="0"/>
              <a:buChar char="̶"/>
            </a:pPr>
            <a:endParaRPr lang="sk-SK" noProof="0" dirty="0" smtClean="0"/>
          </a:p>
          <a:p>
            <a:pPr eaLnBrk="1" hangingPunct="1">
              <a:buNone/>
            </a:pPr>
            <a:endParaRPr lang="sk-SK" sz="24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18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406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Vypracovanie realizačného</a:t>
            </a:r>
            <a:r>
              <a:rPr lang="sk-SK" baseline="0" noProof="0" dirty="0" smtClean="0"/>
              <a:t> návrhu</a:t>
            </a:r>
            <a:endParaRPr lang="sk-SK" noProof="0" dirty="0" smtClean="0"/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Predstavenie prípadu bez projektu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Prípad bez projektu je vlastne popis situácie, ktorá by nastala pri</a:t>
            </a:r>
            <a:r>
              <a:rPr lang="sk-SK" baseline="0" noProof="0" dirty="0" smtClean="0"/>
              <a:t> neúspechu projektu</a:t>
            </a:r>
            <a:r>
              <a:rPr lang="sk-SK" noProof="0" dirty="0" smtClean="0"/>
              <a:t> 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Technický obsah a popis rozvojového plánu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Stačí krátky a výstižný popis hlavných technických parametrov (činnosť, kvalitatívne a kvantitatívne ukazovatele)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19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406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sz="2400" dirty="0" smtClean="0">
                <a:solidFill>
                  <a:schemeClr val="tx1"/>
                </a:solidFill>
                <a:latin typeface="+mn-lt"/>
              </a:rPr>
              <a:t>Vypracovanie realizačného</a:t>
            </a:r>
            <a:r>
              <a:rPr lang="sk-SK" sz="2400" baseline="0" dirty="0" smtClean="0">
                <a:solidFill>
                  <a:schemeClr val="tx1"/>
                </a:solidFill>
                <a:latin typeface="+mn-lt"/>
              </a:rPr>
              <a:t> návrhu</a:t>
            </a:r>
            <a:r>
              <a:rPr lang="sk-SK" noProof="0" dirty="0" smtClean="0"/>
              <a:t>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Technické podmienky prevádzkovania </a:t>
            </a:r>
          </a:p>
          <a:p>
            <a:pPr lvl="3"/>
            <a:r>
              <a:rPr lang="sk-SK" noProof="0" dirty="0" smtClean="0"/>
              <a:t>Potrebná infraštruktúra, technické vybavenie, komunikačné nároky.</a:t>
            </a:r>
            <a:endParaRPr lang="sk-SK" sz="2800" noProof="0" dirty="0" smtClean="0"/>
          </a:p>
          <a:p>
            <a:pPr marL="1200150" marR="0" lvl="3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̶"/>
              <a:tabLst/>
              <a:defRPr/>
            </a:pP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Personálne</a:t>
            </a:r>
            <a:r>
              <a:rPr lang="sk-SK" sz="2000" baseline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podmienky prevádzkovania </a:t>
            </a:r>
            <a:r>
              <a:rPr lang="sk-SK" noProof="0" dirty="0" smtClean="0"/>
              <a:t> 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Ľudské zdroje pre nové pracovné miesta, pracovné okruhy, požiadavky</a:t>
            </a:r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20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406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sz="2400" dirty="0" smtClean="0">
                <a:solidFill>
                  <a:schemeClr val="tx1"/>
                </a:solidFill>
                <a:latin typeface="+mn-lt"/>
              </a:rPr>
              <a:t>Vypracovanie realizačného</a:t>
            </a:r>
            <a:r>
              <a:rPr lang="sk-SK" sz="2400" baseline="0" dirty="0" smtClean="0">
                <a:solidFill>
                  <a:schemeClr val="tx1"/>
                </a:solidFill>
                <a:latin typeface="+mn-lt"/>
              </a:rPr>
              <a:t> návrhu</a:t>
            </a:r>
            <a:r>
              <a:rPr lang="sk-SK" noProof="0" dirty="0" smtClean="0"/>
              <a:t>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Spolupracujúci partneri 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Spolupráca medzi partnermi počas realizácie a udržiavania projektu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Harmonogram</a:t>
            </a:r>
            <a:r>
              <a:rPr lang="sk-SK" baseline="0" noProof="0" dirty="0" smtClean="0"/>
              <a:t> činností</a:t>
            </a:r>
            <a:endParaRPr lang="sk-SK" noProof="0" dirty="0" smtClean="0"/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err="1" smtClean="0"/>
              <a:t>Gant</a:t>
            </a:r>
            <a:r>
              <a:rPr lang="sk-SK" noProof="0" dirty="0" smtClean="0"/>
              <a:t> diagram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Analýza rizík</a:t>
            </a:r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21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406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Marketingová stratégia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Trhové efekty inovatívnych, moderných služieb v destinácii, ich</a:t>
            </a:r>
            <a:r>
              <a:rPr lang="sk-SK" baseline="0" noProof="0" dirty="0" smtClean="0"/>
              <a:t> vplyv na konkurencieschopnosť</a:t>
            </a:r>
            <a:r>
              <a:rPr lang="sk-SK" noProof="0" dirty="0" smtClean="0"/>
              <a:t>.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Marketingovo-komunikačná stratégia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Konkrétne marketingové akcie a konkrétne marketingové prostriedky</a:t>
            </a:r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22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406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Finančná analýza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Odhad investičných a prevádzkových nákladov projektu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Investičné náklady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Prevádzkové </a:t>
            </a: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náklady</a:t>
            </a:r>
            <a:r>
              <a:rPr lang="sk-SK" noProof="0" dirty="0" smtClean="0"/>
              <a:t>	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Odhad príjmov projektu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Ukazovatele finančnej výkonnosti projektu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Finančná udržateľnosť projektu</a:t>
            </a:r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23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406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Finančná analýza</a:t>
            </a:r>
          </a:p>
          <a:p>
            <a:pPr marL="1200150" marR="0" lvl="3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̶"/>
              <a:tabLst/>
              <a:defRPr/>
            </a:pP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Ukazovatele finančnej výkonnosti projektu </a:t>
            </a:r>
            <a:r>
              <a:rPr lang="sk-SK" noProof="0" dirty="0" smtClean="0"/>
              <a:t> 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Návratnosť investovaného kapitálu</a:t>
            </a:r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Určenie výšky</a:t>
            </a:r>
            <a:r>
              <a:rPr lang="sk-SK" baseline="0" noProof="0" dirty="0" smtClean="0"/>
              <a:t> dotácie</a:t>
            </a:r>
            <a:endParaRPr lang="sk-SK" noProof="0" dirty="0" smtClean="0"/>
          </a:p>
          <a:p>
            <a:pPr marL="1200150" marR="0" lvl="3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̶"/>
              <a:tabLst/>
              <a:defRPr/>
            </a:pP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Finančná udržateľnosť projektu</a:t>
            </a:r>
            <a:endParaRPr lang="sk-SK" noProof="0" dirty="0" smtClean="0"/>
          </a:p>
          <a:p>
            <a:pPr marL="1657350" lvl="4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Udržateľnosť fungovania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Skúmanie podmienok </a:t>
            </a:r>
            <a:r>
              <a:rPr lang="sk-SK" sz="2000" dirty="0" smtClean="0">
                <a:solidFill>
                  <a:schemeClr val="tx1"/>
                </a:solidFill>
                <a:latin typeface="+mn-lt"/>
              </a:rPr>
              <a:t>udržateľnosti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24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406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Kapitoly štúdia uskutočniteľnosti</a:t>
            </a:r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/>
            <a:endParaRPr lang="sk-SK" noProof="0" dirty="0" smtClean="0"/>
          </a:p>
          <a:p>
            <a:pPr marL="742950" lvl="2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Obchodný plán </a:t>
            </a:r>
          </a:p>
          <a:p>
            <a:pPr marL="1200150" lvl="3" indent="-342900" eaLnBrk="1" hangingPunct="1">
              <a:buFont typeface="Arial" pitchFamily="34" charset="0"/>
              <a:buChar char="̶"/>
            </a:pPr>
            <a:r>
              <a:rPr lang="sk-SK" noProof="0" dirty="0" smtClean="0"/>
              <a:t>Podrobný prevádzkový plán, plán udržateľnosti, z hľadiska príjmov a výdavkov</a:t>
            </a:r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288041-070B-4D08-8BCD-195006DBF383}" type="slidenum">
              <a:rPr lang="hu-HU" smtClean="0"/>
              <a:pPr/>
              <a:t>25</a:t>
            </a:fld>
            <a:endParaRPr lang="hu-HU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935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sk-SK" sz="4000" b="1" i="1" noProof="0" dirty="0" smtClean="0"/>
              <a:t>ĎAKUJEM ZA POZORNOSŤ!</a:t>
            </a:r>
          </a:p>
        </p:txBody>
      </p:sp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959893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9387"/>
            <a:ext cx="2905299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8443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2242</TotalTime>
  <Words>573</Words>
  <Application>Microsoft Office PowerPoint</Application>
  <PresentationFormat>Prezentácia na obrazovke (4:3)</PresentationFormat>
  <Paragraphs>240</Paragraphs>
  <Slides>25</Slides>
  <Notes>1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26" baseType="lpstr">
      <vt:lpstr>Alapértelmezett terv</vt:lpstr>
      <vt:lpstr>Monitorovanie a príprava projektu  3. prednáška 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Prezentácia programu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Idegenforgalmi földrajz</dc:title>
  <dc:creator>Fodor Gyula</dc:creator>
  <cp:lastModifiedBy>admin</cp:lastModifiedBy>
  <cp:revision>128</cp:revision>
  <dcterms:created xsi:type="dcterms:W3CDTF">2008-02-16T02:28:16Z</dcterms:created>
  <dcterms:modified xsi:type="dcterms:W3CDTF">2014-03-04T13:07:08Z</dcterms:modified>
</cp:coreProperties>
</file>