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306" r:id="rId3"/>
    <p:sldId id="334" r:id="rId4"/>
    <p:sldId id="335" r:id="rId5"/>
    <p:sldId id="328" r:id="rId6"/>
    <p:sldId id="332" r:id="rId7"/>
    <p:sldId id="333" r:id="rId8"/>
    <p:sldId id="329" r:id="rId9"/>
    <p:sldId id="330" r:id="rId10"/>
    <p:sldId id="331" r:id="rId11"/>
    <p:sldId id="327" r:id="rId12"/>
    <p:sldId id="326" r:id="rId13"/>
    <p:sldId id="284" r:id="rId1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0856F9E-4250-4E48-A572-EDFA5550FB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9D72D-66E4-427D-A4BB-D494CCF9E39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7F4F0-46C0-4700-B6D1-700D2624CE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3E4CB-3E0B-4F17-B63B-30FA8ED546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CF3C2-0663-4D12-A708-86A608422D2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C58F1-D003-48D0-9C21-6D054226D54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E9129-58B6-47FA-9873-A5F478026DC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C9370-BACC-460C-B906-DDB3D21A014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4EB163-EA6F-4C5D-AD87-FD17D9CB302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03EC5-CF77-4C37-AB94-8C4F450C241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C5F81-7CF9-46E3-8C47-30E2210F869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810B8-FA85-4001-B06C-419DE5C5B27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9EE24A1-8EAC-4B9E-8A48-09F220EFDDB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hu-HU" smtClean="0"/>
              <a:t>Plánovanie projektu </a:t>
            </a:r>
            <a:br>
              <a:rPr lang="hu-HU" smtClean="0"/>
            </a:br>
            <a:r>
              <a:rPr lang="hu-HU" smtClean="0"/>
              <a:t/>
            </a:r>
            <a:br>
              <a:rPr lang="hu-HU" smtClean="0"/>
            </a:br>
            <a:r>
              <a:rPr lang="hu-HU" b="1" i="1" smtClean="0"/>
              <a:t>7. prednáška</a:t>
            </a:r>
            <a:br>
              <a:rPr lang="hu-HU" b="1" i="1" smtClean="0"/>
            </a:br>
            <a:endParaRPr lang="hu-HU" b="1" i="1" smtClean="0"/>
          </a:p>
        </p:txBody>
      </p:sp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C9889D-9250-41FB-BAD3-68AB2ED9ED4E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Príprava finančného plánu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k-SK" sz="2800" b="1" smtClean="0"/>
              <a:t>Časti finančného plánu</a:t>
            </a:r>
          </a:p>
          <a:p>
            <a:endParaRPr lang="sk-SK" sz="2400" smtClean="0"/>
          </a:p>
          <a:p>
            <a:r>
              <a:rPr lang="sk-SK" sz="2800" smtClean="0"/>
              <a:t>Určenie investičných nákladov projektu</a:t>
            </a:r>
          </a:p>
          <a:p>
            <a:r>
              <a:rPr lang="sk-SK" sz="2800" smtClean="0"/>
              <a:t>Analýza finančnej realizovateľnosti </a:t>
            </a:r>
          </a:p>
          <a:p>
            <a:r>
              <a:rPr lang="sk-SK" sz="2800" smtClean="0"/>
              <a:t>Hospodárska analýza</a:t>
            </a:r>
          </a:p>
          <a:p>
            <a:pPr algn="just" eaLnBrk="1" hangingPunct="1">
              <a:buFontTx/>
              <a:buNone/>
            </a:pPr>
            <a:r>
              <a:rPr lang="sk-SK" sz="2400" smtClean="0"/>
              <a:t>	</a:t>
            </a:r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F1C7BE-3DDE-4769-A1BA-DDCFB57812A7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Príprava finančného plánu</a:t>
            </a:r>
            <a:endParaRPr lang="hu-HU" sz="400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 algn="just" eaLnBrk="1" hangingPunct="1"/>
            <a:r>
              <a:rPr lang="sk-SK" sz="2800" smtClean="0"/>
              <a:t>Po vypracovaní odborného a technického obsahu projektu môže nasledovať príprava finančného plánu. </a:t>
            </a:r>
          </a:p>
          <a:p>
            <a:pPr algn="just"/>
            <a:r>
              <a:rPr lang="sk-SK" sz="2800" smtClean="0"/>
              <a:t>Môže byť postavený iba na podrobne premyslené a položkovito vypracované odborné základy.</a:t>
            </a:r>
          </a:p>
          <a:p>
            <a:r>
              <a:rPr lang="sk-SK" sz="2800" smtClean="0"/>
              <a:t>Približný finančný plán môže viesť k zásadným omylom, k nepodarenému rozpočtu.</a:t>
            </a:r>
          </a:p>
          <a:p>
            <a:r>
              <a:rPr lang="sk-SK" sz="2800" smtClean="0"/>
              <a:t>Vyžaduje poznatky trhu</a:t>
            </a:r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80C378-BC47-42FC-B0B1-CBDDD96E4177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Príprava finančného plánu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 marL="0" algn="just" eaLnBrk="1" hangingPunct="1">
              <a:buFontTx/>
              <a:buNone/>
              <a:defRPr/>
            </a:pPr>
            <a:r>
              <a:rPr lang="sk-SK" sz="2800" dirty="0" smtClean="0"/>
              <a:t>Piliermi dôkladného finančného plánovania sú nasledovné:</a:t>
            </a:r>
          </a:p>
          <a:p>
            <a:pPr>
              <a:defRPr/>
            </a:pPr>
            <a:r>
              <a:rPr lang="sk-SK" sz="2400" dirty="0" smtClean="0"/>
              <a:t>Dôkladne, podrobne vypracovaný odborný obsah;</a:t>
            </a:r>
          </a:p>
          <a:p>
            <a:pPr>
              <a:defRPr/>
            </a:pPr>
            <a:r>
              <a:rPr lang="sk-SK" sz="2400" dirty="0" smtClean="0"/>
              <a:t>Vonkajšie cenové ponuky na dané činnosti ako výsledok prieskumu trhu (v prípade stavebných tendrov odhady nákladov vyžiadané od projektových kancelárií);</a:t>
            </a:r>
          </a:p>
          <a:p>
            <a:pPr>
              <a:defRPr/>
            </a:pPr>
            <a:r>
              <a:rPr lang="sk-SK" sz="2400" dirty="0" smtClean="0"/>
              <a:t>Konzultácie s odborníkmi, ktorí sa zúčastnili podobných projektov, skúsenosti k dispozícii.</a:t>
            </a: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675B70-6AE5-4F78-9D86-D6FBDF00D960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14337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sk-SK" sz="2800" b="1" dirty="0" smtClean="0"/>
              <a:t>Určenie zdrojov</a:t>
            </a:r>
          </a:p>
          <a:p>
            <a:pPr eaLnBrk="1" hangingPunct="1">
              <a:buFontTx/>
              <a:buNone/>
              <a:defRPr/>
            </a:pPr>
            <a:endParaRPr lang="sk-SK" sz="2400" dirty="0" smtClean="0"/>
          </a:p>
          <a:p>
            <a:pPr marL="469900" indent="-469900" algn="just">
              <a:defRPr/>
            </a:pPr>
            <a:r>
              <a:rPr lang="sk-SK" sz="2400" dirty="0" smtClean="0"/>
              <a:t>Príprava rozpočtu k realizácii projektu sa začne spočítaním už existujúcich finančných zdrojov.</a:t>
            </a:r>
          </a:p>
          <a:p>
            <a:pPr marL="469900" indent="-469900" algn="just">
              <a:defRPr/>
            </a:pPr>
            <a:r>
              <a:rPr lang="sk-SK" sz="2400" dirty="0" smtClean="0"/>
              <a:t>Zdrojom môžu byť aj vlastné zdroje v hotovosti alebo vo forme viazaného úveru. </a:t>
            </a:r>
          </a:p>
          <a:p>
            <a:pPr marL="469900" indent="-469900" algn="just">
              <a:defRPr/>
            </a:pPr>
            <a:r>
              <a:rPr lang="sk-SK" sz="2400" dirty="0" smtClean="0"/>
              <a:t>Pri plánovaní dotácie ako možného zdroja treba skúmať sumu dotácie a dotačný pomer vybraného projektu.</a:t>
            </a:r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83A8BA-0CF9-4CF0-99B9-309820C0AE1F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14337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sk-SK" sz="2800" b="1" dirty="0" smtClean="0"/>
              <a:t>Určenie zdrojov</a:t>
            </a:r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  <a:p>
            <a:pPr marL="0" indent="-469900" algn="just">
              <a:buFontTx/>
              <a:buNone/>
              <a:defRPr/>
            </a:pPr>
            <a:r>
              <a:rPr lang="sk-SK" sz="2400" dirty="0" err="1" smtClean="0"/>
              <a:t>Disponabilné</a:t>
            </a:r>
            <a:r>
              <a:rPr lang="sk-SK" sz="2400" dirty="0" smtClean="0"/>
              <a:t> zdroje treba skúmať od prípravnej fázy až po koniec realizačnej fázy.</a:t>
            </a:r>
          </a:p>
          <a:p>
            <a:pPr marL="0" indent="-469900" algn="just">
              <a:defRPr/>
            </a:pPr>
            <a:r>
              <a:rPr lang="sk-SK" sz="2400" dirty="0" smtClean="0"/>
              <a:t>Vývin finančných zásob</a:t>
            </a:r>
          </a:p>
          <a:p>
            <a:pPr marL="0" indent="-469900" algn="just">
              <a:defRPr/>
            </a:pPr>
            <a:r>
              <a:rPr lang="sk-SK" sz="2400" dirty="0" smtClean="0"/>
              <a:t>Plánovateľné príjmy</a:t>
            </a:r>
          </a:p>
          <a:p>
            <a:pPr marL="0" indent="-469900" algn="just">
              <a:defRPr/>
            </a:pPr>
            <a:r>
              <a:rPr lang="sk-SK" sz="2400" dirty="0" smtClean="0"/>
              <a:t>Očakávaný vývoj úverovej spôsobilosti</a:t>
            </a:r>
          </a:p>
          <a:p>
            <a:pPr marL="0" indent="-469900" algn="just">
              <a:defRPr/>
            </a:pPr>
            <a:r>
              <a:rPr lang="sk-SK" sz="2400" dirty="0" smtClean="0"/>
              <a:t>Harmonogram čerpania dotácie</a:t>
            </a:r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7ACD8F-4062-4131-AEF9-C15DA6C4D45A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1433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k-SK" sz="2800" b="1" smtClean="0"/>
              <a:t>Určenie zdrojov</a:t>
            </a:r>
          </a:p>
          <a:p>
            <a:pPr eaLnBrk="1" hangingPunct="1">
              <a:buFontTx/>
              <a:buNone/>
            </a:pPr>
            <a:endParaRPr lang="hu-HU" sz="2400" smtClean="0"/>
          </a:p>
          <a:p>
            <a:pPr algn="just"/>
            <a:r>
              <a:rPr lang="sk-SK" sz="2400" smtClean="0"/>
              <a:t>V prípade fixovaného alebo maximalizovaného limitu nákladov pokiaľ v prvom kole prekročíme limit, treba zmeniť činnosti alebo indikátory.  </a:t>
            </a:r>
          </a:p>
          <a:p>
            <a:pPr algn="just"/>
            <a:endParaRPr lang="sk-SK" sz="2400" smtClean="0"/>
          </a:p>
          <a:p>
            <a:pPr algn="just"/>
            <a:r>
              <a:rPr lang="sk-SK" sz="2400" smtClean="0"/>
              <a:t>Treba počítať s tým, že podrobný rozpis hlavných položiek rozpočtu môže mať vplyv na výsledky plánovania, môže vyvolať ich nevyhnutnú zmenu.</a:t>
            </a:r>
          </a:p>
          <a:p>
            <a:pPr eaLnBrk="1" hangingPunct="1">
              <a:buFontTx/>
              <a:buNone/>
            </a:pPr>
            <a:endParaRPr lang="hu-HU" sz="2400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1038DE-524B-4BB8-AA2C-439887045D58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143375"/>
          </a:xfrm>
        </p:spPr>
        <p:txBody>
          <a:bodyPr/>
          <a:lstStyle/>
          <a:p>
            <a:pPr marL="0" indent="-469900"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Už pri vzniku projektového nápadu musíme mať predstavu o veľkosti očakávaných nákladov </a:t>
            </a:r>
          </a:p>
          <a:p>
            <a:pPr marL="0" indent="-469900">
              <a:lnSpc>
                <a:spcPct val="90000"/>
              </a:lnSpc>
              <a:buFontTx/>
              <a:buNone/>
              <a:defRPr/>
            </a:pPr>
            <a:endParaRPr lang="sk-SK" sz="2600" dirty="0" smtClean="0"/>
          </a:p>
          <a:p>
            <a:pPr marL="908050" lvl="1" indent="-436563">
              <a:lnSpc>
                <a:spcPct val="90000"/>
              </a:lnSpc>
              <a:defRPr/>
            </a:pPr>
            <a:r>
              <a:rPr lang="sk-SK" sz="2400" dirty="0" smtClean="0"/>
              <a:t>Skladbu nákladov a ich vnútorné pomery</a:t>
            </a:r>
          </a:p>
          <a:p>
            <a:pPr marL="908050" lvl="1" indent="-436563">
              <a:lnSpc>
                <a:spcPct val="90000"/>
              </a:lnSpc>
              <a:defRPr/>
            </a:pPr>
            <a:r>
              <a:rPr lang="sk-SK" sz="2400" dirty="0" smtClean="0"/>
              <a:t>Merné jednotky</a:t>
            </a:r>
          </a:p>
          <a:p>
            <a:pPr marL="908050" lvl="1" indent="-436563">
              <a:lnSpc>
                <a:spcPct val="90000"/>
              </a:lnSpc>
              <a:defRPr/>
            </a:pPr>
            <a:r>
              <a:rPr lang="sk-SK" sz="2400" dirty="0" smtClean="0"/>
              <a:t>Po činnostiach aj spoločne</a:t>
            </a:r>
          </a:p>
          <a:p>
            <a:pPr marL="1304925" lvl="2" indent="-395288">
              <a:lnSpc>
                <a:spcPct val="90000"/>
              </a:lnSpc>
              <a:defRPr/>
            </a:pPr>
            <a:r>
              <a:rPr lang="sk-SK" dirty="0" smtClean="0"/>
              <a:t>množstvá</a:t>
            </a:r>
          </a:p>
          <a:p>
            <a:pPr marL="1304925" lvl="2" indent="-395288">
              <a:lnSpc>
                <a:spcPct val="90000"/>
              </a:lnSpc>
              <a:defRPr/>
            </a:pPr>
            <a:r>
              <a:rPr lang="sk-SK" dirty="0" smtClean="0"/>
              <a:t>Jednotkové ceny</a:t>
            </a:r>
          </a:p>
          <a:p>
            <a:pPr marL="1304925" lvl="2" indent="-395288">
              <a:lnSpc>
                <a:spcPct val="90000"/>
              </a:lnSpc>
              <a:defRPr/>
            </a:pPr>
            <a:r>
              <a:rPr lang="sk-SK" dirty="0" smtClean="0"/>
              <a:t>Celkové náklady.</a:t>
            </a:r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1CC803-9B88-445F-8DE8-F61F277E37AB}" type="slidenum">
              <a:rPr lang="hu-HU" smtClean="0"/>
              <a:pPr/>
              <a:t>9</a:t>
            </a:fld>
            <a:endParaRPr lang="hu-HU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071938"/>
          </a:xfrm>
        </p:spPr>
        <p:txBody>
          <a:bodyPr/>
          <a:lstStyle/>
          <a:p>
            <a:pPr marL="0" indent="-469900"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Už pri vzniku projektového nápadu musíme mať predstavu o veľkosti očakávaných nákladov</a:t>
            </a:r>
          </a:p>
          <a:p>
            <a:pPr marL="0" indent="-469900">
              <a:lnSpc>
                <a:spcPct val="90000"/>
              </a:lnSpc>
              <a:buFontTx/>
              <a:buNone/>
              <a:defRPr/>
            </a:pPr>
            <a:endParaRPr lang="hu-HU" sz="2600" dirty="0" smtClean="0"/>
          </a:p>
          <a:p>
            <a:pPr marL="469900" indent="-469900" algn="just">
              <a:lnSpc>
                <a:spcPct val="90000"/>
              </a:lnSpc>
              <a:buFontTx/>
              <a:buNone/>
              <a:defRPr/>
            </a:pPr>
            <a:r>
              <a:rPr lang="hu-HU" sz="2400" dirty="0" smtClean="0"/>
              <a:t>	</a:t>
            </a:r>
            <a:r>
              <a:rPr lang="sk-SK" sz="2400" dirty="0" smtClean="0"/>
              <a:t>Treba počítať aj s tými nákladmi, ktoré sa do projektu nemôžu započítať, ale môžu sa očakávať. Takéto sú väčšinou </a:t>
            </a:r>
            <a:r>
              <a:rPr lang="sk-SK" sz="2400" b="1" dirty="0" smtClean="0"/>
              <a:t>„všeobecné” náklady </a:t>
            </a:r>
            <a:r>
              <a:rPr lang="sk-SK" sz="2400" dirty="0" smtClean="0"/>
              <a:t>súvisiace s manažmentom, prípadne náklady na obežné prostriedky.  </a:t>
            </a:r>
          </a:p>
          <a:p>
            <a:pPr marL="469900" indent="-469900">
              <a:lnSpc>
                <a:spcPct val="90000"/>
              </a:lnSpc>
              <a:buFontTx/>
              <a:buNone/>
              <a:defRPr/>
            </a:pPr>
            <a:endParaRPr lang="sk-SK" sz="2400" dirty="0" smtClean="0"/>
          </a:p>
          <a:p>
            <a:pPr marL="0" indent="-469900" algn="just">
              <a:lnSpc>
                <a:spcPct val="90000"/>
              </a:lnSpc>
              <a:buFontTx/>
              <a:buNone/>
              <a:defRPr/>
            </a:pPr>
            <a:r>
              <a:rPr lang="sk-SK" sz="2400" dirty="0" smtClean="0"/>
              <a:t>Projektové výzvy obsahujú podrobný rozpis zúčtovateľných a nezúčtovateľných nákladov.</a:t>
            </a:r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D2FC34-00A3-4028-A439-C27DFFB7291D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sk-SK" sz="4000" smtClean="0"/>
              <a:t>Určenie investičných nákladov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857375"/>
            <a:ext cx="8496300" cy="4071938"/>
          </a:xfrm>
        </p:spPr>
        <p:txBody>
          <a:bodyPr/>
          <a:lstStyle/>
          <a:p>
            <a:pPr marL="0" indent="-469900"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Náklady treba plánovať na základe týchto princípov</a:t>
            </a:r>
            <a:r>
              <a:rPr lang="hu-HU" sz="2800" dirty="0" smtClean="0"/>
              <a:t>:</a:t>
            </a:r>
          </a:p>
          <a:p>
            <a:pPr marL="0" indent="-469900">
              <a:lnSpc>
                <a:spcPct val="90000"/>
              </a:lnSpc>
              <a:buFontTx/>
              <a:buNone/>
              <a:defRPr/>
            </a:pPr>
            <a:endParaRPr lang="hu-HU" sz="2800" dirty="0" smtClean="0"/>
          </a:p>
          <a:p>
            <a:pPr marL="0" indent="-469900">
              <a:lnSpc>
                <a:spcPct val="90000"/>
              </a:lnSpc>
              <a:defRPr/>
            </a:pPr>
            <a:endParaRPr lang="hu-HU" sz="2400" dirty="0" smtClean="0"/>
          </a:p>
          <a:p>
            <a:pPr eaLnBrk="1" hangingPunct="1">
              <a:buFontTx/>
              <a:buNone/>
              <a:defRPr/>
            </a:pPr>
            <a:endParaRPr lang="hu-HU" sz="2400" dirty="0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4A6629-F778-4F4E-BE9B-C3B50C3982E0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Príprava finančného plánu</a:t>
            </a:r>
            <a:endParaRPr lang="hu-HU" sz="400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sk-SK" sz="2800" b="1" smtClean="0"/>
              <a:t>Časti analýzy finančnej realizovateľnosti</a:t>
            </a:r>
          </a:p>
          <a:p>
            <a:r>
              <a:rPr lang="sk-SK" sz="2400" smtClean="0"/>
              <a:t>Vývoj finančných tokov projektu, aktuálna situácia financovania </a:t>
            </a:r>
          </a:p>
          <a:p>
            <a:pPr lvl="1"/>
            <a:r>
              <a:rPr lang="sk-SK" sz="2000" smtClean="0"/>
              <a:t>V porovnaní so statickým rozpočtom financie skúma v ich dynamike</a:t>
            </a:r>
          </a:p>
          <a:p>
            <a:pPr lvl="1"/>
            <a:r>
              <a:rPr lang="sk-SK" sz="2000" smtClean="0"/>
              <a:t>Miera a splatnosť finančných tokov (cash flow)</a:t>
            </a:r>
          </a:p>
          <a:p>
            <a:r>
              <a:rPr lang="sk-SK" sz="2400" smtClean="0"/>
              <a:t>Skúmanie finančnej návratnosti</a:t>
            </a:r>
          </a:p>
          <a:p>
            <a:pPr lvl="1"/>
            <a:r>
              <a:rPr lang="sk-SK" sz="2000" smtClean="0"/>
              <a:t>Metódy diskontovanej cash flow</a:t>
            </a:r>
          </a:p>
          <a:p>
            <a:r>
              <a:rPr lang="sk-SK" sz="2400" smtClean="0"/>
              <a:t>Skúmanie citlivosti</a:t>
            </a:r>
          </a:p>
          <a:p>
            <a:pPr lvl="1"/>
            <a:r>
              <a:rPr lang="sk-SK" sz="2000" smtClean="0"/>
              <a:t>Zmeny parametrov modelu</a:t>
            </a:r>
          </a:p>
          <a:p>
            <a:pPr algn="just" eaLnBrk="1" hangingPunct="1">
              <a:buFontTx/>
              <a:buNone/>
            </a:pPr>
            <a:r>
              <a:rPr lang="hu-HU" sz="2400" smtClean="0"/>
              <a:t>	</a:t>
            </a: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2CC5DC-F41B-4697-8471-DAF9A351E856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Príprava finančného plánu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370387"/>
          </a:xfrm>
        </p:spPr>
        <p:txBody>
          <a:bodyPr/>
          <a:lstStyle/>
          <a:p>
            <a:pPr marL="0" indent="0" algn="ctr" eaLnBrk="1" hangingPunct="1">
              <a:buClr>
                <a:schemeClr val="hlink"/>
              </a:buClr>
              <a:buSzPct val="90000"/>
              <a:buFontTx/>
              <a:buNone/>
              <a:defRPr/>
            </a:pPr>
            <a:r>
              <a:rPr lang="hu-HU" sz="2800" b="1" dirty="0" smtClean="0"/>
              <a:t>TÍMOVÁ PRÁCA</a:t>
            </a:r>
          </a:p>
          <a:p>
            <a:pPr marL="0" indent="0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hu-HU" sz="28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endParaRPr lang="hu-HU" sz="24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hu-HU" sz="2400" dirty="0" err="1" smtClean="0"/>
              <a:t>Príprava</a:t>
            </a:r>
            <a:r>
              <a:rPr lang="hu-HU" sz="2400" dirty="0" smtClean="0"/>
              <a:t> </a:t>
            </a:r>
            <a:r>
              <a:rPr lang="hu-HU" sz="2400" dirty="0" err="1" smtClean="0"/>
              <a:t>finančného</a:t>
            </a:r>
            <a:r>
              <a:rPr lang="hu-HU" sz="2400" dirty="0" smtClean="0"/>
              <a:t> </a:t>
            </a:r>
            <a:r>
              <a:rPr lang="hu-HU" sz="2400" dirty="0" err="1" smtClean="0"/>
              <a:t>plánu</a:t>
            </a:r>
            <a:r>
              <a:rPr lang="hu-HU" sz="2400" dirty="0" smtClean="0"/>
              <a:t> </a:t>
            </a:r>
            <a:r>
              <a:rPr lang="hu-HU" sz="2400" dirty="0" err="1" smtClean="0"/>
              <a:t>projektu</a:t>
            </a:r>
            <a:endParaRPr lang="hu-HU" sz="2400" dirty="0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BEA9586-0E65-4B52-A19F-B22CDE5CBBDF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hu-HU" sz="4000" b="1" i="1" smtClean="0"/>
              <a:t>Ďakujem za pozornosť!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2324</TotalTime>
  <Words>391</Words>
  <Application>Microsoft PowerPoint</Application>
  <PresentationFormat>Diavetítés a képernyőre (4:3 oldalarány)</PresentationFormat>
  <Paragraphs>84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</vt:i4>
      </vt:variant>
      <vt:variant>
        <vt:lpstr>Šablóna návrhu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5" baseType="lpstr">
      <vt:lpstr>Arial</vt:lpstr>
      <vt:lpstr>Alapértelmezett terv</vt:lpstr>
      <vt:lpstr>Plánovanie projektu   7. prednáška </vt:lpstr>
      <vt:lpstr>Príprava finančného plánu</vt:lpstr>
      <vt:lpstr>Príprava finančného plánu</vt:lpstr>
      <vt:lpstr>Príprava finančného plánu</vt:lpstr>
      <vt:lpstr>Určenie investičných nákladov projektu</vt:lpstr>
      <vt:lpstr>Určenie investičných nákladov projektu</vt:lpstr>
      <vt:lpstr>Určenie investičných nákladov projektu</vt:lpstr>
      <vt:lpstr>Určenie investičných nákladov projektu</vt:lpstr>
      <vt:lpstr>Určenie investičných nákladov projektu</vt:lpstr>
      <vt:lpstr>Určenie investičných nákladov projektu</vt:lpstr>
      <vt:lpstr>Príprava finančného plánu</vt:lpstr>
      <vt:lpstr>Príprava finančného plánu</vt:lpstr>
      <vt:lpstr>Snímka 13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Obec</cp:lastModifiedBy>
  <cp:revision>143</cp:revision>
  <dcterms:created xsi:type="dcterms:W3CDTF">2008-02-16T02:28:16Z</dcterms:created>
  <dcterms:modified xsi:type="dcterms:W3CDTF">2001-12-31T23:51:46Z</dcterms:modified>
</cp:coreProperties>
</file>