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256" r:id="rId2"/>
    <p:sldId id="347" r:id="rId3"/>
    <p:sldId id="348" r:id="rId4"/>
    <p:sldId id="349" r:id="rId5"/>
    <p:sldId id="350" r:id="rId6"/>
    <p:sldId id="351" r:id="rId7"/>
    <p:sldId id="352" r:id="rId8"/>
    <p:sldId id="353" r:id="rId9"/>
    <p:sldId id="354" r:id="rId10"/>
    <p:sldId id="355" r:id="rId11"/>
    <p:sldId id="328" r:id="rId12"/>
    <p:sldId id="329" r:id="rId13"/>
    <p:sldId id="330" r:id="rId14"/>
    <p:sldId id="331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284" r:id="rId30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5FBA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0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37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noProof="0" smtClean="0"/>
              <a:t>Mintaszöveg szerkesztése</a:t>
            </a:r>
          </a:p>
          <a:p>
            <a:pPr lvl="1"/>
            <a:r>
              <a:rPr lang="hu-HU" noProof="0" smtClean="0"/>
              <a:t>Második szint</a:t>
            </a:r>
          </a:p>
          <a:p>
            <a:pPr lvl="2"/>
            <a:r>
              <a:rPr lang="hu-HU" noProof="0" smtClean="0"/>
              <a:t>Harmadik szint</a:t>
            </a:r>
          </a:p>
          <a:p>
            <a:pPr lvl="3"/>
            <a:r>
              <a:rPr lang="hu-HU" noProof="0" smtClean="0"/>
              <a:t>Negyedik szint</a:t>
            </a:r>
          </a:p>
          <a:p>
            <a:pPr lvl="4"/>
            <a:r>
              <a:rPr lang="hu-HU" noProof="0" smtClean="0"/>
              <a:t>Ötödik szint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FB157AD-CFC8-414E-A684-66C19874C2C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32107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9A12C-72E3-446B-B714-5ECE975C4F1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3E083B-14CB-4AE9-B407-8CEFE398EB9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3DB16-6594-41D0-ABCA-7FF926345F4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1EE17-784E-418E-BE6D-F55A335201B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E2DF05-C195-41B9-9B05-56CA3BFAB46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8594F7-7760-4427-BBF8-ECF601A97BF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BE010-D4D2-48AD-A98A-B69659EA714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9AF74-C769-4700-A1B1-83373FAD148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9FF1B-BF4B-43B0-971E-2A8BB9B57DC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16C1E-0FCB-40ED-8446-FD50634EE9E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101DF-AE52-4515-B136-C5542E552B9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01760CF-3EA2-44B6-9311-5F0758726D3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1412875"/>
            <a:ext cx="7772400" cy="3527425"/>
          </a:xfrm>
        </p:spPr>
        <p:txBody>
          <a:bodyPr/>
          <a:lstStyle/>
          <a:p>
            <a:pPr eaLnBrk="1" hangingPunct="1"/>
            <a:r>
              <a:rPr lang="sk-SK" noProof="0" dirty="0" smtClean="0"/>
              <a:t>Ukončovanie a hodnotenie projektov </a:t>
            </a:r>
            <a:br>
              <a:rPr lang="sk-SK" noProof="0" dirty="0" smtClean="0"/>
            </a:br>
            <a:r>
              <a:rPr lang="sk-SK" noProof="0" dirty="0" smtClean="0"/>
              <a:t/>
            </a:r>
            <a:br>
              <a:rPr lang="sk-SK" noProof="0" dirty="0" smtClean="0"/>
            </a:br>
            <a:r>
              <a:rPr lang="sk-SK" noProof="0" dirty="0" smtClean="0"/>
              <a:t>3</a:t>
            </a:r>
            <a:r>
              <a:rPr lang="sk-SK" b="1" i="1" noProof="0" dirty="0" smtClean="0"/>
              <a:t>. prednáška</a:t>
            </a:r>
            <a:br>
              <a:rPr lang="sk-SK" b="1" i="1" noProof="0" dirty="0" smtClean="0"/>
            </a:br>
            <a:endParaRPr lang="sk-SK" b="1" i="1" noProof="0" dirty="0" smtClean="0"/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000" noProof="0" dirty="0" smtClean="0"/>
              <a:t>Hodnotenie projektu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857364"/>
            <a:ext cx="8496300" cy="4025900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sk-SK" sz="2800" noProof="0" dirty="0" smtClean="0"/>
              <a:t>Typy hodnotení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800" noProof="0" dirty="0" smtClean="0"/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sk-SK" sz="2400" noProof="0" dirty="0" smtClean="0"/>
              <a:t>Predbežné: „</a:t>
            </a:r>
            <a:r>
              <a:rPr lang="sk-SK" sz="2400" noProof="0" dirty="0" err="1" smtClean="0"/>
              <a:t>ex-ante</a:t>
            </a:r>
            <a:r>
              <a:rPr lang="sk-SK" sz="2400" noProof="0" dirty="0" smtClean="0"/>
              <a:t>”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sk-SK" sz="2400" noProof="0" dirty="0" smtClean="0"/>
              <a:t>Priebežné „</a:t>
            </a:r>
            <a:r>
              <a:rPr lang="sk-SK" sz="2400" noProof="0" dirty="0" err="1" smtClean="0"/>
              <a:t>mid-term</a:t>
            </a:r>
            <a:r>
              <a:rPr lang="sk-SK" sz="2400" noProof="0" dirty="0" smtClean="0"/>
              <a:t>”</a:t>
            </a:r>
          </a:p>
          <a:p>
            <a:pPr marL="457200" indent="-457200" algn="just">
              <a:lnSpc>
                <a:spcPct val="90000"/>
              </a:lnSpc>
              <a:buFont typeface="+mj-lt"/>
              <a:buAutoNum type="arabicPeriod"/>
              <a:defRPr/>
            </a:pPr>
            <a:r>
              <a:rPr lang="sk-SK" sz="2400" noProof="0" dirty="0" smtClean="0"/>
              <a:t>Následné „</a:t>
            </a:r>
            <a:r>
              <a:rPr lang="sk-SK" sz="2400" noProof="0" dirty="0" err="1" smtClean="0"/>
              <a:t>ex-post</a:t>
            </a:r>
            <a:r>
              <a:rPr lang="sk-SK" sz="2400" noProof="0" dirty="0" smtClean="0"/>
              <a:t>”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400" noProof="0" dirty="0" smtClean="0"/>
          </a:p>
          <a:p>
            <a:pPr algn="just">
              <a:lnSpc>
                <a:spcPct val="90000"/>
              </a:lnSpc>
              <a:buNone/>
              <a:defRPr/>
            </a:pPr>
            <a:r>
              <a:rPr lang="sk-SK" sz="2400" noProof="0" dirty="0" smtClean="0"/>
              <a:t>Tieto sa môžu doplniť príležitostnými („</a:t>
            </a:r>
            <a:r>
              <a:rPr lang="sk-SK" sz="2400" noProof="0" dirty="0" err="1" smtClean="0"/>
              <a:t>ad-hoc</a:t>
            </a:r>
            <a:r>
              <a:rPr lang="sk-SK" sz="2400" noProof="0" dirty="0" smtClean="0"/>
              <a:t>”)</a:t>
            </a:r>
          </a:p>
          <a:p>
            <a:pPr algn="just">
              <a:lnSpc>
                <a:spcPct val="90000"/>
              </a:lnSpc>
              <a:buNone/>
              <a:defRPr/>
            </a:pPr>
            <a:r>
              <a:rPr lang="sk-SK" sz="2400" noProof="0" dirty="0" smtClean="0"/>
              <a:t>hodnoteniami.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000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3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857364"/>
            <a:ext cx="8496300" cy="4025900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sk-SK" sz="2800" noProof="0" dirty="0" smtClean="0"/>
              <a:t>Miesto hodnotenia v projektovom cykle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000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3428992" y="2428868"/>
            <a:ext cx="2590800" cy="865188"/>
          </a:xfrm>
          <a:prstGeom prst="ellipse">
            <a:avLst/>
          </a:prstGeom>
          <a:solidFill>
            <a:srgbClr val="CBFDD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kumimoji="1" lang="hu-HU" sz="1800" dirty="0">
                <a:latin typeface="Arial" charset="0"/>
              </a:rPr>
              <a:t>Probléma </a:t>
            </a:r>
            <a:r>
              <a:rPr kumimoji="1" lang="hu-HU" sz="1800" dirty="0" err="1">
                <a:latin typeface="Arial" charset="0"/>
              </a:rPr>
              <a:t>-és</a:t>
            </a:r>
            <a:r>
              <a:rPr kumimoji="1" lang="hu-HU" sz="1800" dirty="0">
                <a:latin typeface="Arial" charset="0"/>
              </a:rPr>
              <a:t> funkció</a:t>
            </a:r>
          </a:p>
          <a:p>
            <a:pPr algn="ctr" eaLnBrk="0" hangingPunct="0"/>
            <a:r>
              <a:rPr kumimoji="1" lang="hu-HU" sz="1800" dirty="0">
                <a:latin typeface="Arial" charset="0"/>
              </a:rPr>
              <a:t>m</a:t>
            </a:r>
            <a:r>
              <a:rPr kumimoji="1" lang="en-US" sz="1800" dirty="0" err="1">
                <a:latin typeface="Arial" charset="0"/>
              </a:rPr>
              <a:t>eghatározás</a:t>
            </a:r>
            <a:endParaRPr kumimoji="1" lang="hu-HU" sz="1800" dirty="0">
              <a:latin typeface="Arial" charset="0"/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6084888" y="3068638"/>
            <a:ext cx="2590800" cy="865187"/>
          </a:xfrm>
          <a:prstGeom prst="ellipse">
            <a:avLst/>
          </a:prstGeom>
          <a:solidFill>
            <a:srgbClr val="5CFA7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kumimoji="1" lang="hu-HU" sz="1800">
                <a:latin typeface="Arial" charset="0"/>
              </a:rPr>
              <a:t>Terv kidolgozás</a:t>
            </a: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6084888" y="4365625"/>
            <a:ext cx="2590800" cy="865188"/>
          </a:xfrm>
          <a:prstGeom prst="ellipse">
            <a:avLst/>
          </a:prstGeom>
          <a:solidFill>
            <a:srgbClr val="07DD2B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kumimoji="1" lang="hu-HU" sz="1800" dirty="0">
                <a:latin typeface="Arial" charset="0"/>
              </a:rPr>
              <a:t>Kockázatfelmérés,</a:t>
            </a:r>
          </a:p>
          <a:p>
            <a:pPr algn="ctr" eaLnBrk="0" hangingPunct="0"/>
            <a:r>
              <a:rPr kumimoji="1" lang="hu-HU" sz="1800" dirty="0">
                <a:latin typeface="Arial" charset="0"/>
              </a:rPr>
              <a:t>prognosztizálás</a:t>
            </a:r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3357554" y="5143512"/>
            <a:ext cx="2627313" cy="865187"/>
          </a:xfrm>
          <a:prstGeom prst="ellipse">
            <a:avLst/>
          </a:prstGeom>
          <a:solidFill>
            <a:srgbClr val="07B324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kumimoji="1" lang="hu-HU" sz="1800" dirty="0">
                <a:latin typeface="Arial" charset="0"/>
              </a:rPr>
              <a:t>Döntés</a:t>
            </a:r>
          </a:p>
        </p:txBody>
      </p:sp>
      <p:sp>
        <p:nvSpPr>
          <p:cNvPr id="14" name="Oval 6"/>
          <p:cNvSpPr>
            <a:spLocks noChangeArrowheads="1"/>
          </p:cNvSpPr>
          <p:nvPr/>
        </p:nvSpPr>
        <p:spPr bwMode="auto">
          <a:xfrm>
            <a:off x="1357290" y="4357694"/>
            <a:ext cx="2627313" cy="865187"/>
          </a:xfrm>
          <a:prstGeom prst="ellipse">
            <a:avLst/>
          </a:prstGeom>
          <a:solidFill>
            <a:srgbClr val="059B1E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kumimoji="1" lang="en-US" sz="1800" dirty="0" err="1">
                <a:latin typeface="Arial" charset="0"/>
              </a:rPr>
              <a:t>Megvalósítás</a:t>
            </a:r>
            <a:endParaRPr kumimoji="1" lang="hu-HU" sz="1800" dirty="0">
              <a:latin typeface="Arial" charset="0"/>
            </a:endParaRPr>
          </a:p>
        </p:txBody>
      </p:sp>
      <p:sp>
        <p:nvSpPr>
          <p:cNvPr id="15" name="Oval 5"/>
          <p:cNvSpPr>
            <a:spLocks noChangeArrowheads="1"/>
          </p:cNvSpPr>
          <p:nvPr/>
        </p:nvSpPr>
        <p:spPr bwMode="auto">
          <a:xfrm>
            <a:off x="1357290" y="3143248"/>
            <a:ext cx="2590800" cy="865187"/>
          </a:xfrm>
          <a:prstGeom prst="ellipse">
            <a:avLst/>
          </a:prstGeom>
          <a:solidFill>
            <a:srgbClr val="046E16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kumimoji="1" lang="hu-HU" sz="1800">
                <a:latin typeface="Arial" charset="0"/>
              </a:rPr>
              <a:t>L</a:t>
            </a:r>
            <a:r>
              <a:rPr kumimoji="1" lang="en-US" sz="1800">
                <a:latin typeface="Arial" charset="0"/>
              </a:rPr>
              <a:t>ezárás</a:t>
            </a:r>
            <a:endParaRPr kumimoji="1" lang="hu-HU" sz="1800">
              <a:latin typeface="Arial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143372" y="3857628"/>
            <a:ext cx="1511300" cy="641350"/>
          </a:xfrm>
          <a:prstGeom prst="rect">
            <a:avLst/>
          </a:prstGeom>
          <a:solidFill>
            <a:srgbClr val="FDC98B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800" b="1" dirty="0"/>
              <a:t>Előzetes értékelés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0" y="4500570"/>
            <a:ext cx="1331913" cy="641350"/>
          </a:xfrm>
          <a:prstGeom prst="rect">
            <a:avLst/>
          </a:prstGeom>
          <a:solidFill>
            <a:srgbClr val="D28222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800" b="1"/>
              <a:t>Közbenső értékelés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714348" y="2428868"/>
            <a:ext cx="1476375" cy="641350"/>
          </a:xfrm>
          <a:prstGeom prst="rect">
            <a:avLst/>
          </a:prstGeom>
          <a:solidFill>
            <a:srgbClr val="DE573C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1800" b="1" dirty="0"/>
              <a:t>Utólagos értékelés</a:t>
            </a:r>
          </a:p>
        </p:txBody>
      </p:sp>
      <p:pic>
        <p:nvPicPr>
          <p:cNvPr id="19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4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857364"/>
            <a:ext cx="8496300" cy="4025900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sk-SK" sz="2800" noProof="0" dirty="0" smtClean="0"/>
              <a:t>Charakteristiky hodnotení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800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Táblázat 9"/>
          <p:cNvGraphicFramePr>
            <a:graphicFrameLocks noGrp="1"/>
          </p:cNvGraphicFramePr>
          <p:nvPr/>
        </p:nvGraphicFramePr>
        <p:xfrm>
          <a:off x="428596" y="2357428"/>
          <a:ext cx="8358244" cy="36004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8826"/>
                <a:gridCol w="2071702"/>
                <a:gridCol w="2071702"/>
                <a:gridCol w="2286014"/>
              </a:tblGrid>
              <a:tr h="642944">
                <a:tc>
                  <a:txBody>
                    <a:bodyPr/>
                    <a:lstStyle/>
                    <a:p>
                      <a:pPr algn="ctr"/>
                      <a:r>
                        <a:rPr lang="sk-SK" noProof="0" smtClean="0"/>
                        <a:t>Úroveň projektového cyklu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noProof="0" dirty="0" smtClean="0"/>
                        <a:t>Skúmané informácie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k-SK" noProof="0" dirty="0" smtClean="0"/>
                        <a:t>Typ hodnotenia</a:t>
                      </a:r>
                    </a:p>
                    <a:p>
                      <a:pPr algn="ctr"/>
                      <a:endParaRPr lang="sk-SK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noProof="0" dirty="0" smtClean="0"/>
                        <a:t>Charakteristika hodnotenia</a:t>
                      </a:r>
                      <a:endParaRPr lang="sk-SK" noProof="0" dirty="0"/>
                    </a:p>
                  </a:txBody>
                  <a:tcPr/>
                </a:tc>
              </a:tr>
              <a:tr h="857257">
                <a:tc>
                  <a:txBody>
                    <a:bodyPr/>
                    <a:lstStyle/>
                    <a:p>
                      <a:pPr algn="ctr"/>
                      <a:r>
                        <a:rPr lang="sk-SK" noProof="0" dirty="0" smtClean="0">
                          <a:solidFill>
                            <a:schemeClr val="tx1"/>
                          </a:solidFill>
                        </a:rPr>
                        <a:t>Plánovanie</a:t>
                      </a:r>
                    </a:p>
                    <a:p>
                      <a:pPr algn="ctr"/>
                      <a:endParaRPr lang="sk-SK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Údaje plánu,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inputy</a:t>
                      </a: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skúsenosti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predbežné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„</a:t>
                      </a:r>
                      <a:r>
                        <a:rPr kumimoji="0" lang="sk-SK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ex-ante</a:t>
                      </a: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Skúmanie efektu a relevancie</a:t>
                      </a:r>
                    </a:p>
                  </a:txBody>
                  <a:tcPr/>
                </a:tc>
              </a:tr>
              <a:tr h="857257">
                <a:tc>
                  <a:txBody>
                    <a:bodyPr/>
                    <a:lstStyle/>
                    <a:p>
                      <a:pPr algn="ctr"/>
                      <a:r>
                        <a:rPr lang="sk-SK" noProof="0" dirty="0" smtClean="0">
                          <a:solidFill>
                            <a:schemeClr val="tx1"/>
                          </a:solidFill>
                        </a:rPr>
                        <a:t>Realizácia</a:t>
                      </a:r>
                      <a:endParaRPr lang="sk-SK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činnosti,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outputy</a:t>
                      </a: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výsledky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priebežné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„</a:t>
                      </a:r>
                      <a:r>
                        <a:rPr kumimoji="0" lang="sk-SK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mid-term</a:t>
                      </a: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Skúmanie užitočnosti a efektivity</a:t>
                      </a:r>
                    </a:p>
                  </a:txBody>
                  <a:tcPr/>
                </a:tc>
              </a:tr>
              <a:tr h="857257">
                <a:tc>
                  <a:txBody>
                    <a:bodyPr/>
                    <a:lstStyle/>
                    <a:p>
                      <a:pPr algn="ctr"/>
                      <a:r>
                        <a:rPr lang="sk-SK" noProof="0" dirty="0" smtClean="0">
                          <a:solidFill>
                            <a:schemeClr val="tx1"/>
                          </a:solidFill>
                        </a:rPr>
                        <a:t>Ukončenie</a:t>
                      </a:r>
                      <a:endParaRPr lang="sk-SK" noProof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outputy</a:t>
                      </a: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výsledky, efekty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následné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„</a:t>
                      </a:r>
                      <a:r>
                        <a:rPr kumimoji="0" lang="sk-SK" sz="1800" b="0" i="0" u="none" strike="noStrike" cap="none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ex-post</a:t>
                      </a: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Skúmanie užitočnosti a udržateľnosti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5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857364"/>
            <a:ext cx="8496300" cy="4143404"/>
          </a:xfrm>
        </p:spPr>
        <p:txBody>
          <a:bodyPr/>
          <a:lstStyle/>
          <a:p>
            <a:pPr algn="just">
              <a:lnSpc>
                <a:spcPct val="90000"/>
              </a:lnSpc>
              <a:buNone/>
              <a:defRPr/>
            </a:pPr>
            <a:r>
              <a:rPr lang="sk-SK" sz="2800" noProof="0" dirty="0" smtClean="0"/>
              <a:t>Funkcie predbežného hodnotenia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400" noProof="0" dirty="0" smtClean="0"/>
          </a:p>
          <a:p>
            <a:r>
              <a:rPr lang="sk-SK" sz="2400" noProof="0" dirty="0" smtClean="0"/>
              <a:t>Sledovanie dôslednosti vzťahov medzi všeobecnými a špecifickými cieľmi a činnosťami projektu </a:t>
            </a:r>
          </a:p>
          <a:p>
            <a:endParaRPr lang="sk-SK" sz="2400" noProof="0" dirty="0" smtClean="0"/>
          </a:p>
          <a:p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Sledovanie úplnosti a efektu indikátorov </a:t>
            </a:r>
            <a:r>
              <a:rPr lang="sk-SK" sz="2400" noProof="0" dirty="0" err="1" smtClean="0"/>
              <a:t>outputov</a:t>
            </a:r>
            <a:r>
              <a:rPr lang="sk-SK" sz="2400" noProof="0" dirty="0" smtClean="0"/>
              <a:t>, výsledkov a efektov</a:t>
            </a:r>
          </a:p>
          <a:p>
            <a:endParaRPr lang="sk-SK" sz="2400" noProof="0" dirty="0" smtClean="0"/>
          </a:p>
          <a:p>
            <a:r>
              <a:rPr lang="sk-SK" sz="2400" noProof="0" dirty="0" smtClean="0"/>
              <a:t>Skúmanie reality vyčíslených cieľov.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000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6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857364"/>
            <a:ext cx="8496300" cy="4143404"/>
          </a:xfrm>
        </p:spPr>
        <p:txBody>
          <a:bodyPr/>
          <a:lstStyle/>
          <a:p>
            <a:pPr rtl="0" eaLnBrk="0" fontAlgn="base" hangingPunct="0"/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Funkcie predbežného hodnotenia</a:t>
            </a:r>
            <a:endParaRPr lang="sk-SK" sz="2800" dirty="0" smtClean="0"/>
          </a:p>
          <a:p>
            <a:pPr algn="just">
              <a:lnSpc>
                <a:spcPct val="90000"/>
              </a:lnSpc>
              <a:buNone/>
              <a:defRPr/>
            </a:pPr>
            <a:endParaRPr lang="sk-SK" sz="2400" noProof="0" dirty="0" smtClean="0"/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Zlepšiť vnútornú logiku projektu,</a:t>
            </a:r>
          </a:p>
          <a:p>
            <a:pPr>
              <a:lnSpc>
                <a:spcPct val="90000"/>
              </a:lnSpc>
              <a:buFontTx/>
              <a:buNone/>
            </a:pPr>
            <a:endParaRPr lang="sk-SK" sz="2400" noProof="0" dirty="0" smtClean="0"/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Zlepšiť vonkajšiu koherenciu projektu,</a:t>
            </a:r>
          </a:p>
          <a:p>
            <a:pPr>
              <a:lnSpc>
                <a:spcPct val="90000"/>
              </a:lnSpc>
            </a:pPr>
            <a:endParaRPr lang="sk-SK" sz="2400" noProof="0" dirty="0" smtClean="0"/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Predbežné stanovenie cieľov a ukazovateľov,</a:t>
            </a:r>
          </a:p>
          <a:p>
            <a:pPr>
              <a:lnSpc>
                <a:spcPct val="90000"/>
              </a:lnSpc>
            </a:pPr>
            <a:endParaRPr lang="sk-SK" sz="2400" noProof="0" dirty="0" smtClean="0"/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Podporovať realizáciu cieľov projektu.</a:t>
            </a:r>
          </a:p>
          <a:p>
            <a:pPr algn="just">
              <a:lnSpc>
                <a:spcPct val="90000"/>
              </a:lnSpc>
              <a:buNone/>
              <a:defRPr/>
            </a:pPr>
            <a:endParaRPr lang="sk-SK" sz="2000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7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596" y="1785926"/>
            <a:ext cx="8496300" cy="4143404"/>
          </a:xfrm>
        </p:spPr>
        <p:txBody>
          <a:bodyPr/>
          <a:lstStyle/>
          <a:p>
            <a:pPr>
              <a:buFontTx/>
              <a:buNone/>
            </a:pPr>
            <a:r>
              <a:rPr lang="sk-SK" sz="2800" noProof="0" dirty="0" smtClean="0"/>
              <a:t>Kritériá skúmania </a:t>
            </a:r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predbežného hodnotenia</a:t>
            </a:r>
            <a:endParaRPr lang="sk-SK" sz="2800" noProof="0" dirty="0" smtClean="0"/>
          </a:p>
          <a:p>
            <a:r>
              <a:rPr lang="sk-SK" sz="2800" noProof="0" dirty="0" smtClean="0"/>
              <a:t>Relevancia - </a:t>
            </a:r>
            <a:r>
              <a:rPr lang="sk-SK" sz="1800" i="1" noProof="0" dirty="0" smtClean="0"/>
              <a:t>projekt  je zameraný na riešenie skutočných problémov </a:t>
            </a:r>
            <a:endParaRPr lang="sk-SK" sz="1800" noProof="0" dirty="0" smtClean="0"/>
          </a:p>
          <a:p>
            <a:r>
              <a:rPr lang="sk-SK" sz="2800" noProof="0" dirty="0" smtClean="0"/>
              <a:t>Realizovateľnosť - </a:t>
            </a:r>
            <a:r>
              <a:rPr lang="sk-SK" sz="1800" i="1" noProof="0" dirty="0" smtClean="0"/>
              <a:t>projekt  stojí za riziko a kapacity </a:t>
            </a:r>
            <a:r>
              <a:rPr lang="sk-SK" sz="3200" i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potrebné k realizácii </a:t>
            </a:r>
            <a:r>
              <a:rPr lang="sk-SK" sz="1800" i="1" noProof="0" dirty="0" smtClean="0"/>
              <a:t>sú k dispozícii,</a:t>
            </a:r>
            <a:endParaRPr lang="sk-SK" sz="1800" noProof="0" dirty="0" smtClean="0"/>
          </a:p>
          <a:p>
            <a:r>
              <a:rPr lang="sk-SK" sz="2800" noProof="0" dirty="0" smtClean="0"/>
              <a:t>Udržateľnosť - </a:t>
            </a:r>
            <a:r>
              <a:rPr lang="sk-SK" sz="2400" i="1" noProof="0" dirty="0" smtClean="0"/>
              <a:t> </a:t>
            </a:r>
            <a:r>
              <a:rPr lang="sk-SK" sz="1800" b="0" i="1" noProof="0" dirty="0" smtClean="0"/>
              <a:t>výsledky zostanú aj po ukončení</a:t>
            </a:r>
            <a:r>
              <a:rPr lang="sk-SK" sz="1800" b="0" i="1" baseline="0" noProof="0" dirty="0" smtClean="0"/>
              <a:t> </a:t>
            </a:r>
            <a:r>
              <a:rPr lang="sk-SK" sz="1800" i="1" noProof="0" dirty="0" smtClean="0"/>
              <a:t>projektu.</a:t>
            </a:r>
            <a:endParaRPr lang="sk-SK" sz="2400" noProof="0" dirty="0" smtClean="0"/>
          </a:p>
          <a:p>
            <a:pPr>
              <a:buFontTx/>
              <a:buNone/>
            </a:pPr>
            <a:endParaRPr lang="sk-SK" sz="2800" i="1" noProof="0" dirty="0" smtClean="0"/>
          </a:p>
          <a:p>
            <a:pPr>
              <a:buFontTx/>
              <a:buNone/>
            </a:pPr>
            <a:endParaRPr lang="sk-SK" sz="2800" i="1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8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>
              <a:buFontTx/>
              <a:buNone/>
            </a:pPr>
            <a:r>
              <a:rPr lang="sk-SK" sz="2800" b="1" noProof="0" dirty="0" smtClean="0"/>
              <a:t>Relevancia</a:t>
            </a:r>
            <a:endParaRPr lang="sk-SK" b="1" noProof="0" dirty="0" smtClean="0"/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Analýza  problému bola komplexná?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Či ciele</a:t>
            </a:r>
            <a:r>
              <a:rPr lang="sk-SK" sz="2400" baseline="0" noProof="0" dirty="0" smtClean="0"/>
              <a:t> potvrdzujú hospodársku a spoločenskú dôležitosť </a:t>
            </a:r>
            <a:r>
              <a:rPr lang="sk-SK" sz="2400" noProof="0" dirty="0" smtClean="0"/>
              <a:t>projektu?</a:t>
            </a:r>
          </a:p>
          <a:p>
            <a:pPr>
              <a:lnSpc>
                <a:spcPct val="90000"/>
              </a:lnSpc>
              <a:buNone/>
            </a:pPr>
            <a:endParaRPr lang="sk-SK" sz="2400" i="1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9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>
              <a:buFontTx/>
              <a:buNone/>
            </a:pPr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Realizovateľnosť </a:t>
            </a:r>
            <a:endParaRPr lang="sk-SK" sz="2800" noProof="0" dirty="0" smtClean="0"/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sk-SK" sz="2200" noProof="0" dirty="0" smtClean="0"/>
              <a:t>Či konkrétny cieľ projektu skutočne prispieva k realizácii komplexných cieľov?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sk-SK" sz="2200" noProof="0" dirty="0" smtClean="0"/>
              <a:t>Výsledok bol zadefinovaný ako služba pre cieľovú skupinu?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sk-SK" sz="2200" noProof="0" dirty="0" smtClean="0"/>
              <a:t>Plánované ciele projektu sa zrealizujú, ak dosiahneme výsledky?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sk-SK" sz="2200" noProof="0" dirty="0" smtClean="0"/>
              <a:t>Ciele dostatočne odôvodňujú použité prostriedky?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sk-SK" sz="2200" noProof="0" dirty="0" smtClean="0"/>
              <a:t>Zohľadnia sa vonkajšie faktory?</a:t>
            </a:r>
          </a:p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sk-SK" sz="2200" noProof="0" dirty="0" smtClean="0"/>
              <a:t>Ich riziko je prijateľné?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10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>
              <a:buFontTx/>
              <a:buNone/>
            </a:pPr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Udržateľnosť</a:t>
            </a:r>
            <a:endParaRPr lang="sk-SK" sz="2800" b="1" noProof="0" dirty="0" smtClean="0"/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Daná technológia vyhovuje miestnym podmienkam?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 výhody projektu budú pre všetkých dostupné?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Efekt zostane aj po ukončení projektu?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Je analýza výnosnosti spoľahlivá?</a:t>
            </a:r>
            <a:endParaRPr lang="sk-SK" sz="2400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11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>
              <a:buFontTx/>
              <a:buNone/>
            </a:pPr>
            <a:r>
              <a:rPr lang="sk-SK" sz="2800" noProof="0" dirty="0" smtClean="0"/>
              <a:t>Priebežné „</a:t>
            </a:r>
            <a:r>
              <a:rPr lang="sk-SK" sz="2800" noProof="0" dirty="0" err="1" smtClean="0"/>
              <a:t>mid-term</a:t>
            </a:r>
            <a:r>
              <a:rPr lang="sk-SK" sz="2800" noProof="0" dirty="0" smtClean="0"/>
              <a:t>” hodnotenie</a:t>
            </a:r>
          </a:p>
          <a:p>
            <a:pPr>
              <a:buFontTx/>
              <a:buNone/>
            </a:pPr>
            <a:endParaRPr lang="sk-SK" sz="2800" noProof="0" dirty="0" smtClean="0"/>
          </a:p>
          <a:p>
            <a:pPr>
              <a:buFontTx/>
              <a:buNone/>
            </a:pPr>
            <a:r>
              <a:rPr lang="sk-SK" sz="2800" noProof="0" dirty="0" smtClean="0"/>
              <a:t>	skúma efektivitu vykázanú vyčíslenými indikátormi, resp. význam a kvalitu indikátorov.</a:t>
            </a:r>
            <a:endParaRPr lang="sk-SK" sz="2800" noProof="0" dirty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12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>
              <a:buFontTx/>
              <a:buNone/>
            </a:pPr>
            <a:r>
              <a:rPr lang="sk-SK" sz="2800" noProof="0" dirty="0" smtClean="0"/>
              <a:t>Ciele priebežného hodnotenia</a:t>
            </a:r>
          </a:p>
          <a:p>
            <a:pPr>
              <a:buFontTx/>
              <a:buNone/>
            </a:pPr>
            <a:endParaRPr lang="sk-SK" sz="2800" noProof="0" dirty="0" smtClean="0"/>
          </a:p>
          <a:p>
            <a:r>
              <a:rPr lang="sk-SK" sz="2400" noProof="0" dirty="0" smtClean="0"/>
              <a:t>Skúmať postupovanie projektu, ako dosiahol svoj cieľ,</a:t>
            </a:r>
          </a:p>
          <a:p>
            <a:r>
              <a:rPr lang="sk-SK" sz="2400" noProof="0" dirty="0" smtClean="0"/>
              <a:t>Zmena cieľov projektu, ak je to potrebné,</a:t>
            </a:r>
          </a:p>
          <a:p>
            <a:r>
              <a:rPr lang="sk-SK" sz="2400" noProof="0" dirty="0" smtClean="0"/>
              <a:t>Revidovať financovanie,</a:t>
            </a:r>
          </a:p>
          <a:p>
            <a:r>
              <a:rPr lang="sk-SK" sz="2400" noProof="0" dirty="0" smtClean="0"/>
              <a:t>Potvrdiť prípadné finančné prerozdelenia,</a:t>
            </a:r>
          </a:p>
          <a:p>
            <a:r>
              <a:rPr lang="sk-SK" sz="2400" noProof="0" dirty="0" smtClean="0"/>
              <a:t>Hodnotiť projektový manažment.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13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 marL="0">
              <a:buFontTx/>
              <a:buNone/>
            </a:pPr>
            <a:r>
              <a:rPr lang="sk-SK" sz="2800" noProof="0" dirty="0" smtClean="0"/>
              <a:t>Kvalitatívna kategorizácia </a:t>
            </a:r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priebežného hodnotenia</a:t>
            </a:r>
            <a:endParaRPr lang="sk-SK" sz="2800" noProof="0" dirty="0" smtClean="0"/>
          </a:p>
          <a:p>
            <a:endParaRPr lang="sk-SK" sz="2400" noProof="0" dirty="0" smtClean="0"/>
          </a:p>
          <a:p>
            <a:pPr marL="457200" indent="-457200">
              <a:buFont typeface="+mj-lt"/>
              <a:buAutoNum type="arabicPeriod"/>
            </a:pPr>
            <a:r>
              <a:rPr lang="sk-SK" sz="2800" noProof="0" dirty="0" smtClean="0"/>
              <a:t>Veľmi úspešný ("</a:t>
            </a:r>
            <a:r>
              <a:rPr lang="sk-SK" sz="2800" noProof="0" dirty="0" err="1" smtClean="0"/>
              <a:t>Highly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satisfactory</a:t>
            </a:r>
            <a:r>
              <a:rPr lang="sk-SK" sz="2800" noProof="0" dirty="0" smtClean="0"/>
              <a:t>"),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800" noProof="0" dirty="0" smtClean="0"/>
              <a:t>Úspešný</a:t>
            </a:r>
            <a:r>
              <a:rPr lang="sk-SK" sz="2800" baseline="0" noProof="0" dirty="0" smtClean="0"/>
              <a:t> </a:t>
            </a:r>
            <a:r>
              <a:rPr lang="sk-SK" sz="2800" noProof="0" dirty="0" smtClean="0"/>
              <a:t>("</a:t>
            </a:r>
            <a:r>
              <a:rPr lang="sk-SK" sz="2800" noProof="0" dirty="0" err="1" smtClean="0"/>
              <a:t>Satisfactory</a:t>
            </a:r>
            <a:r>
              <a:rPr lang="sk-SK" sz="2800" noProof="0" dirty="0" smtClean="0"/>
              <a:t>"),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800" noProof="0" dirty="0" smtClean="0"/>
              <a:t>Menej dostatočný ("</a:t>
            </a:r>
            <a:r>
              <a:rPr lang="sk-SK" sz="2800" noProof="0" dirty="0" err="1" smtClean="0"/>
              <a:t>Less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then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satisfactory</a:t>
            </a:r>
            <a:r>
              <a:rPr lang="sk-SK" sz="2800" noProof="0" dirty="0" smtClean="0"/>
              <a:t>„),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800" noProof="0" dirty="0" smtClean="0"/>
              <a:t>Veľmi neúspešný ("</a:t>
            </a:r>
            <a:r>
              <a:rPr lang="sk-SK" sz="2800" noProof="0" dirty="0" err="1" smtClean="0"/>
              <a:t>Highly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unsatisfactory</a:t>
            </a:r>
            <a:r>
              <a:rPr lang="sk-SK" sz="2800" noProof="0" dirty="0" smtClean="0"/>
              <a:t>").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14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 marL="0">
              <a:buFontTx/>
              <a:buNone/>
            </a:pPr>
            <a:r>
              <a:rPr lang="sk-SK" sz="2800" noProof="0" dirty="0" smtClean="0"/>
              <a:t>Funkcie následného „</a:t>
            </a:r>
            <a:r>
              <a:rPr lang="sk-SK" sz="2800" noProof="0" dirty="0" err="1" smtClean="0"/>
              <a:t>ex-post</a:t>
            </a:r>
            <a:r>
              <a:rPr lang="sk-SK" sz="2800" noProof="0" dirty="0" smtClean="0"/>
              <a:t>” hodnotenia:</a:t>
            </a:r>
          </a:p>
          <a:p>
            <a:pPr marL="0"/>
            <a:endParaRPr lang="sk-SK" sz="2400" noProof="0" dirty="0" smtClean="0"/>
          </a:p>
          <a:p>
            <a:pPr marL="0"/>
            <a:r>
              <a:rPr lang="sk-SK" sz="2400" noProof="0" dirty="0" smtClean="0"/>
              <a:t>Následne potvrdiť projekt,</a:t>
            </a:r>
          </a:p>
          <a:p>
            <a:pPr marL="0"/>
            <a:endParaRPr lang="sk-SK" sz="2400" noProof="0" dirty="0" smtClean="0"/>
          </a:p>
          <a:p>
            <a:pPr marL="0"/>
            <a:r>
              <a:rPr lang="sk-SK" sz="2400" noProof="0" dirty="0" smtClean="0"/>
              <a:t>Hodnotiť efekt projektu,</a:t>
            </a:r>
          </a:p>
          <a:p>
            <a:pPr marL="0"/>
            <a:endParaRPr lang="sk-SK" sz="2400" noProof="0" dirty="0" smtClean="0"/>
          </a:p>
          <a:p>
            <a:pPr marL="0"/>
            <a:r>
              <a:rPr lang="sk-SK" sz="2400" noProof="0" dirty="0" smtClean="0"/>
              <a:t>Analýza údajov za účelom získavania skúseností,</a:t>
            </a:r>
          </a:p>
          <a:p>
            <a:pPr marL="0"/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1268760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Hodnotenie projektu</a:t>
            </a:r>
            <a:endParaRPr lang="sk-SK" sz="4000" noProof="0" dirty="0" smtClean="0"/>
          </a:p>
        </p:txBody>
      </p:sp>
      <p:sp>
        <p:nvSpPr>
          <p:cNvPr id="10" name="Tartalom helye 9"/>
          <p:cNvSpPr>
            <a:spLocks noGrp="1"/>
          </p:cNvSpPr>
          <p:nvPr>
            <p:ph sz="half" idx="1"/>
          </p:nvPr>
        </p:nvSpPr>
        <p:spPr>
          <a:xfrm>
            <a:off x="279421" y="2929718"/>
            <a:ext cx="4038600" cy="3268960"/>
          </a:xfrm>
        </p:spPr>
        <p:txBody>
          <a:bodyPr/>
          <a:lstStyle/>
          <a:p>
            <a:pPr>
              <a:buNone/>
            </a:pPr>
            <a:r>
              <a:rPr lang="sk-SK" noProof="0" dirty="0" smtClean="0"/>
              <a:t>Hodnotenie </a:t>
            </a:r>
          </a:p>
          <a:p>
            <a:endParaRPr lang="sk-SK" noProof="0" dirty="0" smtClean="0"/>
          </a:p>
          <a:p>
            <a:pPr>
              <a:buNone/>
            </a:pPr>
            <a:r>
              <a:rPr lang="sk-SK" noProof="0" dirty="0" smtClean="0"/>
              <a:t>Skúmanie zmeny medzi dvomi stavmi</a:t>
            </a:r>
          </a:p>
          <a:p>
            <a:pPr marL="0">
              <a:buNone/>
            </a:pPr>
            <a:r>
              <a:rPr lang="sk-SK" noProof="0" dirty="0" smtClean="0"/>
              <a:t>(plánovaný – realizovaný)</a:t>
            </a:r>
          </a:p>
          <a:p>
            <a:endParaRPr lang="sk-SK" noProof="0" dirty="0"/>
          </a:p>
        </p:txBody>
      </p:sp>
      <p:sp>
        <p:nvSpPr>
          <p:cNvPr id="11" name="Tartalom helye 10"/>
          <p:cNvSpPr>
            <a:spLocks noGrp="1"/>
          </p:cNvSpPr>
          <p:nvPr>
            <p:ph sz="half" idx="2"/>
          </p:nvPr>
        </p:nvSpPr>
        <p:spPr>
          <a:xfrm>
            <a:off x="4716016" y="2996952"/>
            <a:ext cx="4038600" cy="2836912"/>
          </a:xfrm>
        </p:spPr>
        <p:txBody>
          <a:bodyPr/>
          <a:lstStyle/>
          <a:p>
            <a:pPr>
              <a:buNone/>
            </a:pPr>
            <a:r>
              <a:rPr lang="sk-SK" noProof="0" dirty="0" smtClean="0"/>
              <a:t>Monitoring</a:t>
            </a:r>
          </a:p>
          <a:p>
            <a:endParaRPr lang="sk-SK" noProof="0" dirty="0" smtClean="0"/>
          </a:p>
          <a:p>
            <a:pPr marL="0">
              <a:buNone/>
            </a:pPr>
            <a:r>
              <a:rPr lang="sk-SK" noProof="0" dirty="0" smtClean="0"/>
              <a:t>Sledovanie fyzickej a finančnej realizácie projektu</a:t>
            </a:r>
          </a:p>
          <a:p>
            <a:endParaRPr lang="sk-SK" noProof="0" dirty="0"/>
          </a:p>
        </p:txBody>
      </p:sp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15</a:t>
            </a:fld>
            <a:endParaRPr lang="hu-HU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Line 9"/>
          <p:cNvSpPr>
            <a:spLocks noChangeShapeType="1"/>
          </p:cNvSpPr>
          <p:nvPr/>
        </p:nvSpPr>
        <p:spPr bwMode="auto">
          <a:xfrm>
            <a:off x="3567577" y="3573016"/>
            <a:ext cx="7191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3605201" y="3429000"/>
            <a:ext cx="7191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 flipH="1">
            <a:off x="3748876" y="3284885"/>
            <a:ext cx="360363" cy="5762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u-HU"/>
          </a:p>
        </p:txBody>
      </p:sp>
      <p:pic>
        <p:nvPicPr>
          <p:cNvPr id="15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16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000" noProof="0" dirty="0" smtClean="0"/>
              <a:t>Monitoring projektu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 marL="0">
              <a:buFontTx/>
              <a:buNone/>
            </a:pPr>
            <a:r>
              <a:rPr lang="sk-SK" sz="2800" b="1" noProof="0" dirty="0" smtClean="0"/>
              <a:t>Definícia</a:t>
            </a:r>
            <a:r>
              <a:rPr lang="en-IE" sz="2800" b="1" dirty="0" smtClean="0"/>
              <a:t> </a:t>
            </a:r>
            <a:r>
              <a:rPr lang="sk-SK" sz="2800" b="1" noProof="0" dirty="0" smtClean="0"/>
              <a:t>monitoringu</a:t>
            </a:r>
            <a:r>
              <a:rPr lang="hu-HU" sz="2800" b="1" dirty="0" smtClean="0"/>
              <a:t> </a:t>
            </a:r>
          </a:p>
          <a:p>
            <a:pPr marL="0">
              <a:buFontTx/>
              <a:buNone/>
            </a:pPr>
            <a:endParaRPr lang="hu-HU" sz="2400" dirty="0" smtClean="0"/>
          </a:p>
          <a:p>
            <a:pPr marL="0">
              <a:buFontTx/>
              <a:buNone/>
            </a:pPr>
            <a:r>
              <a:rPr lang="sk-SK" sz="2400" noProof="0" dirty="0" smtClean="0"/>
              <a:t>Vo všeobecnosti: nepretržitý zber, spracovanie a posielanie </a:t>
            </a:r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údajov v záujme prípravy rozhodnutí</a:t>
            </a:r>
            <a:r>
              <a:rPr lang="sk-SK" sz="2400" noProof="0" dirty="0" smtClean="0"/>
              <a:t>.</a:t>
            </a:r>
          </a:p>
          <a:p>
            <a:pPr marL="0">
              <a:buFontTx/>
              <a:buNone/>
            </a:pPr>
            <a:r>
              <a:rPr lang="sk-SK" sz="2400" noProof="0" dirty="0" smtClean="0"/>
              <a:t> </a:t>
            </a:r>
          </a:p>
          <a:p>
            <a:pPr marL="0">
              <a:buFontTx/>
              <a:buNone/>
            </a:pPr>
            <a:r>
              <a:rPr lang="sk-SK" sz="2400" noProof="0" dirty="0" smtClean="0"/>
              <a:t>V užšom ponímaní: sledovanie finančnej a fyzickej realizácie rozvojového programu, skúmajúc, či je zabezpečené dosiahnutie cieľov plánovaným spôsobom (podľa harmonogramu, finančného plánu a pod.)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17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 marL="0">
              <a:buFontTx/>
              <a:buNone/>
            </a:pPr>
            <a:r>
              <a:rPr lang="sk-SK" sz="2800" b="1" noProof="0" dirty="0" smtClean="0"/>
              <a:t>Hlavné charakteristiky monitoringu</a:t>
            </a:r>
            <a:endParaRPr lang="sk-SK" sz="2400" b="1" noProof="0" dirty="0" smtClean="0"/>
          </a:p>
          <a:p>
            <a:pPr marL="0"/>
            <a:r>
              <a:rPr lang="sk-SK" sz="2400" noProof="0" dirty="0" smtClean="0"/>
              <a:t>Efektívny prostriedok v rukách manažmentu</a:t>
            </a:r>
          </a:p>
          <a:p>
            <a:pPr marL="0"/>
            <a:r>
              <a:rPr lang="sk-SK" sz="2400" noProof="0" dirty="0" smtClean="0"/>
              <a:t>Proces, nie jednorazová činnosť</a:t>
            </a:r>
          </a:p>
          <a:p>
            <a:pPr marL="0"/>
            <a:r>
              <a:rPr lang="sk-SK" sz="2400" noProof="0" dirty="0" smtClean="0"/>
              <a:t>Má konkrétny cieľ – čo ho odlišuje od kontroly</a:t>
            </a:r>
          </a:p>
          <a:p>
            <a:pPr marL="0"/>
            <a:r>
              <a:rPr lang="sk-SK" sz="2400" noProof="0" dirty="0" smtClean="0"/>
              <a:t>Zbiera údaje a informácie, a porovnáva ich s cieľmi</a:t>
            </a:r>
          </a:p>
          <a:p>
            <a:pPr marL="0"/>
            <a:r>
              <a:rPr lang="sk-SK" sz="2400" noProof="0" dirty="0" smtClean="0"/>
              <a:t>Upozorňuje na odchýlky od cieľa</a:t>
            </a:r>
          </a:p>
          <a:p>
            <a:pPr marL="0"/>
            <a:r>
              <a:rPr lang="sk-SK" sz="2400" noProof="0" dirty="0" smtClean="0"/>
              <a:t>Umožní pre manažment zasiahnuť.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18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 marL="0">
              <a:buFontTx/>
              <a:buNone/>
            </a:pPr>
            <a:r>
              <a:rPr lang="sk-SK" sz="2800" noProof="0" dirty="0" smtClean="0"/>
              <a:t>Pre koho a na čo</a:t>
            </a:r>
            <a:r>
              <a:rPr lang="sk-SK" sz="2800" baseline="0" noProof="0" dirty="0" smtClean="0"/>
              <a:t> je potrebný </a:t>
            </a:r>
            <a:r>
              <a:rPr lang="sk-SK" sz="2800" noProof="0" dirty="0" smtClean="0"/>
              <a:t>monitoring?</a:t>
            </a:r>
          </a:p>
          <a:p>
            <a:pPr marL="0">
              <a:buFontTx/>
              <a:buNone/>
            </a:pPr>
            <a:endParaRPr lang="sk-SK" sz="2800" noProof="0" dirty="0" smtClean="0"/>
          </a:p>
          <a:p>
            <a:pPr marL="381000" indent="-381000">
              <a:spcBef>
                <a:spcPct val="50000"/>
              </a:spcBef>
              <a:buNone/>
            </a:pPr>
            <a:r>
              <a:rPr lang="sk-SK" sz="2800" b="1" noProof="0" dirty="0" smtClean="0"/>
              <a:t>Manažment, lebo potrebuje také informácie, na základe ktorých môže rozhodnúť, či je daná činnosť úspešná.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19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 marL="0">
              <a:buFontTx/>
              <a:buNone/>
            </a:pPr>
            <a:r>
              <a:rPr lang="sk-SK" sz="2800" noProof="0" dirty="0" smtClean="0"/>
              <a:t>Kto a prečo potrebuje monitoring?</a:t>
            </a:r>
          </a:p>
          <a:p>
            <a:pPr marL="285750" indent="-285750">
              <a:spcBef>
                <a:spcPct val="50000"/>
              </a:spcBef>
              <a:buNone/>
            </a:pPr>
            <a:r>
              <a:rPr lang="sk-SK" sz="2800" b="1" noProof="0" dirty="0" smtClean="0"/>
              <a:t>Financujúci, lebo</a:t>
            </a:r>
          </a:p>
          <a:p>
            <a:pPr marL="285750" indent="-285750">
              <a:spcBef>
                <a:spcPts val="0"/>
              </a:spcBef>
            </a:pPr>
            <a:r>
              <a:rPr lang="sk-SK" sz="2400" b="1" noProof="0" dirty="0" smtClean="0"/>
              <a:t>prostredníctvom </a:t>
            </a:r>
            <a:r>
              <a:rPr lang="sk-SK" sz="2400" noProof="0" dirty="0" smtClean="0"/>
              <a:t>monitoringu získa informácie o projekte už počas realizácie;</a:t>
            </a:r>
          </a:p>
          <a:p>
            <a:pPr marL="285750" indent="-285750">
              <a:spcBef>
                <a:spcPts val="0"/>
              </a:spcBef>
            </a:pPr>
            <a:r>
              <a:rPr lang="sk-SK" sz="2400" noProof="0" dirty="0" smtClean="0"/>
              <a:t>v prípade potreby vie včas zasiahnuť;</a:t>
            </a:r>
          </a:p>
          <a:p>
            <a:pPr marL="285750" indent="-285750">
              <a:spcBef>
                <a:spcPts val="0"/>
              </a:spcBef>
            </a:pPr>
            <a:r>
              <a:rPr lang="sk-SK" sz="2400" noProof="0" dirty="0" smtClean="0"/>
              <a:t>získa</a:t>
            </a:r>
            <a:r>
              <a:rPr lang="sk-SK" sz="2400" baseline="0" noProof="0" dirty="0" smtClean="0"/>
              <a:t> obraz o tom</a:t>
            </a:r>
            <a:r>
              <a:rPr lang="sk-SK" sz="2400" noProof="0" dirty="0" smtClean="0"/>
              <a:t>, nakoľko projekt</a:t>
            </a:r>
            <a:r>
              <a:rPr lang="sk-SK" sz="2400" baseline="0" noProof="0" dirty="0" smtClean="0"/>
              <a:t> prispieva k dosiahnutiu vlastných cieľov</a:t>
            </a:r>
            <a:r>
              <a:rPr lang="sk-SK" sz="2400" noProof="0" dirty="0" smtClean="0"/>
              <a:t>;</a:t>
            </a:r>
          </a:p>
          <a:p>
            <a:pPr marL="285750" indent="-285750">
              <a:spcBef>
                <a:spcPts val="0"/>
              </a:spcBef>
            </a:pPr>
            <a:r>
              <a:rPr lang="sk-SK" sz="2400" noProof="0" dirty="0" smtClean="0"/>
              <a:t>vyplácanie dotácie môže podmieniť fyzickým plnením;</a:t>
            </a:r>
          </a:p>
          <a:p>
            <a:pPr marL="285750" indent="-285750">
              <a:spcBef>
                <a:spcPts val="0"/>
              </a:spcBef>
            </a:pPr>
            <a:r>
              <a:rPr lang="sk-SK" sz="2400" noProof="0" dirty="0" smtClean="0"/>
              <a:t>môže si vynútiť efektívne využitie dotácie.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20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 marL="0">
              <a:buFontTx/>
              <a:buNone/>
            </a:pPr>
            <a:r>
              <a:rPr lang="sk-SK" sz="2800" noProof="0" dirty="0" smtClean="0"/>
              <a:t>Ukazovatele dobrého systému monitoringu</a:t>
            </a:r>
          </a:p>
          <a:p>
            <a:pPr marL="285750" indent="-285750">
              <a:spcBef>
                <a:spcPct val="50000"/>
              </a:spcBef>
            </a:pPr>
            <a:r>
              <a:rPr lang="sk-SK" sz="2400" noProof="0" dirty="0" smtClean="0"/>
              <a:t>Vytvára sa už v plánovacej fáze,</a:t>
            </a:r>
          </a:p>
          <a:p>
            <a:pPr marL="285750" indent="-285750">
              <a:spcBef>
                <a:spcPct val="50000"/>
              </a:spcBef>
            </a:pPr>
            <a:r>
              <a:rPr lang="sk-SK" sz="2400" noProof="0" dirty="0" smtClean="0"/>
              <a:t>Zabezpečuje pravidelný zber potrebných informácií,</a:t>
            </a:r>
          </a:p>
          <a:p>
            <a:pPr marL="285750" indent="-285750">
              <a:spcBef>
                <a:spcPct val="50000"/>
              </a:spcBef>
            </a:pPr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Zabezpečuje potrebné informácie smerom k </a:t>
            </a:r>
            <a:r>
              <a:rPr lang="sk-SK" sz="3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donorskej</a:t>
            </a:r>
            <a:r>
              <a:rPr lang="sk-SK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organizácii</a:t>
            </a:r>
            <a:r>
              <a:rPr lang="sk-SK" sz="2400" noProof="0" dirty="0" smtClean="0"/>
              <a:t>.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21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>
              <a:buNone/>
            </a:pPr>
            <a:endParaRPr lang="sk-SK" noProof="0" dirty="0" smtClean="0"/>
          </a:p>
          <a:p>
            <a:pPr>
              <a:buNone/>
            </a:pPr>
            <a:r>
              <a:rPr lang="sk-SK" noProof="0" dirty="0" smtClean="0"/>
              <a:t>Sleduje celý cyklus projektu</a:t>
            </a:r>
          </a:p>
          <a:p>
            <a:pPr lvl="3">
              <a:buFontTx/>
              <a:buChar char="•"/>
            </a:pPr>
            <a:endParaRPr lang="sk-SK" sz="2800" noProof="0" dirty="0" smtClean="0"/>
          </a:p>
          <a:p>
            <a:pPr lvl="3">
              <a:buFontTx/>
              <a:buChar char="•"/>
            </a:pPr>
            <a:r>
              <a:rPr lang="sk-SK" sz="2800" noProof="0" dirty="0" smtClean="0"/>
              <a:t>plánovanie</a:t>
            </a:r>
          </a:p>
          <a:p>
            <a:pPr lvl="3">
              <a:buFontTx/>
              <a:buChar char="•"/>
            </a:pPr>
            <a:r>
              <a:rPr lang="sk-SK" sz="2800" noProof="0" dirty="0" smtClean="0"/>
              <a:t>realizácia</a:t>
            </a:r>
          </a:p>
          <a:p>
            <a:pPr lvl="3">
              <a:buFontTx/>
              <a:buChar char="•"/>
            </a:pPr>
            <a:r>
              <a:rPr lang="sk-SK" sz="2800" noProof="0" dirty="0" smtClean="0"/>
              <a:t>fungovanie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22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286280"/>
          </a:xfrm>
        </p:spPr>
        <p:txBody>
          <a:bodyPr/>
          <a:lstStyle/>
          <a:p>
            <a:pPr>
              <a:buNone/>
            </a:pPr>
            <a:r>
              <a:rPr lang="sk-SK" noProof="0" dirty="0" smtClean="0"/>
              <a:t>Ukazovatele správy monitoringu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Podávajú sa vo</a:t>
            </a:r>
            <a:r>
              <a:rPr lang="sk-SK" sz="2400" baseline="0" noProof="0" dirty="0" smtClean="0"/>
              <a:t> vopred stanovených termínoch</a:t>
            </a:r>
            <a:r>
              <a:rPr lang="sk-SK" sz="2400" noProof="0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Míľniky.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/>
              <a:t>Jej cieľ:</a:t>
            </a:r>
          </a:p>
          <a:p>
            <a:pPr lvl="1">
              <a:lnSpc>
                <a:spcPct val="90000"/>
              </a:lnSpc>
            </a:pPr>
            <a:r>
              <a:rPr lang="sk-SK" sz="2400" noProof="0" dirty="0" smtClean="0"/>
              <a:t>Poskytovanie informácií,</a:t>
            </a:r>
          </a:p>
          <a:p>
            <a:pPr lvl="1">
              <a:lnSpc>
                <a:spcPct val="90000"/>
              </a:lnSpc>
            </a:pPr>
            <a:r>
              <a:rPr lang="sk-SK" sz="2400" noProof="0" dirty="0" smtClean="0"/>
              <a:t>Podklady k vyplácaniu dotácie,</a:t>
            </a:r>
          </a:p>
          <a:p>
            <a:pPr lvl="1">
              <a:lnSpc>
                <a:spcPct val="90000"/>
              </a:lnSpc>
            </a:pPr>
            <a:r>
              <a:rPr lang="sk-SK" sz="2400" noProof="0" dirty="0" smtClean="0"/>
              <a:t>Odôvodnenie odchýlok.</a:t>
            </a:r>
          </a:p>
          <a:p>
            <a:pPr>
              <a:lnSpc>
                <a:spcPct val="90000"/>
              </a:lnSpc>
            </a:pPr>
            <a:r>
              <a:rPr lang="sk-SK" sz="2400" noProof="0" dirty="0" smtClean="0">
                <a:solidFill>
                  <a:srgbClr val="FF0000"/>
                </a:solidFill>
              </a:rPr>
              <a:t>Projekt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típusa</a:t>
            </a:r>
            <a:r>
              <a:rPr lang="sk-SK" sz="2400" noProof="0" dirty="0" smtClean="0">
                <a:solidFill>
                  <a:srgbClr val="FF0000"/>
                </a:solidFill>
              </a:rPr>
              <a:t>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és</a:t>
            </a:r>
            <a:r>
              <a:rPr lang="sk-SK" sz="2400" noProof="0" dirty="0" smtClean="0">
                <a:solidFill>
                  <a:srgbClr val="FF0000"/>
                </a:solidFill>
              </a:rPr>
              <a:t>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mérete</a:t>
            </a:r>
            <a:r>
              <a:rPr lang="sk-SK" sz="2400" noProof="0" dirty="0" smtClean="0">
                <a:solidFill>
                  <a:srgbClr val="FF0000"/>
                </a:solidFill>
              </a:rPr>
              <a:t>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szerint</a:t>
            </a:r>
            <a:r>
              <a:rPr lang="sk-SK" sz="2400" noProof="0" dirty="0" smtClean="0">
                <a:solidFill>
                  <a:srgbClr val="FF0000"/>
                </a:solidFill>
              </a:rPr>
              <a:t>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jelentősen</a:t>
            </a:r>
            <a:r>
              <a:rPr lang="sk-SK" sz="2400" noProof="0" dirty="0" smtClean="0">
                <a:solidFill>
                  <a:srgbClr val="FF0000"/>
                </a:solidFill>
              </a:rPr>
              <a:t>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eltérhet</a:t>
            </a:r>
            <a:r>
              <a:rPr lang="sk-SK" sz="2400" noProof="0" dirty="0" smtClean="0">
                <a:solidFill>
                  <a:srgbClr val="FF0000"/>
                </a:solidFill>
              </a:rPr>
              <a:t>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tartalmában</a:t>
            </a:r>
            <a:r>
              <a:rPr lang="sk-SK" sz="2400" noProof="0" dirty="0" smtClean="0">
                <a:solidFill>
                  <a:srgbClr val="FF0000"/>
                </a:solidFill>
              </a:rPr>
              <a:t>, </a:t>
            </a:r>
            <a:r>
              <a:rPr lang="sk-SK" sz="2400" noProof="0" dirty="0" err="1" smtClean="0">
                <a:solidFill>
                  <a:srgbClr val="FF0000"/>
                </a:solidFill>
              </a:rPr>
              <a:t>formájában</a:t>
            </a:r>
            <a:r>
              <a:rPr lang="sk-SK" sz="2400" noProof="0" dirty="0" smtClean="0">
                <a:solidFill>
                  <a:srgbClr val="FF0000"/>
                </a:solidFill>
              </a:rPr>
              <a:t>.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23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357718"/>
          </a:xfrm>
        </p:spPr>
        <p:txBody>
          <a:bodyPr/>
          <a:lstStyle/>
          <a:p>
            <a:pPr>
              <a:buNone/>
            </a:pPr>
            <a:r>
              <a:rPr lang="sk-SK" noProof="0" dirty="0" smtClean="0"/>
              <a:t>A monitoring </a:t>
            </a:r>
            <a:r>
              <a:rPr lang="sk-SK" noProof="0" dirty="0" err="1" smtClean="0"/>
              <a:t>beszámoló</a:t>
            </a:r>
            <a:r>
              <a:rPr lang="sk-SK" noProof="0" dirty="0" smtClean="0"/>
              <a:t> </a:t>
            </a:r>
            <a:r>
              <a:rPr lang="sk-SK" noProof="0" dirty="0" err="1" smtClean="0"/>
              <a:t>tartalma</a:t>
            </a:r>
            <a:endParaRPr lang="sk-SK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smtClean="0"/>
              <a:t>a </a:t>
            </a:r>
            <a:r>
              <a:rPr lang="sk-SK" sz="2400" noProof="0" dirty="0" err="1" smtClean="0"/>
              <a:t>célokhoz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mért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előrehaladás</a:t>
            </a:r>
            <a:r>
              <a:rPr lang="sk-SK" sz="2400" noProof="0" dirty="0" smtClean="0"/>
              <a:t>, </a:t>
            </a:r>
            <a:r>
              <a:rPr lang="sk-SK" sz="2400" noProof="0" dirty="0" err="1" smtClean="0"/>
              <a:t>beleértve</a:t>
            </a:r>
            <a:r>
              <a:rPr lang="sk-SK" sz="2400" noProof="0" dirty="0" smtClean="0"/>
              <a:t> a </a:t>
            </a:r>
            <a:r>
              <a:rPr lang="sk-SK" sz="2400" noProof="0" dirty="0" err="1" smtClean="0"/>
              <a:t>számszerűsíthető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eredmények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bemutatását</a:t>
            </a:r>
            <a:r>
              <a:rPr lang="sk-SK" sz="2400" noProof="0" dirty="0" smtClean="0"/>
              <a:t> (</a:t>
            </a:r>
            <a:r>
              <a:rPr lang="sk-SK" sz="2400" noProof="0" dirty="0" err="1" smtClean="0"/>
              <a:t>logframe</a:t>
            </a:r>
            <a:r>
              <a:rPr lang="sk-SK" sz="2400" noProof="0" dirty="0" smtClean="0"/>
              <a:t>!!!); </a:t>
            </a:r>
          </a:p>
          <a:p>
            <a:pPr lvl="1">
              <a:lnSpc>
                <a:spcPct val="80000"/>
              </a:lnSpc>
            </a:pPr>
            <a:r>
              <a:rPr lang="sk-SK" sz="2400" noProof="0" dirty="0" smtClean="0"/>
              <a:t>a </a:t>
            </a:r>
            <a:r>
              <a:rPr lang="sk-SK" sz="2400" noProof="0" dirty="0" err="1" smtClean="0"/>
              <a:t>céloktól</a:t>
            </a:r>
            <a:r>
              <a:rPr lang="sk-SK" sz="2400" noProof="0" dirty="0" smtClean="0"/>
              <a:t>, </a:t>
            </a:r>
            <a:r>
              <a:rPr lang="sk-SK" sz="2400" noProof="0" dirty="0" err="1" smtClean="0"/>
              <a:t>tervektől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való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jelentős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eltérések</a:t>
            </a:r>
            <a:r>
              <a:rPr lang="sk-SK" sz="2400" noProof="0" dirty="0" smtClean="0"/>
              <a:t>, </a:t>
            </a:r>
            <a:r>
              <a:rPr lang="sk-SK" sz="2400" noProof="0" dirty="0" err="1" smtClean="0"/>
              <a:t>megfelelő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indoklással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együtt</a:t>
            </a:r>
            <a:r>
              <a:rPr lang="sk-SK" sz="2400" noProof="0" dirty="0" smtClean="0"/>
              <a:t> (</a:t>
            </a:r>
            <a:r>
              <a:rPr lang="sk-SK" sz="2400" noProof="0" dirty="0" err="1" smtClean="0"/>
              <a:t>pl</a:t>
            </a:r>
            <a:r>
              <a:rPr lang="sk-SK" sz="2400" noProof="0" dirty="0" smtClean="0"/>
              <a:t>. a projekt </a:t>
            </a:r>
            <a:r>
              <a:rPr lang="sk-SK" sz="2400" noProof="0" dirty="0" err="1" smtClean="0"/>
              <a:t>környezetében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bekövetkezett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változások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ismertetése</a:t>
            </a:r>
            <a:r>
              <a:rPr lang="sk-SK" sz="2400" noProof="0" dirty="0" smtClean="0"/>
              <a:t>); </a:t>
            </a:r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beszámoló</a:t>
            </a:r>
            <a:r>
              <a:rPr lang="sk-SK" sz="2400" noProof="0" dirty="0" smtClean="0"/>
              <a:t> a </a:t>
            </a:r>
            <a:r>
              <a:rPr lang="sk-SK" sz="2400" noProof="0" dirty="0" err="1" smtClean="0"/>
              <a:t>közbeszerzéssel</a:t>
            </a:r>
            <a:r>
              <a:rPr lang="sk-SK" sz="2400" noProof="0" dirty="0" smtClean="0"/>
              <a:t>, </a:t>
            </a:r>
            <a:r>
              <a:rPr lang="sk-SK" sz="2400" noProof="0" dirty="0" err="1" smtClean="0"/>
              <a:t>illetve</a:t>
            </a:r>
            <a:r>
              <a:rPr lang="sk-SK" sz="2400" noProof="0" dirty="0" smtClean="0"/>
              <a:t> a </a:t>
            </a:r>
            <a:r>
              <a:rPr lang="sk-SK" sz="2400" noProof="0" dirty="0" err="1" smtClean="0"/>
              <a:t>tájékoztatással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és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nyilvánossággal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kapcsolatos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kötelezettségek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teljesítéséről</a:t>
            </a:r>
            <a:r>
              <a:rPr lang="sk-SK" sz="2400" noProof="0" dirty="0" smtClean="0"/>
              <a:t>, a </a:t>
            </a:r>
            <a:r>
              <a:rPr lang="sk-SK" sz="2400" noProof="0" dirty="0" err="1" smtClean="0"/>
              <a:t>támogatási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szerződésben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foglalt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rendelkezések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szerint</a:t>
            </a:r>
            <a:r>
              <a:rPr lang="sk-SK" sz="2400" noProof="0" dirty="0" smtClean="0"/>
              <a:t>; </a:t>
            </a:r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információk</a:t>
            </a:r>
            <a:r>
              <a:rPr lang="sk-SK" sz="2400" noProof="0" dirty="0" smtClean="0"/>
              <a:t> a projekt </a:t>
            </a:r>
            <a:r>
              <a:rPr lang="sk-SK" sz="2400" noProof="0" dirty="0" err="1" smtClean="0"/>
              <a:t>pénzügyi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megvalósulásáról</a:t>
            </a:r>
            <a:r>
              <a:rPr lang="sk-SK" sz="2400" noProof="0" dirty="0" smtClean="0"/>
              <a:t> (</a:t>
            </a:r>
            <a:r>
              <a:rPr lang="sk-SK" sz="2400" noProof="0" dirty="0" err="1" smtClean="0"/>
              <a:t>ténylegesen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felmerült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költségek</a:t>
            </a:r>
            <a:r>
              <a:rPr lang="sk-SK" sz="2400" noProof="0" dirty="0" smtClean="0"/>
              <a:t>). 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24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357718"/>
          </a:xfrm>
        </p:spPr>
        <p:txBody>
          <a:bodyPr/>
          <a:lstStyle/>
          <a:p>
            <a:pPr>
              <a:buNone/>
            </a:pPr>
            <a:r>
              <a:rPr lang="sk-SK" noProof="0" dirty="0" smtClean="0"/>
              <a:t>A monitoring </a:t>
            </a:r>
            <a:r>
              <a:rPr lang="sk-SK" noProof="0" dirty="0" err="1" smtClean="0"/>
              <a:t>információ</a:t>
            </a:r>
            <a:r>
              <a:rPr lang="sk-SK" noProof="0" dirty="0" smtClean="0"/>
              <a:t> </a:t>
            </a:r>
            <a:r>
              <a:rPr lang="sk-SK" noProof="0" dirty="0" err="1" smtClean="0"/>
              <a:t>hasznosulása</a:t>
            </a:r>
            <a:endParaRPr lang="sk-SK" noProof="0" dirty="0" smtClean="0"/>
          </a:p>
          <a:p>
            <a:r>
              <a:rPr lang="sk-SK" sz="2400" noProof="0" dirty="0" smtClean="0"/>
              <a:t>A </a:t>
            </a:r>
            <a:r>
              <a:rPr lang="sk-SK" sz="2400" noProof="0" dirty="0" err="1" smtClean="0"/>
              <a:t>projektszervezeten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belül</a:t>
            </a:r>
            <a:endParaRPr lang="sk-SK" sz="2400" noProof="0" dirty="0" smtClean="0"/>
          </a:p>
          <a:p>
            <a:pPr>
              <a:buFontTx/>
              <a:buNone/>
            </a:pPr>
            <a:r>
              <a:rPr lang="sk-SK" sz="2400" noProof="0" dirty="0" smtClean="0"/>
              <a:t>   		(</a:t>
            </a:r>
            <a:r>
              <a:rPr lang="sk-SK" sz="2400" noProof="0" dirty="0" err="1" smtClean="0"/>
              <a:t>belső</a:t>
            </a:r>
            <a:r>
              <a:rPr lang="sk-SK" sz="2400" noProof="0" dirty="0" smtClean="0"/>
              <a:t> monitoring)</a:t>
            </a:r>
          </a:p>
          <a:p>
            <a:pPr>
              <a:buFontTx/>
              <a:buNone/>
            </a:pPr>
            <a:endParaRPr lang="sk-SK" sz="1600" noProof="0" dirty="0" smtClean="0"/>
          </a:p>
          <a:p>
            <a:r>
              <a:rPr lang="sk-SK" sz="2400" noProof="0" dirty="0" smtClean="0"/>
              <a:t>A </a:t>
            </a:r>
            <a:r>
              <a:rPr lang="sk-SK" sz="2400" noProof="0" dirty="0" err="1" smtClean="0"/>
              <a:t>támogatást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nyújtó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intézményrendszerében</a:t>
            </a:r>
            <a:r>
              <a:rPr lang="sk-SK" sz="2400" noProof="0" dirty="0" smtClean="0"/>
              <a:t> </a:t>
            </a:r>
          </a:p>
          <a:p>
            <a:pPr>
              <a:buNone/>
            </a:pPr>
            <a:r>
              <a:rPr lang="sk-SK" sz="2400" noProof="0" dirty="0" smtClean="0"/>
              <a:t>		(</a:t>
            </a:r>
            <a:r>
              <a:rPr lang="sk-SK" sz="2400" noProof="0" dirty="0" err="1" smtClean="0"/>
              <a:t>külső</a:t>
            </a:r>
            <a:r>
              <a:rPr lang="sk-SK" sz="2400" noProof="0" dirty="0" smtClean="0"/>
              <a:t> monitoring)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25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357718"/>
          </a:xfrm>
        </p:spPr>
        <p:txBody>
          <a:bodyPr/>
          <a:lstStyle/>
          <a:p>
            <a:pPr>
              <a:buNone/>
            </a:pPr>
            <a:r>
              <a:rPr lang="sk-SK" noProof="0" dirty="0" smtClean="0"/>
              <a:t>A  </a:t>
            </a:r>
            <a:r>
              <a:rPr lang="sk-SK" noProof="0" dirty="0" err="1" smtClean="0"/>
              <a:t>működtetési</a:t>
            </a:r>
            <a:r>
              <a:rPr lang="sk-SK" noProof="0" dirty="0" smtClean="0"/>
              <a:t> </a:t>
            </a:r>
            <a:r>
              <a:rPr lang="sk-SK" noProof="0" dirty="0" err="1" smtClean="0"/>
              <a:t>időszak</a:t>
            </a:r>
            <a:r>
              <a:rPr lang="sk-SK" noProof="0" dirty="0" smtClean="0"/>
              <a:t> </a:t>
            </a:r>
            <a:r>
              <a:rPr lang="sk-SK" noProof="0" dirty="0" err="1" smtClean="0"/>
              <a:t>monitoringja</a:t>
            </a:r>
            <a:endParaRPr lang="sk-SK" noProof="0" dirty="0" smtClean="0"/>
          </a:p>
          <a:p>
            <a:pPr>
              <a:buNone/>
            </a:pPr>
            <a:endParaRPr lang="sk-SK" sz="2400" noProof="0" dirty="0" smtClean="0"/>
          </a:p>
          <a:p>
            <a:r>
              <a:rPr lang="sk-SK" sz="2800" noProof="0" dirty="0" smtClean="0"/>
              <a:t>a </a:t>
            </a:r>
            <a:r>
              <a:rPr lang="sk-SK" sz="2800" noProof="0" dirty="0" err="1" smtClean="0"/>
              <a:t>támogatási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szerződésben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meghatározott</a:t>
            </a:r>
            <a:r>
              <a:rPr lang="sk-SK" sz="2800" noProof="0" dirty="0" smtClean="0"/>
              <a:t>;</a:t>
            </a:r>
          </a:p>
          <a:p>
            <a:r>
              <a:rPr lang="sk-SK" sz="2800" noProof="0" dirty="0" err="1" smtClean="0"/>
              <a:t>bizonyos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időközönként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adatszolgáltatás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biztosítása</a:t>
            </a:r>
            <a:r>
              <a:rPr lang="sk-SK" sz="2800" noProof="0" dirty="0" smtClean="0"/>
              <a:t> a projekt </a:t>
            </a:r>
            <a:r>
              <a:rPr lang="sk-SK" sz="2800" noProof="0" dirty="0" err="1" smtClean="0"/>
              <a:t>fenntartási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időszak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végéig</a:t>
            </a:r>
            <a:r>
              <a:rPr lang="sk-SK" sz="2800" noProof="0" dirty="0" smtClean="0"/>
              <a:t>;</a:t>
            </a:r>
          </a:p>
          <a:p>
            <a:r>
              <a:rPr lang="sk-SK" sz="2800" noProof="0" dirty="0" smtClean="0"/>
              <a:t>projekt </a:t>
            </a:r>
            <a:r>
              <a:rPr lang="sk-SK" sz="2800" noProof="0" dirty="0" err="1" smtClean="0"/>
              <a:t>fenntartási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jelentés</a:t>
            </a:r>
            <a:r>
              <a:rPr lang="sk-SK" sz="2800" noProof="0" dirty="0" smtClean="0"/>
              <a:t>.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26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357718"/>
          </a:xfrm>
        </p:spPr>
        <p:txBody>
          <a:bodyPr/>
          <a:lstStyle/>
          <a:p>
            <a:pPr marL="0">
              <a:buNone/>
            </a:pPr>
            <a:r>
              <a:rPr lang="sk-SK" noProof="0" dirty="0" smtClean="0"/>
              <a:t>A </a:t>
            </a:r>
            <a:r>
              <a:rPr lang="sk-SK" noProof="0" dirty="0" err="1" smtClean="0"/>
              <a:t>közreműködő</a:t>
            </a:r>
            <a:r>
              <a:rPr lang="sk-SK" noProof="0" dirty="0" smtClean="0"/>
              <a:t> </a:t>
            </a:r>
            <a:r>
              <a:rPr lang="sk-SK" noProof="0" dirty="0" err="1" smtClean="0"/>
              <a:t>szervezetek</a:t>
            </a:r>
            <a:r>
              <a:rPr lang="sk-SK" noProof="0" dirty="0" smtClean="0"/>
              <a:t> </a:t>
            </a:r>
            <a:r>
              <a:rPr lang="sk-SK" noProof="0" dirty="0" err="1" smtClean="0"/>
              <a:t>által</a:t>
            </a:r>
            <a:r>
              <a:rPr lang="sk-SK" noProof="0" dirty="0" smtClean="0"/>
              <a:t> </a:t>
            </a:r>
            <a:r>
              <a:rPr lang="sk-SK" noProof="0" dirty="0" err="1" smtClean="0"/>
              <a:t>végzett</a:t>
            </a:r>
            <a:r>
              <a:rPr lang="sk-SK" noProof="0" dirty="0" smtClean="0"/>
              <a:t> monitoring</a:t>
            </a:r>
          </a:p>
          <a:p>
            <a:pPr marL="0">
              <a:buNone/>
            </a:pPr>
            <a:endParaRPr lang="sk-SK" sz="2400" noProof="0" dirty="0" smtClean="0"/>
          </a:p>
          <a:p>
            <a:pPr>
              <a:lnSpc>
                <a:spcPct val="80000"/>
              </a:lnSpc>
            </a:pPr>
            <a:r>
              <a:rPr lang="sk-SK" sz="2800" noProof="0" dirty="0" err="1" smtClean="0"/>
              <a:t>Intézkedés-monitoring</a:t>
            </a:r>
            <a:r>
              <a:rPr lang="sk-SK" sz="2800" noProof="0" dirty="0" smtClean="0"/>
              <a:t>: a </a:t>
            </a:r>
            <a:r>
              <a:rPr lang="sk-SK" sz="2800" noProof="0" dirty="0" err="1" smtClean="0"/>
              <a:t>program-monitoring</a:t>
            </a:r>
            <a:r>
              <a:rPr lang="sk-SK" sz="2800" noProof="0" dirty="0" smtClean="0"/>
              <a:t> </a:t>
            </a:r>
            <a:r>
              <a:rPr lang="sk-SK" sz="2800" noProof="0" dirty="0" err="1" smtClean="0"/>
              <a:t>inputja</a:t>
            </a:r>
            <a:endParaRPr lang="sk-SK" sz="28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projektadatok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összesítése</a:t>
            </a:r>
            <a:r>
              <a:rPr lang="sk-SK" sz="2400" noProof="0" dirty="0" smtClean="0"/>
              <a:t>, </a:t>
            </a:r>
            <a:r>
              <a:rPr lang="sk-SK" sz="2400" noProof="0" dirty="0" err="1" smtClean="0"/>
              <a:t>intézkedés-szintű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adatok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generálása</a:t>
            </a:r>
            <a:endParaRPr lang="sk-SK" sz="24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jelentés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az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Irányító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Hatóság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felé</a:t>
            </a:r>
            <a:endParaRPr lang="sk-SK" sz="24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számítógépes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rendszer</a:t>
            </a:r>
            <a:r>
              <a:rPr lang="sk-SK" sz="2400" noProof="0" dirty="0" smtClean="0"/>
              <a:t> (</a:t>
            </a:r>
            <a:r>
              <a:rPr lang="sk-SK" sz="2400" noProof="0" dirty="0" err="1" smtClean="0"/>
              <a:t>pl</a:t>
            </a:r>
            <a:r>
              <a:rPr lang="sk-SK" sz="2400" noProof="0" dirty="0" smtClean="0"/>
              <a:t>. EMIR).</a:t>
            </a:r>
          </a:p>
          <a:p>
            <a:pPr marL="0">
              <a:buFontTx/>
              <a:buNone/>
            </a:pPr>
            <a:endParaRPr lang="sk-SK" sz="2400" noProof="0" dirty="0" smtClean="0"/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27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357718"/>
          </a:xfrm>
        </p:spPr>
        <p:txBody>
          <a:bodyPr/>
          <a:lstStyle/>
          <a:p>
            <a:pPr marL="0">
              <a:buNone/>
            </a:pPr>
            <a:r>
              <a:rPr lang="sk-SK" noProof="0" dirty="0" smtClean="0"/>
              <a:t>A </a:t>
            </a:r>
            <a:r>
              <a:rPr lang="sk-SK" noProof="0" dirty="0" err="1" smtClean="0"/>
              <a:t>közreműködő</a:t>
            </a:r>
            <a:r>
              <a:rPr lang="sk-SK" noProof="0" dirty="0" smtClean="0"/>
              <a:t> </a:t>
            </a:r>
            <a:r>
              <a:rPr lang="sk-SK" noProof="0" dirty="0" err="1" smtClean="0"/>
              <a:t>szervezetek</a:t>
            </a:r>
            <a:r>
              <a:rPr lang="sk-SK" noProof="0" dirty="0" smtClean="0"/>
              <a:t> </a:t>
            </a:r>
            <a:r>
              <a:rPr lang="sk-SK" noProof="0" dirty="0" err="1" smtClean="0"/>
              <a:t>által</a:t>
            </a:r>
            <a:r>
              <a:rPr lang="sk-SK" noProof="0" dirty="0" smtClean="0"/>
              <a:t> </a:t>
            </a:r>
            <a:r>
              <a:rPr lang="sk-SK" noProof="0" dirty="0" err="1" smtClean="0"/>
              <a:t>végzett</a:t>
            </a:r>
            <a:r>
              <a:rPr lang="sk-SK" noProof="0" dirty="0" smtClean="0"/>
              <a:t> monitoring</a:t>
            </a:r>
          </a:p>
          <a:p>
            <a:pPr marL="0">
              <a:buNone/>
            </a:pPr>
            <a:endParaRPr lang="sk-SK" sz="2400" noProof="0" dirty="0" smtClean="0"/>
          </a:p>
          <a:p>
            <a:pPr>
              <a:lnSpc>
                <a:spcPct val="80000"/>
              </a:lnSpc>
            </a:pPr>
            <a:r>
              <a:rPr lang="sk-SK" sz="2800" noProof="0" dirty="0" err="1" smtClean="0"/>
              <a:t>Projekt-monitoring</a:t>
            </a:r>
            <a:endParaRPr lang="sk-SK" sz="28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az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egyes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projektek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megvalósulásának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nyomonkövetése</a:t>
            </a:r>
            <a:endParaRPr lang="sk-SK" sz="24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smtClean="0"/>
              <a:t>a projekt </a:t>
            </a:r>
            <a:r>
              <a:rPr lang="sk-SK" sz="2400" noProof="0" dirty="0" err="1" smtClean="0"/>
              <a:t>teljesítményének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összhangja</a:t>
            </a:r>
            <a:r>
              <a:rPr lang="sk-SK" sz="2400" noProof="0" dirty="0" smtClean="0"/>
              <a:t> a </a:t>
            </a:r>
            <a:r>
              <a:rPr lang="sk-SK" sz="2400" noProof="0" dirty="0" err="1" smtClean="0"/>
              <a:t>pályázatban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leírtakkal</a:t>
            </a:r>
            <a:endParaRPr lang="sk-SK" sz="24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szükség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esetén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közbelépés</a:t>
            </a:r>
            <a:r>
              <a:rPr lang="sk-SK" sz="2400" noProof="0" dirty="0" smtClean="0"/>
              <a:t>, </a:t>
            </a:r>
            <a:r>
              <a:rPr lang="sk-SK" sz="2400" noProof="0" dirty="0" err="1" smtClean="0"/>
              <a:t>beavatkozás</a:t>
            </a:r>
            <a:r>
              <a:rPr lang="sk-SK" sz="2400" noProof="0" dirty="0" smtClean="0"/>
              <a:t>.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D8DF98E-0529-476A-B657-B80638846523}" type="slidenum">
              <a:rPr lang="hu-HU" smtClean="0"/>
              <a:pPr/>
              <a:t>28</a:t>
            </a:fld>
            <a:endParaRPr lang="hu-HU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549275"/>
            <a:ext cx="8229600" cy="1143000"/>
          </a:xfrm>
        </p:spPr>
        <p:txBody>
          <a:bodyPr/>
          <a:lstStyle/>
          <a:p>
            <a:pPr eaLnBrk="1" hangingPunct="1"/>
            <a:r>
              <a:rPr lang="sk-SK" sz="44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Monitoring projektu</a:t>
            </a:r>
            <a:endParaRPr lang="sk-SK" sz="4000" noProof="0" dirty="0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643050"/>
            <a:ext cx="8496300" cy="4357718"/>
          </a:xfrm>
        </p:spPr>
        <p:txBody>
          <a:bodyPr/>
          <a:lstStyle/>
          <a:p>
            <a:pPr marL="0">
              <a:buNone/>
            </a:pPr>
            <a:r>
              <a:rPr lang="sk-SK" noProof="0" dirty="0" smtClean="0"/>
              <a:t>A </a:t>
            </a:r>
            <a:r>
              <a:rPr lang="sk-SK" noProof="0" dirty="0" err="1" smtClean="0"/>
              <a:t>közreműködő</a:t>
            </a:r>
            <a:r>
              <a:rPr lang="sk-SK" noProof="0" dirty="0" smtClean="0"/>
              <a:t> </a:t>
            </a:r>
            <a:r>
              <a:rPr lang="sk-SK" noProof="0" dirty="0" err="1" smtClean="0"/>
              <a:t>szervezetek</a:t>
            </a:r>
            <a:r>
              <a:rPr lang="sk-SK" noProof="0" dirty="0" smtClean="0"/>
              <a:t> </a:t>
            </a:r>
            <a:r>
              <a:rPr lang="sk-SK" noProof="0" dirty="0" err="1" smtClean="0"/>
              <a:t>által</a:t>
            </a:r>
            <a:r>
              <a:rPr lang="sk-SK" noProof="0" dirty="0" smtClean="0"/>
              <a:t> </a:t>
            </a:r>
            <a:r>
              <a:rPr lang="sk-SK" noProof="0" dirty="0" err="1" smtClean="0"/>
              <a:t>végzett</a:t>
            </a:r>
            <a:r>
              <a:rPr lang="sk-SK" noProof="0" dirty="0" smtClean="0"/>
              <a:t> monitoring</a:t>
            </a:r>
          </a:p>
          <a:p>
            <a:pPr marL="0">
              <a:buNone/>
            </a:pPr>
            <a:endParaRPr lang="sk-SK" sz="2400" noProof="0" dirty="0" smtClean="0"/>
          </a:p>
          <a:p>
            <a:pPr>
              <a:lnSpc>
                <a:spcPct val="80000"/>
              </a:lnSpc>
            </a:pPr>
            <a:r>
              <a:rPr lang="sk-SK" sz="2800" noProof="0" dirty="0" err="1" smtClean="0"/>
              <a:t>Projekt-monitoring</a:t>
            </a:r>
            <a:endParaRPr lang="sk-SK" sz="28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az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egyes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projektek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megvalósulásának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nyomonkövetése</a:t>
            </a:r>
            <a:endParaRPr lang="sk-SK" sz="24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smtClean="0"/>
              <a:t>a projekt </a:t>
            </a:r>
            <a:r>
              <a:rPr lang="sk-SK" sz="2400" noProof="0" dirty="0" err="1" smtClean="0"/>
              <a:t>teljesítményének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összhangja</a:t>
            </a:r>
            <a:r>
              <a:rPr lang="sk-SK" sz="2400" noProof="0" dirty="0" smtClean="0"/>
              <a:t> a </a:t>
            </a:r>
            <a:r>
              <a:rPr lang="sk-SK" sz="2400" noProof="0" dirty="0" err="1" smtClean="0"/>
              <a:t>pályázatban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leírtakkal</a:t>
            </a:r>
            <a:endParaRPr lang="sk-SK" sz="2400" noProof="0" dirty="0" smtClean="0"/>
          </a:p>
          <a:p>
            <a:pPr lvl="1">
              <a:lnSpc>
                <a:spcPct val="80000"/>
              </a:lnSpc>
            </a:pPr>
            <a:r>
              <a:rPr lang="sk-SK" sz="2400" noProof="0" dirty="0" err="1" smtClean="0"/>
              <a:t>szükség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esetén</a:t>
            </a:r>
            <a:r>
              <a:rPr lang="sk-SK" sz="2400" noProof="0" dirty="0" smtClean="0"/>
              <a:t> </a:t>
            </a:r>
            <a:r>
              <a:rPr lang="sk-SK" sz="2400" noProof="0" dirty="0" err="1" smtClean="0"/>
              <a:t>közbelépés</a:t>
            </a:r>
            <a:r>
              <a:rPr lang="sk-SK" sz="2400" noProof="0" dirty="0" smtClean="0"/>
              <a:t>, </a:t>
            </a:r>
            <a:r>
              <a:rPr lang="sk-SK" sz="2400" noProof="0" dirty="0" err="1" smtClean="0"/>
              <a:t>beavatkozás</a:t>
            </a:r>
            <a:r>
              <a:rPr lang="sk-SK" sz="2400" noProof="0" dirty="0" smtClean="0"/>
              <a:t>.</a:t>
            </a:r>
          </a:p>
        </p:txBody>
      </p:sp>
      <p:pic>
        <p:nvPicPr>
          <p:cNvPr id="2355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ia számának hely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E288041-070B-4D08-8BCD-195006DBF383}" type="slidenum">
              <a:rPr lang="hu-HU" smtClean="0"/>
              <a:pPr/>
              <a:t>29</a:t>
            </a:fld>
            <a:endParaRPr lang="hu-HU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781300"/>
            <a:ext cx="8229600" cy="9350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sk-SK" sz="4000" b="1" i="1" noProof="0" dirty="0" smtClean="0"/>
              <a:t>Ďakujem za pozornosť!</a:t>
            </a:r>
          </a:p>
        </p:txBody>
      </p:sp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142875"/>
            <a:ext cx="3300412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5929313"/>
            <a:ext cx="1571625" cy="78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\\server\prenos\ERB Ip_Sok_Ipolyszakállos_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6270" y="5551488"/>
            <a:ext cx="1047825" cy="120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er\prenos\Adri - projekt\logok\husk_logo_s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67" y="142875"/>
            <a:ext cx="2959891" cy="70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\\server\prenos\Adri - projekt\logok\husk_slogan_1sor_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588" y="179386"/>
            <a:ext cx="2619127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2044</TotalTime>
  <Words>898</Words>
  <Application>Microsoft Office PowerPoint</Application>
  <PresentationFormat>Prezentácia na obrazovke (4:3)</PresentationFormat>
  <Paragraphs>238</Paragraphs>
  <Slides>29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29</vt:i4>
      </vt:variant>
    </vt:vector>
  </HeadingPairs>
  <TitlesOfParts>
    <vt:vector size="30" baseType="lpstr">
      <vt:lpstr>Alapértelmezett terv</vt:lpstr>
      <vt:lpstr>Ukončovanie a hodnotenie projektov   3. prednáška 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Hodnotenie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Monitoring projektu</vt:lpstr>
      <vt:lpstr>Prezentácia programu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Idegenforgalmi földrajz</dc:title>
  <dc:creator>Fodor Gyula</dc:creator>
  <cp:lastModifiedBy>admin</cp:lastModifiedBy>
  <cp:revision>136</cp:revision>
  <dcterms:created xsi:type="dcterms:W3CDTF">2008-02-16T02:28:16Z</dcterms:created>
  <dcterms:modified xsi:type="dcterms:W3CDTF">2014-03-04T13:23:25Z</dcterms:modified>
</cp:coreProperties>
</file>