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handoutMasterIdLst>
    <p:handoutMasterId r:id="rId27"/>
  </p:handoutMasterIdLst>
  <p:sldIdLst>
    <p:sldId id="281" r:id="rId2"/>
    <p:sldId id="256" r:id="rId3"/>
    <p:sldId id="258" r:id="rId4"/>
    <p:sldId id="259" r:id="rId5"/>
    <p:sldId id="260" r:id="rId6"/>
    <p:sldId id="257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82" r:id="rId15"/>
    <p:sldId id="283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7" r:id="rId24"/>
    <p:sldId id="278" r:id="rId2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06" autoAdjust="0"/>
    <p:restoredTop sz="94718" autoAdjust="0"/>
  </p:normalViewPr>
  <p:slideViewPr>
    <p:cSldViewPr>
      <p:cViewPr varScale="1">
        <p:scale>
          <a:sx n="72" d="100"/>
          <a:sy n="72" d="100"/>
        </p:scale>
        <p:origin x="-94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42D2-72B2-4D26-A9EC-0DFFC6AA63DF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42454-B88D-4943-BEC3-7A02B65CB0C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>
                <a:solidFill>
                  <a:prstClr val="black"/>
                </a:solidFill>
              </a:rPr>
              <a:pPr/>
              <a:t>1</a:t>
            </a:fld>
            <a:endParaRPr lang="hu-H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>
                <a:solidFill>
                  <a:prstClr val="black"/>
                </a:solidFill>
              </a:rPr>
              <a:pPr/>
              <a:t>14</a:t>
            </a:fld>
            <a:endParaRPr lang="hu-H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>
                <a:solidFill>
                  <a:prstClr val="black"/>
                </a:solidFill>
              </a:rPr>
              <a:pPr/>
              <a:t>15</a:t>
            </a:fld>
            <a:endParaRPr lang="hu-H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     Üdvözöllek!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623341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Začínam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podnikať</a:t>
            </a:r>
            <a:r>
              <a:rPr lang="hu-HU" sz="24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úhrada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správneho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poplatku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igazgatási </a:t>
            </a:r>
            <a:r>
              <a:rPr lang="hu-HU" sz="2400" dirty="0">
                <a:solidFill>
                  <a:prstClr val="black"/>
                </a:solidFill>
              </a:rPr>
              <a:t>illeték befizetését igazoló </a:t>
            </a:r>
            <a:r>
              <a:rPr lang="hu-HU" sz="2400" dirty="0" smtClean="0">
                <a:solidFill>
                  <a:prstClr val="black"/>
                </a:solidFill>
              </a:rPr>
              <a:t>irat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výpis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z </a:t>
            </a:r>
            <a:r>
              <a:rPr lang="hu-HU" sz="2400" dirty="0" err="1">
                <a:solidFill>
                  <a:prstClr val="black"/>
                </a:solidFill>
              </a:rPr>
              <a:t>registra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trestov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hatósági </a:t>
            </a:r>
            <a:r>
              <a:rPr lang="hu-HU" sz="2400" dirty="0">
                <a:solidFill>
                  <a:prstClr val="black"/>
                </a:solidFill>
              </a:rPr>
              <a:t>erkölcsi bizonyítvány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Prelož</a:t>
            </a:r>
            <a:r>
              <a:rPr lang="hu-HU" sz="2400" dirty="0" smtClean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moje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živnostenské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podnikanie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…………………………………………….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zapísaný</a:t>
            </a:r>
            <a:r>
              <a:rPr lang="hu-HU" sz="2400" dirty="0" smtClean="0">
                <a:solidFill>
                  <a:prstClr val="black"/>
                </a:solidFill>
              </a:rPr>
              <a:t> v </a:t>
            </a:r>
            <a:r>
              <a:rPr lang="hu-HU" sz="2400" dirty="0" err="1" smtClean="0">
                <a:solidFill>
                  <a:prstClr val="black"/>
                </a:solidFill>
              </a:rPr>
              <a:t>živnostenskom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registri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 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sz="28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nájdete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v </a:t>
            </a:r>
            <a:r>
              <a:rPr lang="hu-HU" sz="2400" dirty="0" err="1" smtClean="0">
                <a:solidFill>
                  <a:prstClr val="black"/>
                </a:solidFill>
              </a:rPr>
              <a:t>Obchodnom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zákonníku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………………………………………………….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aký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máte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predmet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podnikania</a:t>
            </a:r>
            <a:r>
              <a:rPr lang="hu-HU" sz="2400" dirty="0" smtClean="0">
                <a:solidFill>
                  <a:prstClr val="black"/>
                </a:solidFill>
              </a:rPr>
              <a:t>?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…………….…………………………………? 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sz="2400" dirty="0" smtClean="0"/>
          </a:p>
          <a:p>
            <a:r>
              <a:rPr lang="hu-HU" sz="2400" dirty="0" err="1" smtClean="0"/>
              <a:t>Kde</a:t>
            </a:r>
            <a:r>
              <a:rPr lang="hu-HU" sz="2400" dirty="0" smtClean="0"/>
              <a:t> </a:t>
            </a:r>
            <a:r>
              <a:rPr lang="hu-HU" sz="2400" dirty="0" err="1" smtClean="0"/>
              <a:t>je</a:t>
            </a:r>
            <a:r>
              <a:rPr lang="hu-HU" sz="2400" dirty="0" smtClean="0"/>
              <a:t> </a:t>
            </a:r>
            <a:r>
              <a:rPr lang="hu-HU" sz="2400" dirty="0" err="1" smtClean="0"/>
              <a:t>vaša</a:t>
            </a:r>
            <a:r>
              <a:rPr lang="hu-HU" sz="2400" dirty="0" smtClean="0"/>
              <a:t> </a:t>
            </a:r>
            <a:r>
              <a:rPr lang="hu-HU" sz="2400" dirty="0" err="1" smtClean="0"/>
              <a:t>prevádzkareň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………………………………………?</a:t>
            </a:r>
          </a:p>
          <a:p>
            <a:endParaRPr lang="hu-HU" sz="2400" dirty="0"/>
          </a:p>
          <a:p>
            <a:r>
              <a:rPr lang="hu-HU" sz="2400" dirty="0" err="1" smtClean="0"/>
              <a:t>Boli</a:t>
            </a:r>
            <a:r>
              <a:rPr lang="hu-HU" sz="2400" dirty="0" smtClean="0"/>
              <a:t> </a:t>
            </a:r>
            <a:r>
              <a:rPr lang="hu-HU" sz="2400" dirty="0" err="1" smtClean="0"/>
              <a:t>ste</a:t>
            </a:r>
            <a:r>
              <a:rPr lang="hu-HU" sz="2400" dirty="0" smtClean="0"/>
              <a:t> na </a:t>
            </a:r>
            <a:r>
              <a:rPr lang="hu-HU" sz="2400" dirty="0" err="1" smtClean="0"/>
              <a:t>Živnostenskom</a:t>
            </a:r>
            <a:r>
              <a:rPr lang="hu-HU" sz="2400" dirty="0" smtClean="0"/>
              <a:t> </a:t>
            </a:r>
            <a:r>
              <a:rPr lang="hu-HU" sz="2400" dirty="0" err="1" smtClean="0"/>
              <a:t>úrade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……………………………………….……….?</a:t>
            </a:r>
            <a:endParaRPr lang="hu-HU" sz="2400" dirty="0" smtClean="0"/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prosím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doklad</a:t>
            </a:r>
            <a:r>
              <a:rPr lang="hu-HU" sz="2400" dirty="0" smtClean="0">
                <a:solidFill>
                  <a:prstClr val="black"/>
                </a:solidFill>
              </a:rPr>
              <a:t> o </a:t>
            </a:r>
            <a:r>
              <a:rPr lang="hu-HU" sz="2400" dirty="0" err="1" smtClean="0">
                <a:solidFill>
                  <a:prstClr val="black"/>
                </a:solidFill>
              </a:rPr>
              <a:t>úhrade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správneho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poplatku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……………………………………………………………………….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idem</a:t>
            </a:r>
            <a:r>
              <a:rPr lang="hu-HU" sz="2400" dirty="0" smtClean="0">
                <a:solidFill>
                  <a:prstClr val="black"/>
                </a:solidFill>
              </a:rPr>
              <a:t> na </a:t>
            </a:r>
            <a:r>
              <a:rPr lang="hu-HU" sz="2400" dirty="0" err="1" smtClean="0">
                <a:solidFill>
                  <a:prstClr val="black"/>
                </a:solidFill>
              </a:rPr>
              <a:t>Obvodný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úrad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4635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chcem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založiť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obchodnú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spoločnosť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……………………………………………………..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deň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začatia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mojej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živnosti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je</a:t>
            </a:r>
            <a:r>
              <a:rPr lang="hu-HU" sz="2400" dirty="0" smtClean="0">
                <a:solidFill>
                  <a:prstClr val="black"/>
                </a:solidFill>
              </a:rPr>
              <a:t> ………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4635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Utvor</a:t>
            </a:r>
            <a:r>
              <a:rPr lang="hu-HU" sz="2400" dirty="0" smtClean="0"/>
              <a:t> </a:t>
            </a:r>
            <a:r>
              <a:rPr lang="hu-HU" sz="2400" dirty="0" err="1" smtClean="0"/>
              <a:t>vety</a:t>
            </a:r>
            <a:r>
              <a:rPr lang="hu-HU" sz="2400" dirty="0" smtClean="0"/>
              <a:t>! – Alkoss mondatokat!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sz="2600" dirty="0" err="1">
                <a:solidFill>
                  <a:prstClr val="black"/>
                </a:solidFill>
              </a:rPr>
              <a:t>identifikačné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číslo</a:t>
            </a:r>
            <a:r>
              <a:rPr lang="hu-HU" sz="2600" dirty="0">
                <a:solidFill>
                  <a:prstClr val="black"/>
                </a:solidFill>
              </a:rPr>
              <a:t> (IČO) 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statisztikai szám</a:t>
            </a:r>
          </a:p>
          <a:p>
            <a:r>
              <a:rPr lang="hu-HU" sz="2600" dirty="0" smtClean="0"/>
              <a:t>……………………………………………………….. .</a:t>
            </a:r>
          </a:p>
          <a:p>
            <a:r>
              <a:rPr lang="hu-HU" sz="2600" dirty="0" smtClean="0"/>
              <a:t>……………………………………………………….. .</a:t>
            </a:r>
          </a:p>
          <a:p>
            <a:endParaRPr lang="hu-HU" sz="2600" dirty="0" smtClean="0"/>
          </a:p>
          <a:p>
            <a:pPr lvl="0"/>
            <a:r>
              <a:rPr lang="hu-HU" sz="2600" dirty="0" err="1">
                <a:solidFill>
                  <a:prstClr val="black"/>
                </a:solidFill>
              </a:rPr>
              <a:t>miesto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podnikania</a:t>
            </a:r>
            <a:r>
              <a:rPr lang="hu-HU" sz="2600" dirty="0">
                <a:solidFill>
                  <a:prstClr val="black"/>
                </a:solidFill>
              </a:rPr>
              <a:t>  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a vállalkozás </a:t>
            </a:r>
            <a:r>
              <a:rPr lang="hu-HU" sz="2600" dirty="0" smtClean="0">
                <a:solidFill>
                  <a:prstClr val="black"/>
                </a:solidFill>
              </a:rPr>
              <a:t>helye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…………………………………………………………….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……………………………………………………………. .</a:t>
            </a:r>
            <a:endParaRPr lang="hu-HU" sz="2600" dirty="0">
              <a:solidFill>
                <a:prstClr val="black"/>
              </a:solidFill>
            </a:endParaRPr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Utvor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vety</a:t>
            </a:r>
            <a:r>
              <a:rPr lang="hu-HU" sz="2400" dirty="0">
                <a:solidFill>
                  <a:prstClr val="black"/>
                </a:solidFill>
              </a:rPr>
              <a:t>! – Alkoss mondatokat!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sz="2600" dirty="0" err="1">
                <a:solidFill>
                  <a:prstClr val="black"/>
                </a:solidFill>
              </a:rPr>
              <a:t>obchodné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meno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cégnév</a:t>
            </a:r>
          </a:p>
          <a:p>
            <a:r>
              <a:rPr lang="hu-HU" sz="2600" dirty="0" smtClean="0"/>
              <a:t>……………………………………………………. .</a:t>
            </a:r>
          </a:p>
          <a:p>
            <a:r>
              <a:rPr lang="hu-HU" sz="2600" dirty="0" smtClean="0"/>
              <a:t>……………………………………………………. .</a:t>
            </a:r>
          </a:p>
          <a:p>
            <a:endParaRPr lang="hu-HU" sz="2600" dirty="0" smtClean="0"/>
          </a:p>
          <a:p>
            <a:pPr lvl="0"/>
            <a:r>
              <a:rPr lang="hu-HU" sz="2600" dirty="0" err="1">
                <a:solidFill>
                  <a:prstClr val="black"/>
                </a:solidFill>
              </a:rPr>
              <a:t>výpis</a:t>
            </a:r>
            <a:r>
              <a:rPr lang="hu-HU" sz="2600" dirty="0">
                <a:solidFill>
                  <a:prstClr val="black"/>
                </a:solidFill>
              </a:rPr>
              <a:t> z </a:t>
            </a:r>
            <a:r>
              <a:rPr lang="hu-HU" sz="2600" dirty="0" err="1">
                <a:solidFill>
                  <a:prstClr val="black"/>
                </a:solidFill>
              </a:rPr>
              <a:t>registra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trestov</a:t>
            </a:r>
            <a:r>
              <a:rPr lang="hu-HU" sz="2600" dirty="0">
                <a:solidFill>
                  <a:prstClr val="black"/>
                </a:solidFill>
              </a:rPr>
              <a:t>  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hatósági erkölcsi </a:t>
            </a:r>
            <a:r>
              <a:rPr lang="hu-HU" sz="2600" dirty="0" smtClean="0">
                <a:solidFill>
                  <a:prstClr val="black"/>
                </a:solidFill>
              </a:rPr>
              <a:t>bizonyítvány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……………………………………………………..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…………………………………………………….. .</a:t>
            </a:r>
            <a:endParaRPr lang="hu-HU" sz="26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Utvor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vety</a:t>
            </a:r>
            <a:r>
              <a:rPr lang="hu-HU" sz="2400" dirty="0">
                <a:solidFill>
                  <a:prstClr val="black"/>
                </a:solidFill>
              </a:rPr>
              <a:t>! – Alkoss mondatokat!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Autofit/>
          </a:bodyPr>
          <a:lstStyle/>
          <a:p>
            <a:pPr lvl="0"/>
            <a:r>
              <a:rPr lang="hu-HU" sz="2400" dirty="0" err="1">
                <a:solidFill>
                  <a:prstClr val="black"/>
                </a:solidFill>
              </a:rPr>
              <a:t>Zbierka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zákonov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Hivatalos közlöny</a:t>
            </a:r>
          </a:p>
          <a:p>
            <a:r>
              <a:rPr lang="hu-HU" sz="2400" dirty="0" smtClean="0"/>
              <a:t>………………………………………………….. .</a:t>
            </a:r>
          </a:p>
          <a:p>
            <a:r>
              <a:rPr lang="hu-HU" sz="2400" dirty="0" smtClean="0"/>
              <a:t>………………………………………………….. .</a:t>
            </a:r>
          </a:p>
          <a:p>
            <a:endParaRPr lang="hu-HU" sz="2400" dirty="0" smtClean="0"/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j</a:t>
            </a:r>
            <a:r>
              <a:rPr lang="hu-HU" sz="2400" dirty="0" err="1" smtClean="0">
                <a:solidFill>
                  <a:prstClr val="black"/>
                </a:solidFill>
              </a:rPr>
              <a:t>ednotlivec</a:t>
            </a:r>
            <a:r>
              <a:rPr lang="hu-HU" sz="2400" dirty="0" smtClean="0">
                <a:solidFill>
                  <a:prstClr val="black"/>
                </a:solidFill>
              </a:rPr>
              <a:t> (</a:t>
            </a:r>
            <a:r>
              <a:rPr lang="hu-HU" sz="2400" dirty="0" err="1">
                <a:solidFill>
                  <a:prstClr val="black"/>
                </a:solidFill>
              </a:rPr>
              <a:t>fyzická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osoba</a:t>
            </a:r>
            <a:r>
              <a:rPr lang="hu-HU" sz="2400" dirty="0">
                <a:solidFill>
                  <a:prstClr val="black"/>
                </a:solidFill>
              </a:rPr>
              <a:t>)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e</a:t>
            </a:r>
            <a:r>
              <a:rPr lang="hu-HU" sz="2400" dirty="0" smtClean="0">
                <a:solidFill>
                  <a:prstClr val="black"/>
                </a:solidFill>
              </a:rPr>
              <a:t>gyén (</a:t>
            </a:r>
            <a:r>
              <a:rPr lang="hu-HU" sz="2400" dirty="0">
                <a:solidFill>
                  <a:prstClr val="black"/>
                </a:solidFill>
              </a:rPr>
              <a:t>magánszemély</a:t>
            </a:r>
            <a:r>
              <a:rPr lang="hu-HU" sz="2400" dirty="0" smtClean="0">
                <a:solidFill>
                  <a:prstClr val="black"/>
                </a:solidFill>
              </a:rPr>
              <a:t>)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Odpovedz</a:t>
            </a:r>
            <a:r>
              <a:rPr lang="hu-HU" sz="2400" dirty="0" smtClean="0"/>
              <a:t>! – Válaszolj!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/>
          </a:bodyPr>
          <a:lstStyle/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Ste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zapísaný</a:t>
            </a:r>
            <a:r>
              <a:rPr lang="hu-HU" sz="2400" dirty="0" smtClean="0">
                <a:solidFill>
                  <a:prstClr val="black"/>
                </a:solidFill>
              </a:rPr>
              <a:t> v </a:t>
            </a:r>
            <a:r>
              <a:rPr lang="hu-HU" sz="2400" dirty="0" err="1" smtClean="0">
                <a:solidFill>
                  <a:prstClr val="black"/>
                </a:solidFill>
              </a:rPr>
              <a:t>živnostenskom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registri</a:t>
            </a:r>
            <a:r>
              <a:rPr lang="hu-HU" sz="2400" dirty="0" smtClean="0">
                <a:solidFill>
                  <a:prstClr val="black"/>
                </a:solidFill>
              </a:rPr>
              <a:t>? 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Vezetve van a vállalkozói jegyzékben?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……………………………………………………….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………………………………………………………. .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Budete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fungovať</a:t>
            </a:r>
            <a:r>
              <a:rPr lang="hu-HU" sz="2400" dirty="0" smtClean="0">
                <a:solidFill>
                  <a:prstClr val="black"/>
                </a:solidFill>
              </a:rPr>
              <a:t>, </a:t>
            </a:r>
            <a:r>
              <a:rPr lang="hu-HU" sz="2400" dirty="0" err="1" smtClean="0">
                <a:solidFill>
                  <a:prstClr val="black"/>
                </a:solidFill>
              </a:rPr>
              <a:t>ako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obchodná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spoločnosť</a:t>
            </a:r>
            <a:r>
              <a:rPr lang="hu-HU" sz="2400" dirty="0">
                <a:solidFill>
                  <a:prstClr val="black"/>
                </a:solidFill>
              </a:rPr>
              <a:t> (</a:t>
            </a:r>
            <a:r>
              <a:rPr lang="hu-HU" sz="2400" dirty="0" err="1">
                <a:solidFill>
                  <a:prstClr val="black"/>
                </a:solidFill>
              </a:rPr>
              <a:t>právnická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osoba</a:t>
            </a:r>
            <a:r>
              <a:rPr lang="hu-HU" sz="2400" dirty="0" smtClean="0">
                <a:solidFill>
                  <a:prstClr val="black"/>
                </a:solidFill>
              </a:rPr>
              <a:t>)?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Gazdasági társaságként fog működni </a:t>
            </a:r>
            <a:r>
              <a:rPr lang="hu-HU" sz="2400" dirty="0">
                <a:solidFill>
                  <a:prstClr val="black"/>
                </a:solidFill>
              </a:rPr>
              <a:t>(jogi személy</a:t>
            </a:r>
            <a:r>
              <a:rPr lang="hu-HU" sz="2400" dirty="0" smtClean="0">
                <a:solidFill>
                  <a:prstClr val="black"/>
                </a:solidFill>
              </a:rPr>
              <a:t>)?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……………………………………………………………………………..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…………………………………………………………………………….. .</a:t>
            </a:r>
            <a:endParaRPr lang="hu-HU" sz="20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Začínam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podnikať</a:t>
            </a:r>
            <a:r>
              <a:rPr lang="hu-HU" sz="2400" dirty="0">
                <a:solidFill>
                  <a:prstClr val="black"/>
                </a:solidFill>
              </a:rPr>
              <a:t> – Vállalkozni kezdek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r>
              <a:rPr lang="hu-HU" sz="2400" dirty="0" err="1">
                <a:solidFill>
                  <a:prstClr val="black"/>
                </a:solidFill>
              </a:rPr>
              <a:t>živnostenské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podnikanie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iparszerű vállalkozás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obchodná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spoločnosť</a:t>
            </a:r>
            <a:r>
              <a:rPr lang="hu-HU" sz="2400" dirty="0">
                <a:solidFill>
                  <a:prstClr val="black"/>
                </a:solidFill>
              </a:rPr>
              <a:t> (</a:t>
            </a:r>
            <a:r>
              <a:rPr lang="hu-HU" sz="2400" dirty="0" err="1">
                <a:solidFill>
                  <a:prstClr val="black"/>
                </a:solidFill>
              </a:rPr>
              <a:t>právnická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osoba</a:t>
            </a:r>
            <a:r>
              <a:rPr lang="hu-HU" sz="2400" dirty="0" smtClean="0">
                <a:solidFill>
                  <a:prstClr val="black"/>
                </a:solidFill>
              </a:rPr>
              <a:t>)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gazdasági társaság (</a:t>
            </a:r>
            <a:r>
              <a:rPr lang="hu-HU" sz="2400" dirty="0">
                <a:solidFill>
                  <a:prstClr val="black"/>
                </a:solidFill>
              </a:rPr>
              <a:t>jogi személy</a:t>
            </a:r>
            <a:r>
              <a:rPr lang="hu-HU" sz="2400" dirty="0" smtClean="0">
                <a:solidFill>
                  <a:prstClr val="black"/>
                </a:solidFill>
              </a:rPr>
              <a:t>)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obchodný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register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cégbíróság</a:t>
            </a:r>
          </a:p>
          <a:p>
            <a:pPr lvl="0"/>
            <a:endParaRPr lang="hu-HU" sz="30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Odpovedz</a:t>
            </a:r>
            <a:r>
              <a:rPr lang="hu-HU" sz="2400" dirty="0">
                <a:solidFill>
                  <a:prstClr val="black"/>
                </a:solidFill>
              </a:rPr>
              <a:t>! – Válaszolj!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sz="2600" dirty="0" err="1" smtClean="0">
                <a:solidFill>
                  <a:prstClr val="black"/>
                </a:solidFill>
              </a:rPr>
              <a:t>Doniesli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ste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váš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výpis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>
                <a:solidFill>
                  <a:prstClr val="black"/>
                </a:solidFill>
              </a:rPr>
              <a:t>z </a:t>
            </a:r>
            <a:r>
              <a:rPr lang="hu-HU" sz="2600" dirty="0" err="1">
                <a:solidFill>
                  <a:prstClr val="black"/>
                </a:solidFill>
              </a:rPr>
              <a:t>registra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trestov</a:t>
            </a:r>
            <a:r>
              <a:rPr lang="hu-HU" sz="2600" dirty="0" smtClean="0">
                <a:solidFill>
                  <a:prstClr val="black"/>
                </a:solidFill>
              </a:rPr>
              <a:t>?  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Elhozta a hatósági </a:t>
            </a:r>
            <a:r>
              <a:rPr lang="hu-HU" sz="2600" dirty="0">
                <a:solidFill>
                  <a:prstClr val="black"/>
                </a:solidFill>
              </a:rPr>
              <a:t>erkölcsi </a:t>
            </a:r>
            <a:r>
              <a:rPr lang="hu-HU" sz="2600" dirty="0" smtClean="0">
                <a:solidFill>
                  <a:prstClr val="black"/>
                </a:solidFill>
              </a:rPr>
              <a:t>bizonyítványát?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…………………………………………………………….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……………………………………………………………. .</a:t>
            </a:r>
          </a:p>
          <a:p>
            <a:pPr lvl="0"/>
            <a:endParaRPr lang="hu-HU" sz="2600" dirty="0" smtClean="0">
              <a:solidFill>
                <a:prstClr val="black"/>
              </a:solidFill>
            </a:endParaRPr>
          </a:p>
          <a:p>
            <a:pPr lvl="0"/>
            <a:r>
              <a:rPr lang="hu-HU" sz="2600" dirty="0" err="1" smtClean="0">
                <a:solidFill>
                  <a:prstClr val="black"/>
                </a:solidFill>
              </a:rPr>
              <a:t>Viete</a:t>
            </a:r>
            <a:r>
              <a:rPr lang="hu-HU" sz="2600" dirty="0" smtClean="0">
                <a:solidFill>
                  <a:prstClr val="black"/>
                </a:solidFill>
              </a:rPr>
              <a:t> mi </a:t>
            </a:r>
            <a:r>
              <a:rPr lang="hu-HU" sz="2600" dirty="0" err="1" smtClean="0">
                <a:solidFill>
                  <a:prstClr val="black"/>
                </a:solidFill>
              </a:rPr>
              <a:t>povedať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vaše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identifikačné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číslo</a:t>
            </a:r>
            <a:r>
              <a:rPr lang="hu-HU" sz="2600" dirty="0">
                <a:solidFill>
                  <a:prstClr val="black"/>
                </a:solidFill>
              </a:rPr>
              <a:t> (IČO</a:t>
            </a:r>
            <a:r>
              <a:rPr lang="hu-HU" sz="2600" dirty="0" smtClean="0">
                <a:solidFill>
                  <a:prstClr val="black"/>
                </a:solidFill>
              </a:rPr>
              <a:t>)?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Meg tudja mondani a statisztikai számát?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…………………………………………………………….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……………………………………………………………. .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Odpovedz</a:t>
            </a:r>
            <a:r>
              <a:rPr lang="hu-HU" sz="2400" dirty="0">
                <a:solidFill>
                  <a:prstClr val="black"/>
                </a:solidFill>
              </a:rPr>
              <a:t>! – Válaszolj!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sz="2600" dirty="0" err="1" smtClean="0">
                <a:solidFill>
                  <a:prstClr val="black"/>
                </a:solidFill>
              </a:rPr>
              <a:t>Našli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ste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to</a:t>
            </a:r>
            <a:r>
              <a:rPr lang="hu-HU" sz="2600" dirty="0" smtClean="0">
                <a:solidFill>
                  <a:prstClr val="black"/>
                </a:solidFill>
              </a:rPr>
              <a:t> v </a:t>
            </a:r>
            <a:r>
              <a:rPr lang="hu-HU" sz="2600" dirty="0" err="1" smtClean="0">
                <a:solidFill>
                  <a:prstClr val="black"/>
                </a:solidFill>
              </a:rPr>
              <a:t>Zbierke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zákonov</a:t>
            </a:r>
            <a:r>
              <a:rPr lang="hu-HU" sz="2600" dirty="0" smtClean="0">
                <a:solidFill>
                  <a:prstClr val="black"/>
                </a:solidFill>
              </a:rPr>
              <a:t>? 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Megtalálta a Hivatalos közlönyben?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…………………………………………………..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………………………………………………….. .</a:t>
            </a:r>
          </a:p>
          <a:p>
            <a:pPr lvl="0"/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 err="1" smtClean="0">
                <a:solidFill>
                  <a:prstClr val="black"/>
                </a:solidFill>
              </a:rPr>
              <a:t>Máte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už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miesto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podnikania</a:t>
            </a:r>
            <a:r>
              <a:rPr lang="hu-HU" sz="2600" dirty="0" smtClean="0">
                <a:solidFill>
                  <a:prstClr val="black"/>
                </a:solidFill>
              </a:rPr>
              <a:t>?  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Megvan már a </a:t>
            </a:r>
            <a:r>
              <a:rPr lang="hu-HU" sz="2600" dirty="0">
                <a:solidFill>
                  <a:prstClr val="black"/>
                </a:solidFill>
              </a:rPr>
              <a:t>vállalkozás </a:t>
            </a:r>
            <a:r>
              <a:rPr lang="hu-HU" sz="2600" dirty="0" smtClean="0">
                <a:solidFill>
                  <a:prstClr val="black"/>
                </a:solidFill>
              </a:rPr>
              <a:t>helye?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 .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endParaRPr lang="hu-HU" sz="30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Odpovedz</a:t>
            </a:r>
            <a:r>
              <a:rPr lang="hu-HU" sz="2400" dirty="0">
                <a:solidFill>
                  <a:prstClr val="black"/>
                </a:solidFill>
              </a:rPr>
              <a:t>! – Válaszolj!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sz="2600" dirty="0" err="1" smtClean="0">
                <a:solidFill>
                  <a:prstClr val="black"/>
                </a:solidFill>
              </a:rPr>
              <a:t>Máte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pri</a:t>
            </a:r>
            <a:r>
              <a:rPr lang="hu-HU" sz="2600" dirty="0" smtClean="0">
                <a:solidFill>
                  <a:prstClr val="black"/>
                </a:solidFill>
              </a:rPr>
              <a:t> sebe </a:t>
            </a:r>
            <a:r>
              <a:rPr lang="hu-HU" sz="2600" dirty="0" err="1" smtClean="0">
                <a:solidFill>
                  <a:prstClr val="black"/>
                </a:solidFill>
              </a:rPr>
              <a:t>potrebné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doklady</a:t>
            </a:r>
            <a:r>
              <a:rPr lang="hu-HU" sz="2600" dirty="0" smtClean="0">
                <a:solidFill>
                  <a:prstClr val="black"/>
                </a:solidFill>
              </a:rPr>
              <a:t>?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Elhozta a szükséges iratokat?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…………………………………………..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………………………………………….. .</a:t>
            </a:r>
          </a:p>
          <a:p>
            <a:pPr lvl="0"/>
            <a:endParaRPr lang="hu-HU" sz="2600" dirty="0" smtClean="0">
              <a:solidFill>
                <a:prstClr val="black"/>
              </a:solidFill>
            </a:endParaRPr>
          </a:p>
          <a:p>
            <a:pPr lvl="0"/>
            <a:r>
              <a:rPr lang="hu-HU" sz="2600" dirty="0" err="1" smtClean="0">
                <a:solidFill>
                  <a:prstClr val="black"/>
                </a:solidFill>
              </a:rPr>
              <a:t>Kde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nájdem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vaše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obchodné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meno</a:t>
            </a:r>
            <a:r>
              <a:rPr lang="hu-HU" sz="2600" dirty="0" smtClean="0">
                <a:solidFill>
                  <a:prstClr val="black"/>
                </a:solidFill>
              </a:rPr>
              <a:t>? 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Hol találom a cégnevét?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………………………………………………….. .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Začínam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podnikať</a:t>
            </a:r>
            <a:r>
              <a:rPr lang="hu-HU" sz="24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30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jednotlivec</a:t>
            </a:r>
            <a:r>
              <a:rPr lang="hu-HU" sz="2400" dirty="0" smtClean="0">
                <a:solidFill>
                  <a:prstClr val="black"/>
                </a:solidFill>
              </a:rPr>
              <a:t>(</a:t>
            </a:r>
            <a:r>
              <a:rPr lang="hu-HU" sz="2400" dirty="0" err="1" smtClean="0">
                <a:solidFill>
                  <a:prstClr val="black"/>
                </a:solidFill>
              </a:rPr>
              <a:t>fyzická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osoba</a:t>
            </a:r>
            <a:r>
              <a:rPr lang="hu-HU" sz="2400" dirty="0" smtClean="0">
                <a:solidFill>
                  <a:prstClr val="black"/>
                </a:solidFill>
              </a:rPr>
              <a:t>)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egyén(magánszemély)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živnostenský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register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vállalkozói </a:t>
            </a:r>
            <a:r>
              <a:rPr lang="hu-HU" sz="2400" dirty="0">
                <a:solidFill>
                  <a:prstClr val="black"/>
                </a:solidFill>
              </a:rPr>
              <a:t>jegyzék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Začínam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podnikať</a:t>
            </a:r>
            <a:r>
              <a:rPr lang="hu-HU" sz="24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Občiansky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zákonník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Polgári Törvénykönyv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Obchodný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zákonník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Kereskedelmi </a:t>
            </a:r>
            <a:r>
              <a:rPr lang="hu-HU" sz="2400" dirty="0">
                <a:solidFill>
                  <a:prstClr val="black"/>
                </a:solidFill>
              </a:rPr>
              <a:t>Törvénykönyv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Začínam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podnikať</a:t>
            </a:r>
            <a:r>
              <a:rPr lang="hu-HU" sz="24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r>
              <a:rPr lang="hu-HU" sz="2400" dirty="0" err="1">
                <a:solidFill>
                  <a:prstClr val="black"/>
                </a:solidFill>
              </a:rPr>
              <a:t>Zbierka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zákonov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Hivatalos közlöny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Obvodný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úrad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Körzeti hivatal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Živnostenský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úrad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Vállalkozói </a:t>
            </a:r>
            <a:r>
              <a:rPr lang="hu-HU" sz="2400" dirty="0">
                <a:solidFill>
                  <a:prstClr val="black"/>
                </a:solidFill>
              </a:rPr>
              <a:t>hivatal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Začínam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podnikať</a:t>
            </a:r>
            <a:r>
              <a:rPr lang="hu-HU" sz="24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r>
              <a:rPr lang="hu-HU" sz="2400" dirty="0" err="1">
                <a:solidFill>
                  <a:prstClr val="black"/>
                </a:solidFill>
              </a:rPr>
              <a:t>obchodné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meno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c</a:t>
            </a:r>
            <a:r>
              <a:rPr lang="hu-HU" sz="2400" dirty="0" smtClean="0">
                <a:solidFill>
                  <a:prstClr val="black"/>
                </a:solidFill>
              </a:rPr>
              <a:t>égnév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predmet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podnikania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tevékenységi kör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miesto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podnikania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vállalkozás helye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Začínam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podnikať</a:t>
            </a:r>
            <a:r>
              <a:rPr lang="hu-HU" sz="24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identifikačné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číslo</a:t>
            </a:r>
            <a:r>
              <a:rPr lang="hu-HU" sz="2400" dirty="0">
                <a:solidFill>
                  <a:prstClr val="black"/>
                </a:solidFill>
              </a:rPr>
              <a:t> (IČO)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statisztikai szám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deň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začatia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živnosti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vállalkozás </a:t>
            </a:r>
            <a:r>
              <a:rPr lang="hu-HU" sz="2400" dirty="0">
                <a:solidFill>
                  <a:prstClr val="black"/>
                </a:solidFill>
              </a:rPr>
              <a:t>megkezdésének tényleges időpontja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Začínam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podnikať</a:t>
            </a:r>
            <a:r>
              <a:rPr lang="hu-HU" sz="24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prevádzkareň</a:t>
            </a:r>
            <a:r>
              <a:rPr lang="hu-HU" sz="2400" dirty="0" smtClean="0">
                <a:solidFill>
                  <a:prstClr val="black"/>
                </a:solidFill>
              </a:rPr>
              <a:t> 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t</a:t>
            </a:r>
            <a:r>
              <a:rPr lang="hu-HU" sz="2400" dirty="0" smtClean="0">
                <a:solidFill>
                  <a:prstClr val="black"/>
                </a:solidFill>
              </a:rPr>
              <a:t>elephely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doba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ukončenia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podnikania</a:t>
            </a:r>
            <a:r>
              <a:rPr lang="hu-HU" sz="2400" dirty="0">
                <a:solidFill>
                  <a:prstClr val="black"/>
                </a:solidFill>
              </a:rPr>
              <a:t> (</a:t>
            </a:r>
            <a:r>
              <a:rPr lang="hu-HU" sz="2400" dirty="0" err="1">
                <a:solidFill>
                  <a:prstClr val="black"/>
                </a:solidFill>
              </a:rPr>
              <a:t>po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dobu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určitú</a:t>
            </a:r>
            <a:r>
              <a:rPr lang="hu-HU" sz="2400" dirty="0" smtClean="0">
                <a:solidFill>
                  <a:prstClr val="black"/>
                </a:solidFill>
              </a:rPr>
              <a:t>)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vállalkozói </a:t>
            </a:r>
            <a:r>
              <a:rPr lang="hu-HU" sz="2400" dirty="0">
                <a:solidFill>
                  <a:prstClr val="black"/>
                </a:solidFill>
              </a:rPr>
              <a:t>tevékenység megszüntetésének időpontja (ha meghatározott időre létesült)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Začínam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podnikať</a:t>
            </a:r>
            <a:r>
              <a:rPr lang="hu-HU" sz="24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p</a:t>
            </a:r>
            <a:r>
              <a:rPr lang="hu-HU" sz="2400" dirty="0" err="1" smtClean="0">
                <a:solidFill>
                  <a:prstClr val="black"/>
                </a:solidFill>
              </a:rPr>
              <a:t>otrebné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doklady</a:t>
            </a:r>
            <a:r>
              <a:rPr lang="hu-HU" sz="2400" dirty="0">
                <a:solidFill>
                  <a:prstClr val="black"/>
                </a:solidFill>
              </a:rPr>
              <a:t>: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szükséges </a:t>
            </a:r>
            <a:r>
              <a:rPr lang="hu-HU" sz="2400" dirty="0">
                <a:solidFill>
                  <a:prstClr val="black"/>
                </a:solidFill>
              </a:rPr>
              <a:t>iratok</a:t>
            </a:r>
            <a:r>
              <a:rPr lang="hu-HU" sz="2400" dirty="0" smtClean="0">
                <a:solidFill>
                  <a:prstClr val="black"/>
                </a:solidFill>
              </a:rPr>
              <a:t>: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preukaz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spôsobilosti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fyzickej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osoby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alkalmasságot </a:t>
            </a:r>
            <a:r>
              <a:rPr lang="hu-HU" sz="2400" dirty="0">
                <a:solidFill>
                  <a:prstClr val="black"/>
                </a:solidFill>
              </a:rPr>
              <a:t>igazoló okirat</a:t>
            </a: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</TotalTime>
  <Words>518</Words>
  <Application>Microsoft Office PowerPoint</Application>
  <PresentationFormat>Diavetítés a képernyőre (4:3 oldalarány)</PresentationFormat>
  <Paragraphs>216</Paragraphs>
  <Slides>24</Slides>
  <Notes>24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24</vt:i4>
      </vt:variant>
    </vt:vector>
  </HeadingPairs>
  <TitlesOfParts>
    <vt:vector size="25" baseType="lpstr">
      <vt:lpstr>Office-téma</vt:lpstr>
      <vt:lpstr>PowerPoint bemutató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Prelož! – Fordítsd le!</vt:lpstr>
      <vt:lpstr>Prelož! – Fordítsd le!</vt:lpstr>
      <vt:lpstr>Prelož! – Fordítsd le!</vt:lpstr>
      <vt:lpstr>Prelož! – Fordítsd le!</vt:lpstr>
      <vt:lpstr>Prelož! – Fordítsd le!</vt:lpstr>
      <vt:lpstr>Utvor vety! – Alkoss mondatokat!</vt:lpstr>
      <vt:lpstr>Utvor vety! – Alkoss mondatokat!</vt:lpstr>
      <vt:lpstr>Utvor vety! – Alkoss mondatokat!</vt:lpstr>
      <vt:lpstr>Odpovedz! – Válaszolj!</vt:lpstr>
      <vt:lpstr>Odpovedz! – Válaszolj!</vt:lpstr>
      <vt:lpstr>Odpovedz! – Válaszolj!</vt:lpstr>
      <vt:lpstr>Odpovedz! – Válaszolj!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Feher Ladislav</cp:lastModifiedBy>
  <cp:revision>17</cp:revision>
  <dcterms:created xsi:type="dcterms:W3CDTF">2013-03-28T07:15:55Z</dcterms:created>
  <dcterms:modified xsi:type="dcterms:W3CDTF">2014-01-12T14:51:50Z</dcterms:modified>
</cp:coreProperties>
</file>