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9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0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15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7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rozumná</a:t>
            </a:r>
            <a:r>
              <a:rPr lang="hu-HU" sz="2400" dirty="0" smtClean="0">
                <a:solidFill>
                  <a:prstClr val="black"/>
                </a:solidFill>
              </a:rPr>
              <a:t> frekvencia </a:t>
            </a:r>
            <a:r>
              <a:rPr lang="hu-HU" sz="2400" dirty="0" err="1" smtClean="0">
                <a:solidFill>
                  <a:prstClr val="black"/>
                </a:solidFill>
              </a:rPr>
              <a:t>správ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ü</a:t>
            </a:r>
            <a:r>
              <a:rPr lang="hu-HU" sz="2400" dirty="0" smtClean="0">
                <a:solidFill>
                  <a:prstClr val="black"/>
                </a:solidFill>
              </a:rPr>
              <a:t>zenetek ésszerű ütemezése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reklama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musí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pravdivá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>
                <a:solidFill>
                  <a:prstClr val="black"/>
                </a:solidFill>
              </a:rPr>
              <a:t>a reklámnak igaznak</a:t>
            </a:r>
            <a:r>
              <a:rPr lang="hu-HU" sz="2400" dirty="0">
                <a:solidFill>
                  <a:prstClr val="black"/>
                </a:solidFill>
              </a:rPr>
              <a:t> kell lennie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potvrdenie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služieb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smtClean="0">
                <a:solidFill>
                  <a:prstClr val="black"/>
                </a:solidFill>
              </a:rPr>
              <a:t>a foglalás megerősítése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jasná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špecifikácia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typu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ubytovania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szállás típusának világos specifikációja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500" dirty="0" err="1" smtClean="0">
                <a:solidFill>
                  <a:prstClr val="black"/>
                </a:solidFill>
              </a:rPr>
              <a:t>uvedenie</a:t>
            </a:r>
            <a:r>
              <a:rPr lang="hu-HU" sz="2500" dirty="0" smtClean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mesiacov</a:t>
            </a:r>
            <a:r>
              <a:rPr lang="hu-HU" sz="2500" dirty="0">
                <a:solidFill>
                  <a:prstClr val="black"/>
                </a:solidFill>
              </a:rPr>
              <a:t>, </a:t>
            </a:r>
            <a:r>
              <a:rPr lang="hu-HU" sz="2500" dirty="0" err="1">
                <a:solidFill>
                  <a:prstClr val="black"/>
                </a:solidFill>
              </a:rPr>
              <a:t>počas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ktorých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trvá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turistická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sezóna</a:t>
            </a:r>
            <a:endParaRPr lang="hu-HU" sz="2500" dirty="0">
              <a:solidFill>
                <a:prstClr val="black"/>
              </a:solidFill>
            </a:endParaRPr>
          </a:p>
          <a:p>
            <a:pPr lvl="0"/>
            <a:r>
              <a:rPr lang="hu-HU" sz="2500" dirty="0">
                <a:solidFill>
                  <a:prstClr val="black"/>
                </a:solidFill>
              </a:rPr>
              <a:t>feltüntetni a hónapokat, amelyek alatt tart a turistaszezon</a:t>
            </a:r>
          </a:p>
          <a:p>
            <a:endParaRPr lang="hu-HU" dirty="0">
              <a:solidFill>
                <a:prstClr val="black"/>
              </a:solidFill>
            </a:endParaRPr>
          </a:p>
          <a:p>
            <a:pPr lvl="0"/>
            <a:r>
              <a:rPr lang="hu-HU" sz="2500" dirty="0" err="1" smtClean="0">
                <a:solidFill>
                  <a:prstClr val="black"/>
                </a:solidFill>
              </a:rPr>
              <a:t>opis</a:t>
            </a:r>
            <a:r>
              <a:rPr lang="hu-HU" sz="2500" dirty="0">
                <a:solidFill>
                  <a:prstClr val="black"/>
                </a:solidFill>
              </a:rPr>
              <a:t>, </a:t>
            </a:r>
            <a:r>
              <a:rPr lang="hu-HU" sz="2500" dirty="0" err="1">
                <a:solidFill>
                  <a:prstClr val="black"/>
                </a:solidFill>
              </a:rPr>
              <a:t>ako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sa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dá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dostať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do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ubytovacieho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zariadenia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500" dirty="0" smtClean="0">
                <a:solidFill>
                  <a:prstClr val="black"/>
                </a:solidFill>
              </a:rPr>
              <a:t>pontos leírás, </a:t>
            </a:r>
            <a:r>
              <a:rPr lang="hu-HU" sz="2500" dirty="0">
                <a:solidFill>
                  <a:prstClr val="black"/>
                </a:solidFill>
              </a:rPr>
              <a:t>hogyan lehet az elszállásolási intézményt megtalálni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pravidlá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rezervovania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foglalás </a:t>
            </a:r>
            <a:r>
              <a:rPr lang="hu-HU" sz="2400" dirty="0" smtClean="0">
                <a:solidFill>
                  <a:prstClr val="black"/>
                </a:solidFill>
              </a:rPr>
              <a:t>szabályai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ponúkané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služby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aktivity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ajánlott szolgáltatások és aktivitások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2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ceny</a:t>
            </a:r>
            <a:r>
              <a:rPr lang="hu-HU" sz="2400" dirty="0">
                <a:solidFill>
                  <a:prstClr val="black"/>
                </a:solidFill>
              </a:rPr>
              <a:t>: </a:t>
            </a:r>
            <a:r>
              <a:rPr lang="hu-HU" sz="2400" dirty="0" err="1">
                <a:solidFill>
                  <a:prstClr val="black"/>
                </a:solidFill>
              </a:rPr>
              <a:t>aktualizované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fixné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jasne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špecifikované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árak: aktualizált, fix, világosan </a:t>
            </a:r>
            <a:r>
              <a:rPr lang="hu-HU" sz="2400" dirty="0" smtClean="0">
                <a:solidFill>
                  <a:prstClr val="black"/>
                </a:solidFill>
              </a:rPr>
              <a:t>meghatározott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z</a:t>
            </a:r>
            <a:r>
              <a:rPr lang="hu-HU" sz="2400" dirty="0" err="1" smtClean="0">
                <a:solidFill>
                  <a:prstClr val="black"/>
                </a:solidFill>
              </a:rPr>
              <a:t>rušená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rezervácia</a:t>
            </a:r>
            <a:r>
              <a:rPr lang="hu-HU" sz="2400" dirty="0" smtClean="0">
                <a:solidFill>
                  <a:prstClr val="black"/>
                </a:solidFill>
              </a:rPr>
              <a:t> a </a:t>
            </a:r>
            <a:r>
              <a:rPr lang="hu-HU" sz="2400" dirty="0" err="1" smtClean="0">
                <a:solidFill>
                  <a:prstClr val="black"/>
                </a:solidFill>
              </a:rPr>
              <a:t>vrátená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záloha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isszamondott foglalás és visszatérített előleg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		</a:t>
            </a:r>
          </a:p>
          <a:p>
            <a:pPr marL="0" indent="0">
              <a:buNone/>
            </a:pP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	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		</a:t>
            </a:r>
            <a:r>
              <a:rPr lang="hu-HU" sz="2800" dirty="0" err="1" smtClean="0">
                <a:solidFill>
                  <a:prstClr val="black"/>
                </a:solidFill>
                <a:ea typeface="+mj-ea"/>
                <a:cs typeface="+mj-cs"/>
              </a:rPr>
              <a:t>Podnikateľský</a:t>
            </a:r>
            <a:r>
              <a:rPr lang="hu-HU" sz="2800" dirty="0" smtClean="0">
                <a:solidFill>
                  <a:prstClr val="black"/>
                </a:solidFill>
                <a:ea typeface="+mj-ea"/>
                <a:cs typeface="+mj-cs"/>
              </a:rPr>
              <a:t> plán </a:t>
            </a:r>
          </a:p>
          <a:p>
            <a:pPr marL="0" indent="0">
              <a:buNone/>
            </a:pPr>
            <a:endParaRPr lang="hu-HU" sz="2800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hu-HU" sz="2800" dirty="0" smtClean="0">
                <a:solidFill>
                  <a:prstClr val="black"/>
                </a:solidFill>
                <a:ea typeface="+mj-ea"/>
                <a:cs typeface="+mj-cs"/>
              </a:rPr>
              <a:t>			      Üzleti terv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2781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podnikateľský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plán </a:t>
            </a:r>
          </a:p>
          <a:p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ü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zleti terv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kvalitný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podnikateľský</a:t>
            </a:r>
            <a:r>
              <a:rPr lang="hu-HU" sz="2400" dirty="0">
                <a:solidFill>
                  <a:prstClr val="black"/>
                </a:solidFill>
              </a:rPr>
              <a:t> plán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minőségi üzleti terv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písomná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podoba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štruktúrovaná</a:t>
            </a:r>
            <a:r>
              <a:rPr lang="hu-HU" sz="2400" dirty="0">
                <a:solidFill>
                  <a:prstClr val="black"/>
                </a:solidFill>
              </a:rPr>
              <a:t> forma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írott és strukturált forma</a:t>
            </a:r>
          </a:p>
          <a:p>
            <a:endParaRPr lang="hu-HU" sz="2400" dirty="0" smtClean="0"/>
          </a:p>
          <a:p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funkcie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podnikateľského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plánu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az 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üzleti terv funkciói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informácie </a:t>
            </a:r>
            <a:r>
              <a:rPr lang="sk-SK" sz="2400" dirty="0">
                <a:solidFill>
                  <a:prstClr val="black"/>
                </a:solidFill>
              </a:rPr>
              <a:t>o potrebnej výške investícií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i</a:t>
            </a:r>
            <a:r>
              <a:rPr lang="sk-SK" sz="2400" dirty="0" smtClean="0">
                <a:solidFill>
                  <a:prstClr val="black"/>
                </a:solidFill>
              </a:rPr>
              <a:t>nformációk a</a:t>
            </a:r>
            <a:r>
              <a:rPr lang="sk-SK" sz="2400" dirty="0">
                <a:solidFill>
                  <a:prstClr val="black"/>
                </a:solidFill>
              </a:rPr>
              <a:t> szükséges </a:t>
            </a:r>
            <a:r>
              <a:rPr lang="sk-SK" sz="2400" dirty="0" smtClean="0">
                <a:solidFill>
                  <a:prstClr val="black"/>
                </a:solidFill>
              </a:rPr>
              <a:t>befektetésekről 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podkladom na získanie úveru alebo </a:t>
            </a:r>
            <a:r>
              <a:rPr lang="sk-SK" sz="2400" dirty="0" smtClean="0">
                <a:solidFill>
                  <a:prstClr val="black"/>
                </a:solidFill>
              </a:rPr>
              <a:t>podpory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hiteligénylés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k-SK" sz="2400" dirty="0" smtClean="0">
                <a:solidFill>
                  <a:prstClr val="black"/>
                </a:solidFill>
              </a:rPr>
              <a:t>pénzbeli </a:t>
            </a:r>
            <a:r>
              <a:rPr lang="sk-SK" sz="2400" dirty="0">
                <a:solidFill>
                  <a:prstClr val="black"/>
                </a:solidFill>
              </a:rPr>
              <a:t>támogatás alátámasztására</a:t>
            </a:r>
          </a:p>
          <a:p>
            <a:pPr lvl="0"/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7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realizácia zámeru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tervezet megvalósítása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kontrola </a:t>
            </a:r>
            <a:r>
              <a:rPr lang="sk-SK" sz="2400" dirty="0">
                <a:solidFill>
                  <a:prstClr val="black"/>
                </a:solidFill>
              </a:rPr>
              <a:t>podnikateľskej </a:t>
            </a:r>
            <a:r>
              <a:rPr lang="sk-SK" sz="2400" dirty="0" smtClean="0">
                <a:solidFill>
                  <a:prstClr val="black"/>
                </a:solidFill>
              </a:rPr>
              <a:t>činnosti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vállalkozói tevékenység </a:t>
            </a:r>
            <a:r>
              <a:rPr lang="sk-SK" sz="2400" dirty="0" smtClean="0">
                <a:solidFill>
                  <a:prstClr val="black"/>
                </a:solidFill>
              </a:rPr>
              <a:t>ellenőrzése</a:t>
            </a:r>
            <a:endParaRPr lang="sk-SK" sz="2400" dirty="0">
              <a:solidFill>
                <a:prstClr val="black"/>
              </a:solidFill>
            </a:endParaRPr>
          </a:p>
          <a:p>
            <a:endParaRPr lang="sk-SK" sz="2700" dirty="0" smtClean="0">
              <a:solidFill>
                <a:prstClr val="black"/>
              </a:solidFill>
            </a:endParaRPr>
          </a:p>
          <a:p>
            <a:endParaRPr lang="sk-SK" sz="27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  <a:r>
              <a:rPr lang="hu-HU" sz="2400" dirty="0" err="1" smtClean="0">
                <a:solidFill>
                  <a:prstClr val="black"/>
                </a:solidFill>
              </a:rPr>
              <a:t>Informačné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komunikačné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technológie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           Információs és kommunikációs technológiák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stručnosť </a:t>
            </a:r>
            <a:r>
              <a:rPr lang="sk-SK" sz="2400" dirty="0">
                <a:solidFill>
                  <a:prstClr val="black"/>
                </a:solidFill>
              </a:rPr>
              <a:t>a prehľadnosť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lényegretörés </a:t>
            </a:r>
            <a:r>
              <a:rPr lang="sk-SK" sz="2400" dirty="0">
                <a:solidFill>
                  <a:prstClr val="black"/>
                </a:solidFill>
              </a:rPr>
              <a:t>és </a:t>
            </a:r>
            <a:r>
              <a:rPr lang="sk-SK" sz="2400" dirty="0" smtClean="0">
                <a:solidFill>
                  <a:prstClr val="black"/>
                </a:solidFill>
              </a:rPr>
              <a:t>áttekinthetőség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jednoduchosť - nezachádza </a:t>
            </a:r>
            <a:r>
              <a:rPr lang="sk-SK" sz="2400" dirty="0">
                <a:solidFill>
                  <a:prstClr val="black"/>
                </a:solidFill>
              </a:rPr>
              <a:t>do </a:t>
            </a:r>
            <a:r>
              <a:rPr lang="sk-SK" sz="2400" dirty="0" smtClean="0">
                <a:solidFill>
                  <a:prstClr val="black"/>
                </a:solidFill>
              </a:rPr>
              <a:t>podrobností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egyszerűség - nem </a:t>
            </a:r>
            <a:r>
              <a:rPr lang="sk-SK" sz="2400" dirty="0">
                <a:solidFill>
                  <a:prstClr val="black"/>
                </a:solidFill>
              </a:rPr>
              <a:t>részletező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výhody </a:t>
            </a:r>
            <a:r>
              <a:rPr lang="sk-SK" sz="2400" dirty="0">
                <a:solidFill>
                  <a:prstClr val="black"/>
                </a:solidFill>
              </a:rPr>
              <a:t>poskytovaných služieb pre zákazníka i </a:t>
            </a:r>
            <a:r>
              <a:rPr lang="sk-SK" sz="2400" dirty="0" smtClean="0">
                <a:solidFill>
                  <a:prstClr val="black"/>
                </a:solidFill>
              </a:rPr>
              <a:t>podnikateľa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nyújtott szolgáltatások </a:t>
            </a:r>
            <a:r>
              <a:rPr lang="sk-SK" sz="2400" dirty="0" smtClean="0">
                <a:solidFill>
                  <a:prstClr val="black"/>
                </a:solidFill>
              </a:rPr>
              <a:t>előnyei </a:t>
            </a:r>
            <a:r>
              <a:rPr lang="sk-SK" sz="2400" dirty="0">
                <a:solidFill>
                  <a:prstClr val="black"/>
                </a:solidFill>
              </a:rPr>
              <a:t>a felhasználó és vállalkozó </a:t>
            </a:r>
            <a:r>
              <a:rPr lang="sk-SK" sz="2400" dirty="0" smtClean="0">
                <a:solidFill>
                  <a:prstClr val="black"/>
                </a:solidFill>
              </a:rPr>
              <a:t>számára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vierohodnosť a </a:t>
            </a:r>
            <a:r>
              <a:rPr lang="sk-SK" sz="2400" dirty="0" smtClean="0">
                <a:solidFill>
                  <a:prstClr val="black"/>
                </a:solidFill>
              </a:rPr>
              <a:t>reálnosť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megbízhatóság </a:t>
            </a:r>
            <a:r>
              <a:rPr lang="sk-SK" sz="2400" dirty="0">
                <a:solidFill>
                  <a:prstClr val="black"/>
                </a:solidFill>
              </a:rPr>
              <a:t>és valóságosság</a:t>
            </a:r>
          </a:p>
          <a:p>
            <a:pPr lvl="0"/>
            <a:endParaRPr lang="sk-SK" sz="27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nezakrývať slabé </a:t>
            </a:r>
            <a:r>
              <a:rPr lang="sk-SK" sz="2400" dirty="0">
                <a:solidFill>
                  <a:prstClr val="black"/>
                </a:solidFill>
              </a:rPr>
              <a:t>miesta a riziká 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nem leplezni </a:t>
            </a:r>
            <a:r>
              <a:rPr lang="sk-SK" sz="2400" dirty="0">
                <a:solidFill>
                  <a:prstClr val="black"/>
                </a:solidFill>
              </a:rPr>
              <a:t>a hiányosságokat és rizikófaktorokat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upozorniť na konkurenčné </a:t>
            </a:r>
            <a:r>
              <a:rPr lang="sk-SK" sz="2400" dirty="0" smtClean="0">
                <a:solidFill>
                  <a:prstClr val="black"/>
                </a:solidFill>
              </a:rPr>
              <a:t>výhody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figyelmeztetni </a:t>
            </a:r>
            <a:r>
              <a:rPr lang="sk-SK" sz="2400" dirty="0">
                <a:solidFill>
                  <a:prstClr val="black"/>
                </a:solidFill>
              </a:rPr>
              <a:t>a konkurencia </a:t>
            </a:r>
            <a:r>
              <a:rPr lang="sk-SK" sz="2400" dirty="0" smtClean="0">
                <a:solidFill>
                  <a:prstClr val="black"/>
                </a:solidFill>
              </a:rPr>
              <a:t>előnyeire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schopnosť </a:t>
            </a:r>
            <a:r>
              <a:rPr lang="sk-SK" sz="2400" dirty="0">
                <a:solidFill>
                  <a:prstClr val="black"/>
                </a:solidFill>
              </a:rPr>
              <a:t>splácať úroky a splátky </a:t>
            </a:r>
            <a:r>
              <a:rPr lang="sk-SK" sz="2400" dirty="0" smtClean="0">
                <a:solidFill>
                  <a:prstClr val="black"/>
                </a:solidFill>
              </a:rPr>
              <a:t>úveru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hitelfizetési képesség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schopnosť </a:t>
            </a:r>
            <a:r>
              <a:rPr lang="sk-SK" sz="2400" dirty="0">
                <a:solidFill>
                  <a:prstClr val="black"/>
                </a:solidFill>
              </a:rPr>
              <a:t>získať späť vynaložený kapitál s náležitým </a:t>
            </a:r>
            <a:r>
              <a:rPr lang="sk-SK" sz="2400" dirty="0" smtClean="0">
                <a:solidFill>
                  <a:prstClr val="black"/>
                </a:solidFill>
              </a:rPr>
              <a:t>zhodnotením 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</a:t>
            </a:r>
            <a:r>
              <a:rPr lang="sk-SK" sz="2400" dirty="0">
                <a:solidFill>
                  <a:prstClr val="black"/>
                </a:solidFill>
              </a:rPr>
              <a:t> befektetett tőke nyereséges megtérülésének </a:t>
            </a:r>
            <a:r>
              <a:rPr lang="sk-SK" sz="2400" dirty="0" smtClean="0">
                <a:solidFill>
                  <a:prstClr val="black"/>
                </a:solidFill>
              </a:rPr>
              <a:t>képessége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   	</a:t>
            </a:r>
            <a:r>
              <a:rPr lang="hu-HU" sz="2800" dirty="0" err="1" smtClean="0"/>
              <a:t>Písanie</a:t>
            </a:r>
            <a:r>
              <a:rPr lang="hu-HU" sz="2800" dirty="0" smtClean="0"/>
              <a:t> </a:t>
            </a:r>
            <a:r>
              <a:rPr lang="hu-HU" sz="2800" dirty="0" err="1" smtClean="0"/>
              <a:t>reklamného</a:t>
            </a:r>
            <a:r>
              <a:rPr lang="hu-HU" sz="2800" dirty="0" smtClean="0"/>
              <a:t> </a:t>
            </a:r>
            <a:r>
              <a:rPr lang="hu-HU" sz="2800" dirty="0" err="1" smtClean="0"/>
              <a:t>emailu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 Reklám email írása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7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700" dirty="0" err="1" smtClean="0">
                <a:solidFill>
                  <a:prstClr val="black"/>
                </a:solidFill>
                <a:ea typeface="+mj-ea"/>
                <a:cs typeface="+mj-cs"/>
              </a:rPr>
              <a:t>virtuálne</a:t>
            </a:r>
            <a:r>
              <a:rPr lang="hu-HU" sz="27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700" dirty="0" err="1">
                <a:solidFill>
                  <a:prstClr val="black"/>
                </a:solidFill>
                <a:ea typeface="+mj-ea"/>
                <a:cs typeface="+mj-cs"/>
              </a:rPr>
              <a:t>spoločenstvá</a:t>
            </a:r>
            <a:r>
              <a:rPr lang="hu-HU" sz="2700" dirty="0">
                <a:solidFill>
                  <a:prstClr val="black"/>
                </a:solidFill>
                <a:ea typeface="+mj-ea"/>
                <a:cs typeface="+mj-cs"/>
              </a:rPr>
              <a:t> (</a:t>
            </a:r>
            <a:r>
              <a:rPr lang="hu-HU" sz="2700" dirty="0" err="1">
                <a:solidFill>
                  <a:prstClr val="black"/>
                </a:solidFill>
                <a:ea typeface="+mj-ea"/>
                <a:cs typeface="+mj-cs"/>
              </a:rPr>
              <a:t>komunity</a:t>
            </a:r>
            <a:r>
              <a:rPr lang="hu-HU" sz="2700" dirty="0" smtClean="0">
                <a:solidFill>
                  <a:prstClr val="black"/>
                </a:solidFill>
                <a:ea typeface="+mj-ea"/>
                <a:cs typeface="+mj-cs"/>
              </a:rPr>
              <a:t>) </a:t>
            </a:r>
          </a:p>
          <a:p>
            <a:r>
              <a:rPr lang="hu-HU" sz="2700" dirty="0" smtClean="0">
                <a:solidFill>
                  <a:prstClr val="black"/>
                </a:solidFill>
                <a:ea typeface="+mj-ea"/>
                <a:cs typeface="+mj-cs"/>
              </a:rPr>
              <a:t>virtuális közösségek</a:t>
            </a:r>
          </a:p>
          <a:p>
            <a:endParaRPr lang="hu-HU" sz="27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700" dirty="0" err="1">
                <a:solidFill>
                  <a:prstClr val="black"/>
                </a:solidFill>
              </a:rPr>
              <a:t>začínajú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 smtClean="0">
                <a:solidFill>
                  <a:prstClr val="black"/>
                </a:solidFill>
              </a:rPr>
              <a:t>nahrádzať</a:t>
            </a:r>
            <a:r>
              <a:rPr lang="hu-HU" sz="2700" dirty="0" smtClean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komunikáciu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tvárou</a:t>
            </a:r>
            <a:r>
              <a:rPr lang="hu-HU" sz="2700" dirty="0">
                <a:solidFill>
                  <a:prstClr val="black"/>
                </a:solidFill>
              </a:rPr>
              <a:t> v </a:t>
            </a:r>
            <a:r>
              <a:rPr lang="hu-HU" sz="2700" dirty="0" err="1" smtClean="0">
                <a:solidFill>
                  <a:prstClr val="black"/>
                </a:solidFill>
              </a:rPr>
              <a:t>tvár</a:t>
            </a:r>
            <a:endParaRPr lang="hu-HU" sz="2700" dirty="0" smtClean="0">
              <a:solidFill>
                <a:prstClr val="black"/>
              </a:solidFill>
            </a:endParaRPr>
          </a:p>
          <a:p>
            <a:r>
              <a:rPr lang="hu-HU" sz="2700" dirty="0" smtClean="0">
                <a:solidFill>
                  <a:prstClr val="black"/>
                </a:solidFill>
              </a:rPr>
              <a:t>kezdik helyettesíteni </a:t>
            </a:r>
            <a:r>
              <a:rPr lang="hu-HU" sz="2700" dirty="0">
                <a:solidFill>
                  <a:prstClr val="black"/>
                </a:solidFill>
              </a:rPr>
              <a:t>a </a:t>
            </a:r>
            <a:r>
              <a:rPr lang="hu-HU" sz="2700" dirty="0" smtClean="0">
                <a:solidFill>
                  <a:prstClr val="black"/>
                </a:solidFill>
              </a:rPr>
              <a:t>szemtől szemben történő beszélgetést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700" dirty="0" smtClean="0">
              <a:solidFill>
                <a:prstClr val="black"/>
              </a:solidFill>
            </a:endParaRPr>
          </a:p>
          <a:p>
            <a:r>
              <a:rPr lang="hu-HU" sz="2700" dirty="0" err="1" smtClean="0">
                <a:solidFill>
                  <a:prstClr val="black"/>
                </a:solidFill>
              </a:rPr>
              <a:t>nahrádzajú</a:t>
            </a:r>
            <a:r>
              <a:rPr lang="hu-HU" sz="2700" dirty="0" smtClean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tradičné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ústne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podania</a:t>
            </a:r>
            <a:r>
              <a:rPr lang="hu-HU" sz="2700" dirty="0">
                <a:solidFill>
                  <a:prstClr val="black"/>
                </a:solidFill>
              </a:rPr>
              <a:t> v </a:t>
            </a:r>
            <a:r>
              <a:rPr lang="hu-HU" sz="2700" dirty="0" err="1">
                <a:solidFill>
                  <a:prstClr val="black"/>
                </a:solidFill>
              </a:rPr>
              <a:t>kontexte</a:t>
            </a:r>
            <a:r>
              <a:rPr lang="hu-HU" sz="2700" dirty="0">
                <a:solidFill>
                  <a:prstClr val="black"/>
                </a:solidFill>
              </a:rPr>
              <a:t>       </a:t>
            </a:r>
            <a:r>
              <a:rPr lang="hu-HU" sz="2700" dirty="0" err="1" smtClean="0">
                <a:solidFill>
                  <a:prstClr val="black"/>
                </a:solidFill>
              </a:rPr>
              <a:t>rozhodovacieho</a:t>
            </a:r>
            <a:r>
              <a:rPr lang="hu-HU" sz="2700" dirty="0" smtClean="0">
                <a:solidFill>
                  <a:prstClr val="black"/>
                </a:solidFill>
              </a:rPr>
              <a:t> </a:t>
            </a:r>
            <a:r>
              <a:rPr lang="hu-HU" sz="2700" dirty="0" err="1" smtClean="0">
                <a:solidFill>
                  <a:prstClr val="black"/>
                </a:solidFill>
              </a:rPr>
              <a:t>procesu</a:t>
            </a:r>
            <a:endParaRPr lang="hu-HU" sz="2700" dirty="0" smtClean="0">
              <a:solidFill>
                <a:prstClr val="black"/>
              </a:solidFill>
            </a:endParaRPr>
          </a:p>
          <a:p>
            <a:r>
              <a:rPr lang="hu-HU" sz="2700" dirty="0">
                <a:solidFill>
                  <a:prstClr val="black"/>
                </a:solidFill>
              </a:rPr>
              <a:t>h</a:t>
            </a:r>
            <a:r>
              <a:rPr lang="hu-HU" sz="2700" dirty="0" smtClean="0">
                <a:solidFill>
                  <a:prstClr val="black"/>
                </a:solidFill>
              </a:rPr>
              <a:t>elyettesítik a döntési folyamatban az elmesélést</a:t>
            </a:r>
          </a:p>
          <a:p>
            <a:endParaRPr lang="hu-HU" sz="2700" dirty="0">
              <a:solidFill>
                <a:prstClr val="black"/>
              </a:solidFill>
            </a:endParaRPr>
          </a:p>
          <a:p>
            <a:pPr lvl="0"/>
            <a:r>
              <a:rPr lang="hu-HU" sz="2700" dirty="0" err="1">
                <a:solidFill>
                  <a:prstClr val="black"/>
                </a:solidFill>
              </a:rPr>
              <a:t>referenčný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zdroj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pre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ostatných</a:t>
            </a:r>
            <a:r>
              <a:rPr lang="hu-HU" sz="2700" dirty="0">
                <a:solidFill>
                  <a:prstClr val="black"/>
                </a:solidFill>
              </a:rPr>
              <a:t> </a:t>
            </a:r>
            <a:r>
              <a:rPr lang="hu-HU" sz="2700" dirty="0" err="1">
                <a:solidFill>
                  <a:prstClr val="black"/>
                </a:solidFill>
              </a:rPr>
              <a:t>cestovateľov</a:t>
            </a:r>
            <a:endParaRPr lang="hu-HU" sz="2700" dirty="0">
              <a:solidFill>
                <a:prstClr val="black"/>
              </a:solidFill>
            </a:endParaRPr>
          </a:p>
          <a:p>
            <a:r>
              <a:rPr lang="hu-HU" sz="2700" dirty="0">
                <a:solidFill>
                  <a:prstClr val="black"/>
                </a:solidFill>
              </a:rPr>
              <a:t>referenciaforrás az utazó számára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e-mail </a:t>
            </a:r>
            <a:r>
              <a:rPr lang="hu-HU" sz="2600" dirty="0" err="1">
                <a:solidFill>
                  <a:prstClr val="black"/>
                </a:solidFill>
                <a:ea typeface="+mj-ea"/>
                <a:cs typeface="+mj-cs"/>
              </a:rPr>
              <a:t>ako</a:t>
            </a:r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600" dirty="0" err="1">
                <a:solidFill>
                  <a:prstClr val="black"/>
                </a:solidFill>
                <a:ea typeface="+mj-ea"/>
                <a:cs typeface="+mj-cs"/>
              </a:rPr>
              <a:t>nástroj</a:t>
            </a:r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  <a:ea typeface="+mj-ea"/>
                <a:cs typeface="+mj-cs"/>
              </a:rPr>
              <a:t>marketingu</a:t>
            </a:r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email</a:t>
            </a:r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>, mint </a:t>
            </a:r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marketingeszköz</a:t>
            </a:r>
          </a:p>
          <a:p>
            <a:endParaRPr lang="hu-HU" sz="26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zaslanie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informácie</a:t>
            </a:r>
            <a:r>
              <a:rPr lang="hu-HU" sz="2600" dirty="0">
                <a:solidFill>
                  <a:prstClr val="black"/>
                </a:solidFill>
              </a:rPr>
              <a:t> o </a:t>
            </a:r>
            <a:r>
              <a:rPr lang="hu-HU" sz="2600" dirty="0" err="1">
                <a:solidFill>
                  <a:prstClr val="black"/>
                </a:solidFill>
              </a:rPr>
              <a:t>našich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podnikateľských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aktivitách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určitému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zoznamu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príjemcov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információküldés vállalkozásunkról meghatározott fogadócsoportnak</a:t>
            </a:r>
          </a:p>
          <a:p>
            <a:pPr marL="0" indent="0">
              <a:buNone/>
            </a:pPr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sz="2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veľmi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nízke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náklady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</a:t>
            </a:r>
            <a:r>
              <a:rPr lang="hu-HU" sz="2400" dirty="0" smtClean="0">
                <a:solidFill>
                  <a:prstClr val="black"/>
                </a:solidFill>
              </a:rPr>
              <a:t>agyon alacsony költségek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rýchla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reakcia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 smtClean="0">
                <a:solidFill>
                  <a:prstClr val="black"/>
                </a:solidFill>
              </a:rPr>
              <a:t>výsledky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gyors </a:t>
            </a:r>
            <a:r>
              <a:rPr lang="hu-HU" sz="2400" dirty="0">
                <a:solidFill>
                  <a:prstClr val="black"/>
                </a:solidFill>
              </a:rPr>
              <a:t>reakció és eredmények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odkaz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môže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personalizovaný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 hivatkozás személyre </a:t>
            </a:r>
            <a:r>
              <a:rPr lang="hu-HU" sz="2400" dirty="0" smtClean="0">
                <a:solidFill>
                  <a:prstClr val="black"/>
                </a:solidFill>
              </a:rPr>
              <a:t>szabható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„</a:t>
            </a:r>
            <a:r>
              <a:rPr lang="hu-HU" sz="2400" dirty="0" smtClean="0">
                <a:solidFill>
                  <a:prstClr val="black"/>
                </a:solidFill>
              </a:rPr>
              <a:t>SPAM” - </a:t>
            </a:r>
            <a:r>
              <a:rPr lang="hu-HU" sz="2400" dirty="0" err="1" smtClean="0">
                <a:solidFill>
                  <a:prstClr val="black"/>
                </a:solidFill>
              </a:rPr>
              <a:t>zneužitie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elektronického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systému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správ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„SPAM” </a:t>
            </a:r>
            <a:r>
              <a:rPr lang="hu-HU" sz="2400" dirty="0" smtClean="0">
                <a:solidFill>
                  <a:prstClr val="black"/>
                </a:solidFill>
              </a:rPr>
              <a:t>- elektronikus </a:t>
            </a:r>
            <a:r>
              <a:rPr lang="hu-HU" sz="2400" dirty="0">
                <a:solidFill>
                  <a:prstClr val="black"/>
                </a:solidFill>
              </a:rPr>
              <a:t>rendszerű hírekkel való visszaélés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krátky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výstižný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titul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kolonke</a:t>
            </a:r>
            <a:r>
              <a:rPr lang="hu-HU" sz="2400" dirty="0">
                <a:solidFill>
                  <a:prstClr val="black"/>
                </a:solidFill>
              </a:rPr>
              <a:t> “</a:t>
            </a:r>
            <a:r>
              <a:rPr lang="hu-HU" sz="2400" dirty="0" err="1" smtClean="0">
                <a:solidFill>
                  <a:prstClr val="black"/>
                </a:solidFill>
              </a:rPr>
              <a:t>Predmet</a:t>
            </a:r>
            <a:r>
              <a:rPr lang="hu-HU" sz="2400" dirty="0" smtClean="0">
                <a:solidFill>
                  <a:prstClr val="black"/>
                </a:solidFill>
              </a:rPr>
              <a:t>”</a:t>
            </a:r>
          </a:p>
          <a:p>
            <a:r>
              <a:rPr lang="hu-HU" sz="2400" dirty="0">
                <a:solidFill>
                  <a:prstClr val="black"/>
                </a:solidFill>
              </a:rPr>
              <a:t>rövid és velős </a:t>
            </a:r>
            <a:r>
              <a:rPr lang="hu-HU" sz="2400" dirty="0" smtClean="0">
                <a:solidFill>
                  <a:prstClr val="black"/>
                </a:solidFill>
              </a:rPr>
              <a:t>cím </a:t>
            </a:r>
            <a:r>
              <a:rPr lang="hu-HU" sz="2400" dirty="0">
                <a:solidFill>
                  <a:prstClr val="black"/>
                </a:solidFill>
              </a:rPr>
              <a:t>a „Tárgy” </a:t>
            </a:r>
            <a:r>
              <a:rPr lang="hu-HU" sz="2400" dirty="0" smtClean="0">
                <a:solidFill>
                  <a:prstClr val="black"/>
                </a:solidFill>
              </a:rPr>
              <a:t>rovatban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vždy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viditeľná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prvou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vášho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e-mailu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mindig látható, és az e-mail első mondata </a:t>
            </a:r>
          </a:p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krátky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obsah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textu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správy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üzenet rövid </a:t>
            </a:r>
            <a:r>
              <a:rPr lang="hu-HU" sz="2400" dirty="0" smtClean="0">
                <a:solidFill>
                  <a:prstClr val="black"/>
                </a:solidFill>
              </a:rPr>
              <a:t>tartalma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vložte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prílohu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odkaz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vašu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stránku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csatoljon mellékletet, linket, mely az oldalára vezet</a:t>
            </a:r>
          </a:p>
          <a:p>
            <a:endParaRPr lang="hu-HU" dirty="0" smtClean="0">
              <a:solidFill>
                <a:prstClr val="black"/>
              </a:solidFill>
            </a:endParaRPr>
          </a:p>
          <a:p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357</Words>
  <Application>Microsoft Office PowerPoint</Application>
  <PresentationFormat>Prezentácia na obrazovke (4:3)</PresentationFormat>
  <Paragraphs>174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17</cp:revision>
  <cp:lastPrinted>2014-01-31T07:43:24Z</cp:lastPrinted>
  <dcterms:created xsi:type="dcterms:W3CDTF">2013-03-28T07:15:55Z</dcterms:created>
  <dcterms:modified xsi:type="dcterms:W3CDTF">2014-01-31T07:44:02Z</dcterms:modified>
</cp:coreProperties>
</file>