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telefonická linka</a:t>
            </a:r>
          </a:p>
          <a:p>
            <a:r>
              <a:rPr lang="sk-SK" sz="2400" dirty="0">
                <a:solidFill>
                  <a:prstClr val="black"/>
                </a:solidFill>
              </a:rPr>
              <a:t>t</a:t>
            </a:r>
            <a:r>
              <a:rPr lang="sk-SK" sz="2400" dirty="0" smtClean="0">
                <a:solidFill>
                  <a:prstClr val="black"/>
                </a:solidFill>
              </a:rPr>
              <a:t>elefonvonal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bezpečnosť: musíte </a:t>
            </a:r>
            <a:r>
              <a:rPr lang="sk-SK" sz="2400" dirty="0">
                <a:solidFill>
                  <a:prstClr val="black"/>
                </a:solidFill>
              </a:rPr>
              <a:t>si na počítači nainštalovať bezpečnostné programy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biztonság: vírusirtó programokat kell a gépre telepíteni</a:t>
            </a:r>
          </a:p>
          <a:p>
            <a:pPr marL="0" lvl="0" indent="0">
              <a:buNone/>
            </a:pPr>
            <a:endParaRPr lang="sk-SK" sz="18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zaplatiť licenčný ročný </a:t>
            </a:r>
            <a:r>
              <a:rPr lang="sk-SK" sz="2400" dirty="0" smtClean="0">
                <a:solidFill>
                  <a:prstClr val="black"/>
                </a:solidFill>
              </a:rPr>
              <a:t>poplatok – legálny softvér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licenc éves részletének </a:t>
            </a:r>
            <a:r>
              <a:rPr lang="sk-SK" sz="2400" dirty="0" smtClean="0">
                <a:solidFill>
                  <a:prstClr val="black"/>
                </a:solidFill>
              </a:rPr>
              <a:t>megfizetése - jogtiszta </a:t>
            </a:r>
            <a:r>
              <a:rPr lang="sk-SK" sz="2400" dirty="0">
                <a:solidFill>
                  <a:prstClr val="black"/>
                </a:solidFill>
              </a:rPr>
              <a:t>szoftver</a:t>
            </a:r>
          </a:p>
          <a:p>
            <a:endParaRPr lang="hu-HU" sz="2400" dirty="0" smtClean="0"/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grafický dizajn - </a:t>
            </a:r>
            <a:r>
              <a:rPr lang="sk-SK" sz="2400" dirty="0">
                <a:solidFill>
                  <a:prstClr val="black"/>
                </a:solidFill>
              </a:rPr>
              <a:t>zvládnete fotografie, jednoduchú grafiku alebo </a:t>
            </a:r>
            <a:r>
              <a:rPr lang="sk-SK" sz="2400" dirty="0" smtClean="0">
                <a:solidFill>
                  <a:prstClr val="black"/>
                </a:solidFill>
              </a:rPr>
              <a:t>dokážete </a:t>
            </a:r>
            <a:r>
              <a:rPr lang="sk-SK" sz="2400" dirty="0">
                <a:solidFill>
                  <a:prstClr val="black"/>
                </a:solidFill>
              </a:rPr>
              <a:t>vytvoriť video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grafikai </a:t>
            </a:r>
            <a:r>
              <a:rPr lang="sk-SK" sz="2400" dirty="0" smtClean="0">
                <a:solidFill>
                  <a:prstClr val="black"/>
                </a:solidFill>
              </a:rPr>
              <a:t>dizájn - </a:t>
            </a:r>
            <a:r>
              <a:rPr lang="sk-SK" sz="2400" dirty="0">
                <a:solidFill>
                  <a:prstClr val="black"/>
                </a:solidFill>
              </a:rPr>
              <a:t>fotókat, egyszerű grafikát, kezdetleges videókat tud készíteni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zahrnutie uvedených služieb do vašej zmluvy s poskytovateľom internetových služieb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említett </a:t>
            </a:r>
            <a:r>
              <a:rPr lang="sk-SK" sz="2400" dirty="0" smtClean="0">
                <a:solidFill>
                  <a:prstClr val="black"/>
                </a:solidFill>
              </a:rPr>
              <a:t>szolgáltatásoknak az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  <a:r>
              <a:rPr lang="sk-SK" sz="2400" dirty="0" smtClean="0">
                <a:solidFill>
                  <a:prstClr val="black"/>
                </a:solidFill>
              </a:rPr>
              <a:t>internetszolgáltatóval való </a:t>
            </a:r>
            <a:r>
              <a:rPr lang="sk-SK" sz="2400" dirty="0" smtClean="0">
                <a:solidFill>
                  <a:prstClr val="black"/>
                </a:solidFill>
              </a:rPr>
              <a:t>szerződésbe foglalása </a:t>
            </a:r>
          </a:p>
          <a:p>
            <a:pPr lvl="0"/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programy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Office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Office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programok</a:t>
            </a:r>
            <a:b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textový </a:t>
            </a:r>
            <a:r>
              <a:rPr lang="sk-SK" sz="2400" dirty="0" smtClean="0">
                <a:solidFill>
                  <a:prstClr val="black"/>
                </a:solidFill>
              </a:rPr>
              <a:t>procesor WORD</a:t>
            </a:r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WORD szövegszerkesztő</a:t>
            </a:r>
          </a:p>
          <a:p>
            <a:endParaRPr lang="sk-SK" sz="2400" i="1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e</a:t>
            </a:r>
            <a:r>
              <a:rPr lang="sk-SK" sz="2400" dirty="0" smtClean="0">
                <a:solidFill>
                  <a:prstClr val="black"/>
                </a:solidFill>
              </a:rPr>
              <a:t>lektronické </a:t>
            </a:r>
            <a:r>
              <a:rPr lang="sk-SK" sz="2400" dirty="0" smtClean="0">
                <a:solidFill>
                  <a:prstClr val="black"/>
                </a:solidFill>
              </a:rPr>
              <a:t>tabuľky EXCEL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EXCEL elektronikus </a:t>
            </a:r>
            <a:r>
              <a:rPr lang="sk-SK" sz="2400" dirty="0">
                <a:solidFill>
                  <a:prstClr val="black"/>
                </a:solidFill>
              </a:rPr>
              <a:t>táblázatok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k-SK" sz="2400" dirty="0" smtClean="0">
                <a:solidFill>
                  <a:prstClr val="black"/>
                </a:solidFill>
              </a:rPr>
              <a:t>rezentácie </a:t>
            </a:r>
            <a:r>
              <a:rPr lang="sk-SK" sz="2400" i="1" dirty="0">
                <a:solidFill>
                  <a:prstClr val="black"/>
                </a:solidFill>
              </a:rPr>
              <a:t>PowerPoint </a:t>
            </a:r>
            <a:r>
              <a:rPr lang="sk-SK" sz="2400" i="1" dirty="0" smtClean="0">
                <a:solidFill>
                  <a:prstClr val="black"/>
                </a:solidFill>
              </a:rPr>
              <a:t>- </a:t>
            </a:r>
            <a:r>
              <a:rPr lang="sk-SK" sz="2400" dirty="0" smtClean="0">
                <a:solidFill>
                  <a:prstClr val="black"/>
                </a:solidFill>
              </a:rPr>
              <a:t>ak </a:t>
            </a:r>
            <a:r>
              <a:rPr lang="sk-SK" sz="2400" dirty="0">
                <a:solidFill>
                  <a:prstClr val="black"/>
                </a:solidFill>
              </a:rPr>
              <a:t>chcete prezentovať informácie jednoducho a zábavným spôsobom</a:t>
            </a:r>
          </a:p>
          <a:p>
            <a:pPr lvl="0"/>
            <a:r>
              <a:rPr lang="sk-SK" sz="2400" i="1" dirty="0">
                <a:solidFill>
                  <a:prstClr val="black"/>
                </a:solidFill>
              </a:rPr>
              <a:t>PowerPoint </a:t>
            </a:r>
            <a:r>
              <a:rPr lang="sk-SK" sz="2400" dirty="0" smtClean="0">
                <a:solidFill>
                  <a:prstClr val="black"/>
                </a:solidFill>
              </a:rPr>
              <a:t>prezentációk - </a:t>
            </a:r>
            <a:r>
              <a:rPr lang="sk-SK" sz="2400" dirty="0">
                <a:solidFill>
                  <a:prstClr val="black"/>
                </a:solidFill>
              </a:rPr>
              <a:t>egyszerű és szórakoztató módon történő </a:t>
            </a:r>
            <a:r>
              <a:rPr lang="sk-SK" sz="2400" dirty="0" smtClean="0">
                <a:solidFill>
                  <a:prstClr val="black"/>
                </a:solidFill>
              </a:rPr>
              <a:t>információátadás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d</a:t>
            </a:r>
            <a:r>
              <a:rPr lang="sk-SK" sz="2400" dirty="0" smtClean="0">
                <a:solidFill>
                  <a:prstClr val="black"/>
                </a:solidFill>
              </a:rPr>
              <a:t>atabázy - sa </a:t>
            </a:r>
            <a:r>
              <a:rPr lang="sk-SK" sz="2400" dirty="0">
                <a:solidFill>
                  <a:prstClr val="black"/>
                </a:solidFill>
              </a:rPr>
              <a:t>dajú nainštalovať a využívať cez OpenOffice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</a:t>
            </a:r>
            <a:r>
              <a:rPr lang="sk-SK" sz="2400" dirty="0" smtClean="0">
                <a:solidFill>
                  <a:prstClr val="black"/>
                </a:solidFill>
              </a:rPr>
              <a:t>datbázisok - az </a:t>
            </a:r>
            <a:r>
              <a:rPr lang="sk-SK" sz="2400" dirty="0">
                <a:solidFill>
                  <a:prstClr val="black"/>
                </a:solidFill>
              </a:rPr>
              <a:t>OpenOffice-on keresztül lehet feltelepíteni és használni</a:t>
            </a:r>
          </a:p>
          <a:p>
            <a:pPr lvl="0"/>
            <a:endParaRPr lang="sk-SK" sz="1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 smtClean="0">
                <a:solidFill>
                  <a:prstClr val="black"/>
                </a:solidFill>
              </a:rPr>
              <a:t>zmluva </a:t>
            </a:r>
            <a:r>
              <a:rPr lang="sk-SK" sz="2400" dirty="0">
                <a:solidFill>
                  <a:prstClr val="black"/>
                </a:solidFill>
              </a:rPr>
              <a:t>o </a:t>
            </a:r>
            <a:r>
              <a:rPr lang="sk-SK" sz="2400" dirty="0" smtClean="0">
                <a:solidFill>
                  <a:prstClr val="black"/>
                </a:solidFill>
              </a:rPr>
              <a:t>pripojení, uzatvorená s </a:t>
            </a:r>
            <a:r>
              <a:rPr lang="sk-SK" sz="2400" dirty="0" smtClean="0">
                <a:solidFill>
                  <a:prstClr val="black"/>
                </a:solidFill>
              </a:rPr>
              <a:t>poskytovateľom internetových </a:t>
            </a:r>
            <a:r>
              <a:rPr lang="sk-SK" sz="2400" dirty="0" smtClean="0">
                <a:solidFill>
                  <a:prstClr val="black"/>
                </a:solidFill>
              </a:rPr>
              <a:t>služieb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internetszolgáltatóval </a:t>
            </a:r>
            <a:r>
              <a:rPr lang="sk-SK" sz="2400" dirty="0">
                <a:solidFill>
                  <a:prstClr val="black"/>
                </a:solidFill>
              </a:rPr>
              <a:t>kötött </a:t>
            </a:r>
            <a:r>
              <a:rPr lang="sk-SK" sz="2400" dirty="0" smtClean="0">
                <a:solidFill>
                  <a:prstClr val="black"/>
                </a:solidFill>
              </a:rPr>
              <a:t>szerződés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Web browser (prehliadač)- </a:t>
            </a:r>
            <a:r>
              <a:rPr lang="sk-SK" sz="2400" dirty="0" smtClean="0">
                <a:solidFill>
                  <a:prstClr val="black"/>
                </a:solidFill>
              </a:rPr>
              <a:t>najznámejšie: </a:t>
            </a:r>
            <a:r>
              <a:rPr lang="sk-SK" sz="2400" dirty="0">
                <a:solidFill>
                  <a:prstClr val="black"/>
                </a:solidFill>
              </a:rPr>
              <a:t>Internet Explorer, </a:t>
            </a:r>
            <a:r>
              <a:rPr lang="sk-SK" sz="2400" dirty="0" smtClean="0">
                <a:solidFill>
                  <a:prstClr val="black"/>
                </a:solidFill>
              </a:rPr>
              <a:t>Firefox, </a:t>
            </a:r>
            <a:r>
              <a:rPr lang="sk-SK" sz="2400" dirty="0">
                <a:solidFill>
                  <a:prstClr val="black"/>
                </a:solidFill>
              </a:rPr>
              <a:t>Safari, Opera, Google Chrome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Webkereső – </a:t>
            </a:r>
            <a:r>
              <a:rPr lang="sk-SK" sz="2400" dirty="0" smtClean="0">
                <a:solidFill>
                  <a:prstClr val="black"/>
                </a:solidFill>
              </a:rPr>
              <a:t>legismertebbek: </a:t>
            </a:r>
            <a:r>
              <a:rPr lang="sk-SK" sz="2400" dirty="0">
                <a:solidFill>
                  <a:prstClr val="black"/>
                </a:solidFill>
              </a:rPr>
              <a:t>Internet Explorer, </a:t>
            </a:r>
            <a:r>
              <a:rPr lang="sk-SK" sz="2400" dirty="0" smtClean="0">
                <a:solidFill>
                  <a:prstClr val="black"/>
                </a:solidFill>
              </a:rPr>
              <a:t>Firefox, </a:t>
            </a:r>
            <a:r>
              <a:rPr lang="sk-SK" sz="2400" dirty="0">
                <a:solidFill>
                  <a:prstClr val="black"/>
                </a:solidFill>
              </a:rPr>
              <a:t>Safari, Opera, Google Chrome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modem</a:t>
            </a:r>
            <a:r>
              <a:rPr lang="sk-SK" sz="2400" dirty="0">
                <a:solidFill>
                  <a:prstClr val="black"/>
                </a:solidFill>
              </a:rPr>
              <a:t>, ktorý budeme potrebovať, závisí na druhu pripojenia, ktorý si zvolíme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 </a:t>
            </a:r>
            <a:r>
              <a:rPr lang="sk-SK" sz="2400" dirty="0">
                <a:solidFill>
                  <a:prstClr val="black"/>
                </a:solidFill>
              </a:rPr>
              <a:t>csatlakozás fajtája dönti el, milyen modemre lesz szükségünk</a:t>
            </a:r>
          </a:p>
          <a:p>
            <a:endParaRPr lang="hu-HU" sz="2400" dirty="0" smtClean="0"/>
          </a:p>
          <a:p>
            <a:r>
              <a:rPr lang="sk-SK" sz="2400" dirty="0">
                <a:solidFill>
                  <a:prstClr val="black"/>
                </a:solidFill>
              </a:rPr>
              <a:t>“</a:t>
            </a:r>
            <a:r>
              <a:rPr lang="sk-SK" sz="2400" dirty="0" smtClean="0">
                <a:solidFill>
                  <a:prstClr val="black"/>
                </a:solidFill>
              </a:rPr>
              <a:t>Internet </a:t>
            </a:r>
            <a:r>
              <a:rPr lang="sk-SK" sz="2400" dirty="0">
                <a:solidFill>
                  <a:prstClr val="black"/>
                </a:solidFill>
              </a:rPr>
              <a:t>Service Provider” (ISP) – „poskytovateľ internetových služieb</a:t>
            </a:r>
            <a:r>
              <a:rPr lang="sk-SK" sz="2400" dirty="0" smtClean="0">
                <a:solidFill>
                  <a:prstClr val="black"/>
                </a:solidFill>
              </a:rPr>
              <a:t>“</a:t>
            </a:r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“Internet Service Provider</a:t>
            </a:r>
            <a:r>
              <a:rPr lang="sk-SK" sz="2400" dirty="0" smtClean="0">
                <a:solidFill>
                  <a:prstClr val="black"/>
                </a:solidFill>
              </a:rPr>
              <a:t>” (</a:t>
            </a:r>
            <a:r>
              <a:rPr lang="sk-SK" sz="2400" dirty="0">
                <a:solidFill>
                  <a:prstClr val="black"/>
                </a:solidFill>
              </a:rPr>
              <a:t>ISP</a:t>
            </a:r>
            <a:r>
              <a:rPr lang="sk-SK" sz="2400" dirty="0" smtClean="0">
                <a:solidFill>
                  <a:prstClr val="black"/>
                </a:solidFill>
              </a:rPr>
              <a:t>) -  </a:t>
            </a:r>
            <a:r>
              <a:rPr lang="sk-SK" sz="2400" dirty="0">
                <a:solidFill>
                  <a:prstClr val="black"/>
                </a:solidFill>
              </a:rPr>
              <a:t>„internetszolgáltató</a:t>
            </a:r>
            <a:r>
              <a:rPr lang="sk-SK" sz="2400" dirty="0" smtClean="0">
                <a:solidFill>
                  <a:prstClr val="black"/>
                </a:solidFill>
              </a:rPr>
              <a:t>“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môžete si vytvoriť webovú stránku na stránke Google bezplatne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Google oldalán ingyenesen alkothat saját honlapot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internetoví poskytovatelia môžu mať nástroje na tvorbu vlastnej webovej stránky napojenej na doménu providera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internetszolgáltatók saját honlapsablonjai rá lehetnek kötve a domén szolgáltatójára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500" dirty="0" smtClean="0">
                <a:solidFill>
                  <a:prstClr val="black"/>
                </a:solidFill>
                <a:ea typeface="+mj-ea"/>
                <a:cs typeface="+mj-cs"/>
              </a:rPr>
              <a:t>on </a:t>
            </a:r>
            <a:r>
              <a:rPr lang="sk-SK" sz="2500" dirty="0">
                <a:solidFill>
                  <a:prstClr val="black"/>
                </a:solidFill>
                <a:ea typeface="+mj-ea"/>
                <a:cs typeface="+mj-cs"/>
              </a:rPr>
              <a:t>line platby cez internet banking </a:t>
            </a:r>
            <a:r>
              <a:rPr lang="sk-SK" sz="25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sk-SK" sz="2500" dirty="0" smtClean="0">
                <a:solidFill>
                  <a:prstClr val="black"/>
                </a:solidFill>
                <a:ea typeface="+mj-ea"/>
                <a:cs typeface="+mj-cs"/>
              </a:rPr>
              <a:t>on-line </a:t>
            </a:r>
            <a:r>
              <a:rPr lang="sk-SK" sz="2500" dirty="0">
                <a:solidFill>
                  <a:prstClr val="black"/>
                </a:solidFill>
                <a:ea typeface="+mj-ea"/>
                <a:cs typeface="+mj-cs"/>
              </a:rPr>
              <a:t>fizetés internet-bankingen </a:t>
            </a:r>
            <a:r>
              <a:rPr lang="sk-SK" sz="2500" dirty="0" smtClean="0">
                <a:solidFill>
                  <a:prstClr val="black"/>
                </a:solidFill>
                <a:ea typeface="+mj-ea"/>
                <a:cs typeface="+mj-cs"/>
              </a:rPr>
              <a:t>keresztül</a:t>
            </a:r>
          </a:p>
          <a:p>
            <a:endParaRPr lang="sk-SK" sz="25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vyhľadávanie platieb podľa platobného titulu, prijímateľa platby, dátumu a pod.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utalások visszakeresése, dátum, címzett-kedvezményezett, átutalás jogcíme alapján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priamy </a:t>
            </a:r>
            <a:r>
              <a:rPr lang="sk-SK" sz="2400" dirty="0">
                <a:solidFill>
                  <a:prstClr val="black"/>
                </a:solidFill>
              </a:rPr>
              <a:t>prístup k </a:t>
            </a:r>
            <a:r>
              <a:rPr lang="sk-SK" sz="2400" dirty="0" smtClean="0">
                <a:solidFill>
                  <a:prstClr val="black"/>
                </a:solidFill>
              </a:rPr>
              <a:t>dokumentom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egyenes </a:t>
            </a:r>
            <a:r>
              <a:rPr lang="sk-SK" sz="2400" dirty="0">
                <a:solidFill>
                  <a:prstClr val="black"/>
                </a:solidFill>
              </a:rPr>
              <a:t>hozzáférés a </a:t>
            </a:r>
            <a:r>
              <a:rPr lang="sk-SK" sz="2400" dirty="0" smtClean="0">
                <a:solidFill>
                  <a:prstClr val="black"/>
                </a:solidFill>
              </a:rPr>
              <a:t>dokumentumokhoz 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hu-HU" sz="2400" dirty="0" smtClean="0"/>
          </a:p>
          <a:p>
            <a:r>
              <a:rPr lang="sk-SK" sz="2400" dirty="0" smtClean="0">
                <a:solidFill>
                  <a:prstClr val="black"/>
                </a:solidFill>
              </a:rPr>
              <a:t>pohyby </a:t>
            </a:r>
            <a:r>
              <a:rPr lang="sk-SK" sz="2400" dirty="0">
                <a:solidFill>
                  <a:prstClr val="black"/>
                </a:solidFill>
              </a:rPr>
              <a:t>na </a:t>
            </a:r>
            <a:r>
              <a:rPr lang="sk-SK" sz="2400" dirty="0" smtClean="0">
                <a:solidFill>
                  <a:prstClr val="black"/>
                </a:solidFill>
              </a:rPr>
              <a:t>účtoch 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</a:t>
            </a:r>
            <a:r>
              <a:rPr lang="sk-SK" sz="2400" dirty="0" smtClean="0">
                <a:solidFill>
                  <a:prstClr val="black"/>
                </a:solidFill>
              </a:rPr>
              <a:t>zámlán történő pénzmozgás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	</a:t>
            </a:r>
            <a:r>
              <a:rPr lang="hu-HU" sz="2400" dirty="0" err="1" smtClean="0"/>
              <a:t>I</a:t>
            </a:r>
            <a:r>
              <a:rPr lang="hu-HU" sz="2400" dirty="0" err="1" smtClean="0"/>
              <a:t>nformačné</a:t>
            </a: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err="1"/>
              <a:t>komunikačné</a:t>
            </a:r>
            <a:r>
              <a:rPr lang="hu-HU" sz="2400" dirty="0"/>
              <a:t> </a:t>
            </a:r>
            <a:r>
              <a:rPr lang="hu-HU" sz="2400" dirty="0" err="1" smtClean="0"/>
              <a:t>technológie</a:t>
            </a:r>
            <a:endParaRPr lang="hu-HU" sz="2400" dirty="0" smtClean="0"/>
          </a:p>
          <a:p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	          Információs </a:t>
            </a:r>
            <a:r>
              <a:rPr lang="hu-HU" sz="2400" dirty="0"/>
              <a:t>és kommunikációs </a:t>
            </a:r>
            <a:r>
              <a:rPr lang="hu-HU" sz="2400" dirty="0" smtClean="0"/>
              <a:t>technológiák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automatická realizácia pravidelných platieb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rendszeres fizetnivalók automatizálása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štandardizované tabuľky na najbežnejšie typy platieb: elektrika, telefónne účty a pod.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standardizált táblázatok a leggyakoribb fajta utalásokra: telefonszámlák, közüzemi számlák,...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pohyby na účtoch za dané obdobie – užitočné pre vedenie účtovníctva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számlaforgalom </a:t>
            </a:r>
            <a:r>
              <a:rPr lang="sk-SK" sz="2400" dirty="0">
                <a:solidFill>
                  <a:prstClr val="black"/>
                </a:solidFill>
              </a:rPr>
              <a:t>adott </a:t>
            </a:r>
            <a:r>
              <a:rPr lang="sk-SK" sz="2400" dirty="0" smtClean="0">
                <a:solidFill>
                  <a:prstClr val="black"/>
                </a:solidFill>
              </a:rPr>
              <a:t>időszakra - hasznos </a:t>
            </a:r>
            <a:r>
              <a:rPr lang="sk-SK" sz="2400" dirty="0">
                <a:solidFill>
                  <a:prstClr val="black"/>
                </a:solidFill>
              </a:rPr>
              <a:t>a </a:t>
            </a:r>
            <a:r>
              <a:rPr lang="sk-SK" sz="2400" dirty="0" smtClean="0">
                <a:solidFill>
                  <a:prstClr val="black"/>
                </a:solidFill>
              </a:rPr>
              <a:t>számvitel vezetéséhez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kontrola všetkých bankových účtov vrátane kreditných kariet, depozitných účtov, bežných účtov v rovnakom čase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összes bankszámla egyidejű ellenőrzése beleértve a folyószámlát, hitelkártyát, hitelszámlát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smtClean="0"/>
              <a:t>	</a:t>
            </a:r>
            <a:r>
              <a:rPr lang="hu-HU"/>
              <a:t> </a:t>
            </a:r>
            <a:r>
              <a:rPr lang="hu-HU" smtClean="0"/>
              <a:t>      Situačné</a:t>
            </a:r>
            <a:r>
              <a:rPr lang="hu-HU" dirty="0" smtClean="0"/>
              <a:t> </a:t>
            </a:r>
            <a:r>
              <a:rPr lang="hu-HU" dirty="0" err="1" smtClean="0"/>
              <a:t>cvičenia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počítač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</a:t>
            </a:r>
            <a:r>
              <a:rPr lang="hu-HU" sz="2400" dirty="0" smtClean="0">
                <a:solidFill>
                  <a:prstClr val="black"/>
                </a:solidFill>
              </a:rPr>
              <a:t>zámítógép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operačný </a:t>
            </a:r>
            <a:r>
              <a:rPr lang="sk-SK" sz="2400" dirty="0" smtClean="0">
                <a:solidFill>
                  <a:prstClr val="black"/>
                </a:solidFill>
              </a:rPr>
              <a:t>systém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operációs rendszer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500" dirty="0" smtClean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sieťová karta</a:t>
            </a:r>
          </a:p>
          <a:p>
            <a:r>
              <a:rPr lang="sk-SK" sz="2500" dirty="0" smtClean="0">
                <a:solidFill>
                  <a:prstClr val="black"/>
                </a:solidFill>
              </a:rPr>
              <a:t>hálózati kártya</a:t>
            </a:r>
          </a:p>
          <a:p>
            <a:endParaRPr lang="sk-SK" sz="2500" dirty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konektory </a:t>
            </a:r>
            <a:r>
              <a:rPr lang="sk-SK" sz="2500" dirty="0">
                <a:solidFill>
                  <a:prstClr val="black"/>
                </a:solidFill>
              </a:rPr>
              <a:t>na </a:t>
            </a:r>
            <a:r>
              <a:rPr lang="sk-SK" sz="2500" dirty="0" smtClean="0">
                <a:solidFill>
                  <a:prstClr val="black"/>
                </a:solidFill>
              </a:rPr>
              <a:t>USB</a:t>
            </a:r>
          </a:p>
          <a:p>
            <a:r>
              <a:rPr lang="sk-SK" sz="2500" dirty="0">
                <a:solidFill>
                  <a:prstClr val="black"/>
                </a:solidFill>
              </a:rPr>
              <a:t>USB csatlakozások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500" dirty="0" smtClean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čítačka DVD</a:t>
            </a:r>
          </a:p>
          <a:p>
            <a:r>
              <a:rPr lang="sk-SK" sz="2500" dirty="0" smtClean="0">
                <a:solidFill>
                  <a:prstClr val="black"/>
                </a:solidFill>
              </a:rPr>
              <a:t>DVD olvasó</a:t>
            </a:r>
          </a:p>
          <a:p>
            <a:endParaRPr lang="sk-SK" sz="2500" dirty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grafická karta</a:t>
            </a:r>
          </a:p>
          <a:p>
            <a:r>
              <a:rPr lang="sk-SK" sz="2500" dirty="0">
                <a:solidFill>
                  <a:prstClr val="black"/>
                </a:solidFill>
              </a:rPr>
              <a:t>grafikus kártya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500" dirty="0" smtClean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optimálne </a:t>
            </a:r>
            <a:r>
              <a:rPr lang="sk-SK" sz="2500" dirty="0">
                <a:solidFill>
                  <a:prstClr val="black"/>
                </a:solidFill>
              </a:rPr>
              <a:t>rozmery </a:t>
            </a:r>
            <a:r>
              <a:rPr lang="sk-SK" sz="2500" dirty="0" smtClean="0">
                <a:solidFill>
                  <a:prstClr val="black"/>
                </a:solidFill>
              </a:rPr>
              <a:t>monitoru</a:t>
            </a:r>
          </a:p>
          <a:p>
            <a:pPr lvl="0"/>
            <a:r>
              <a:rPr lang="sk-SK" sz="2500" dirty="0">
                <a:solidFill>
                  <a:prstClr val="black"/>
                </a:solidFill>
              </a:rPr>
              <a:t>képernyő optimális felosztása</a:t>
            </a:r>
          </a:p>
          <a:p>
            <a:endParaRPr lang="hu-HU" dirty="0" smtClean="0"/>
          </a:p>
          <a:p>
            <a:r>
              <a:rPr lang="sk-SK" sz="2500" dirty="0" smtClean="0">
                <a:solidFill>
                  <a:prstClr val="black"/>
                </a:solidFill>
              </a:rPr>
              <a:t>tlačiareň</a:t>
            </a:r>
          </a:p>
          <a:p>
            <a:r>
              <a:rPr lang="sk-SK" sz="2500" dirty="0">
                <a:solidFill>
                  <a:prstClr val="black"/>
                </a:solidFill>
              </a:rPr>
              <a:t>nyomtató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500" dirty="0" smtClean="0">
              <a:solidFill>
                <a:prstClr val="black"/>
              </a:solidFill>
            </a:endParaRPr>
          </a:p>
          <a:p>
            <a:r>
              <a:rPr lang="sk-SK" sz="2500" dirty="0" smtClean="0">
                <a:solidFill>
                  <a:prstClr val="black"/>
                </a:solidFill>
              </a:rPr>
              <a:t>multifunkčné zariadenie</a:t>
            </a:r>
          </a:p>
          <a:p>
            <a:r>
              <a:rPr lang="sk-SK" sz="2500" dirty="0">
                <a:solidFill>
                  <a:prstClr val="black"/>
                </a:solidFill>
              </a:rPr>
              <a:t>multifunkciós </a:t>
            </a:r>
            <a:r>
              <a:rPr lang="sk-SK" sz="2500" dirty="0" smtClean="0">
                <a:solidFill>
                  <a:prstClr val="black"/>
                </a:solidFill>
              </a:rPr>
              <a:t>berendezés</a:t>
            </a:r>
          </a:p>
          <a:p>
            <a:endParaRPr lang="sk-SK" sz="2500" dirty="0">
              <a:solidFill>
                <a:prstClr val="black"/>
              </a:solidFill>
            </a:endParaRPr>
          </a:p>
          <a:p>
            <a:r>
              <a:rPr lang="sk-SK" sz="2500" dirty="0">
                <a:solidFill>
                  <a:prstClr val="black"/>
                </a:solidFill>
              </a:rPr>
              <a:t>záložný </a:t>
            </a:r>
            <a:r>
              <a:rPr lang="sk-SK" sz="2500" dirty="0" smtClean="0">
                <a:solidFill>
                  <a:prstClr val="black"/>
                </a:solidFill>
              </a:rPr>
              <a:t>zdroj /pevný disk/</a:t>
            </a:r>
          </a:p>
          <a:p>
            <a:pPr lvl="0"/>
            <a:r>
              <a:rPr lang="sk-SK" sz="2500" dirty="0">
                <a:solidFill>
                  <a:prstClr val="black"/>
                </a:solidFill>
              </a:rPr>
              <a:t>külső </a:t>
            </a:r>
            <a:r>
              <a:rPr lang="sk-SK" sz="2500" dirty="0" smtClean="0">
                <a:solidFill>
                  <a:prstClr val="black"/>
                </a:solidFill>
              </a:rPr>
              <a:t>meghajtó /merevlemez/</a:t>
            </a:r>
          </a:p>
          <a:p>
            <a:pPr lvl="0"/>
            <a:endParaRPr lang="sk-SK" sz="2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lokálna sieť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helyi hálózat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pripojenie na internet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internetre </a:t>
            </a:r>
            <a:r>
              <a:rPr lang="sk-SK" sz="2400" dirty="0">
                <a:solidFill>
                  <a:prstClr val="black"/>
                </a:solidFill>
              </a:rPr>
              <a:t>való kapcsolódás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bezdrôtový </a:t>
            </a:r>
            <a:r>
              <a:rPr lang="sk-SK" sz="2400" dirty="0" smtClean="0">
                <a:solidFill>
                  <a:prstClr val="black"/>
                </a:solidFill>
              </a:rPr>
              <a:t>wireless </a:t>
            </a:r>
            <a:r>
              <a:rPr lang="sk-SK" sz="2400" dirty="0">
                <a:solidFill>
                  <a:prstClr val="black"/>
                </a:solidFill>
              </a:rPr>
              <a:t>lan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vezeték </a:t>
            </a:r>
            <a:r>
              <a:rPr lang="sk-SK" sz="2400" dirty="0">
                <a:solidFill>
                  <a:prstClr val="black"/>
                </a:solidFill>
              </a:rPr>
              <a:t>nélküli helyi </a:t>
            </a:r>
            <a:r>
              <a:rPr lang="sk-SK" sz="2400" dirty="0" smtClean="0">
                <a:solidFill>
                  <a:prstClr val="black"/>
                </a:solidFill>
              </a:rPr>
              <a:t>hálózat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LAN je hmotné (káblové) prepojenie medzi </a:t>
            </a:r>
            <a:r>
              <a:rPr lang="sk-SK" sz="2400" dirty="0" smtClean="0">
                <a:solidFill>
                  <a:prstClr val="black"/>
                </a:solidFill>
              </a:rPr>
              <a:t>počítačmi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LAN (vonalas csatlakozás) </a:t>
            </a:r>
            <a:r>
              <a:rPr lang="sk-SK" sz="2400" dirty="0" smtClean="0">
                <a:solidFill>
                  <a:prstClr val="black"/>
                </a:solidFill>
              </a:rPr>
              <a:t>számítógépek összekapcsolására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410</Words>
  <Application>Microsoft Office PowerPoint</Application>
  <PresentationFormat>Diavetítés a képernyőre (4:3 oldalarány)</PresentationFormat>
  <Paragraphs>155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18</cp:revision>
  <dcterms:created xsi:type="dcterms:W3CDTF">2013-03-28T07:15:55Z</dcterms:created>
  <dcterms:modified xsi:type="dcterms:W3CDTF">2014-01-13T15:47:02Z</dcterms:modified>
</cp:coreProperties>
</file>