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9" r:id="rId48"/>
    <p:sldId id="310" r:id="rId49"/>
    <p:sldId id="311" r:id="rId50"/>
    <p:sldId id="312" r:id="rId51"/>
    <p:sldId id="313" r:id="rId52"/>
    <p:sldId id="314" r:id="rId53"/>
    <p:sldId id="308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9" autoAdjust="0"/>
  </p:normalViewPr>
  <p:slideViewPr>
    <p:cSldViewPr>
      <p:cViewPr>
        <p:scale>
          <a:sx n="59" d="100"/>
          <a:sy n="59" d="100"/>
        </p:scale>
        <p:origin x="-168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BCACF38-ABAB-47BA-B1F3-F4A8030161B0}" type="datetimeFigureOut">
              <a:rPr lang="sk-SK" smtClean="0"/>
              <a:pPr/>
              <a:t>5. 3. 2014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18ABEA-99E0-48D0-989D-9CED772AC42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Finančné aspekty podnikania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827" y="5650003"/>
            <a:ext cx="909637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 smtClean="0"/>
              <a:t>úver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Základným predpokladom pre získanie bankového úveru v slovenských bankách je podnikateľova </a:t>
            </a:r>
            <a:r>
              <a:rPr lang="pl-PL" sz="3200" dirty="0" smtClean="0"/>
              <a:t>minulosť v dobe nie kratšej ako dva roky. Ak ju nie </a:t>
            </a:r>
            <a:r>
              <a:rPr lang="sk-SK" sz="3200" dirty="0" smtClean="0"/>
              <a:t>je možné doložiť, je veľký predpoklad, že  podnikateľ so žiadosťou o podnikateľský úver v banke nepochodí. 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úver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3200" dirty="0" smtClean="0"/>
              <a:t>V</a:t>
            </a:r>
            <a:r>
              <a:rPr lang="it-IT" sz="3200" dirty="0" smtClean="0"/>
              <a:t>arovanie</a:t>
            </a:r>
            <a:r>
              <a:rPr lang="sk-SK" sz="3200" dirty="0" smtClean="0"/>
              <a:t>: </a:t>
            </a:r>
            <a:r>
              <a:rPr lang="it-IT" sz="3200" dirty="0" smtClean="0"/>
              <a:t>pri</a:t>
            </a:r>
            <a:r>
              <a:rPr lang="sk-SK" sz="3200" dirty="0" smtClean="0"/>
              <a:t> ručení za akýkoľvek úver, ktorý podnikateľ hodlá použiť na financovanie svojho podnikania, neodporúča sa založiť nehnuteľnosť, v ktorej býva. Veď čo ak podnikanie nevyjde!</a:t>
            </a:r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78610"/>
            <a:ext cx="7467600" cy="1143000"/>
          </a:xfrm>
        </p:spPr>
        <p:txBody>
          <a:bodyPr/>
          <a:lstStyle/>
          <a:p>
            <a:r>
              <a:rPr lang="sk-SK" i="1" dirty="0" smtClean="0"/>
              <a:t>„</a:t>
            </a:r>
            <a:r>
              <a:rPr lang="sk-SK" i="1" dirty="0" err="1" smtClean="0"/>
              <a:t>business</a:t>
            </a:r>
            <a:r>
              <a:rPr lang="sk-SK" i="1" dirty="0" smtClean="0"/>
              <a:t> </a:t>
            </a:r>
            <a:r>
              <a:rPr lang="sk-SK" i="1" dirty="0" err="1" smtClean="0"/>
              <a:t>angels</a:t>
            </a:r>
            <a:r>
              <a:rPr lang="sk-SK" i="1" dirty="0" smtClean="0"/>
              <a:t>“ kapitál (podnikateľskí anjeli)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7467600" cy="4421088"/>
          </a:xfrm>
        </p:spPr>
        <p:txBody>
          <a:bodyPr>
            <a:normAutofit lnSpcReduction="10000"/>
          </a:bodyPr>
          <a:lstStyle/>
          <a:p>
            <a:r>
              <a:rPr lang="pl-PL" sz="3200" dirty="0" smtClean="0"/>
              <a:t>Je kapitál neformálnych privátnych investorov, </a:t>
            </a:r>
            <a:r>
              <a:rPr lang="sk-SK" sz="3200" dirty="0" smtClean="0"/>
              <a:t>ktorými sú zvyčajne skúsení manažéri a poprední </a:t>
            </a:r>
            <a:r>
              <a:rPr lang="pl-PL" sz="3200" dirty="0" smtClean="0"/>
              <a:t>podnikatelia. Tieto osoby sú v západnej Európe organizované do združení, na ktoré sa môžu podnikatelia </a:t>
            </a:r>
            <a:r>
              <a:rPr lang="sk-SK" sz="3200" dirty="0" smtClean="0"/>
              <a:t>nakontaktovať a sú považované za alternatívu k „</a:t>
            </a:r>
            <a:r>
              <a:rPr lang="sk-SK" sz="3200" dirty="0" err="1" smtClean="0"/>
              <a:t>venture</a:t>
            </a:r>
            <a:r>
              <a:rPr lang="sk-SK" sz="3200" dirty="0" smtClean="0"/>
              <a:t> </a:t>
            </a:r>
            <a:r>
              <a:rPr lang="sk-SK" sz="3200" dirty="0" err="1" smtClean="0"/>
              <a:t>capital</a:t>
            </a:r>
            <a:r>
              <a:rPr lang="sk-SK" sz="3200" dirty="0" smtClean="0"/>
              <a:t>“ investorom. 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775" y="478640"/>
            <a:ext cx="3096370" cy="725470"/>
          </a:xfrm>
        </p:spPr>
        <p:txBody>
          <a:bodyPr>
            <a:normAutofit fontScale="90000"/>
          </a:bodyPr>
          <a:lstStyle/>
          <a:p>
            <a:r>
              <a:rPr lang="sk-SK" dirty="0" err="1" smtClean="0"/>
              <a:t>Business</a:t>
            </a:r>
            <a:r>
              <a:rPr lang="sk-SK" dirty="0" smtClean="0"/>
              <a:t> </a:t>
            </a:r>
            <a:r>
              <a:rPr lang="sk-SK" dirty="0" err="1" smtClean="0"/>
              <a:t>Angels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>
            <a:noAutofit/>
          </a:bodyPr>
          <a:lstStyle/>
          <a:p>
            <a:r>
              <a:rPr lang="sk-SK" sz="2800" dirty="0" smtClean="0"/>
              <a:t>Klub podnikateľských anjelov Slovenska (KPAS) je neformálnou iniciatívou Združenia mladých podnikateľov Slovenska, Národnej agentúry pre rozvoj malého a stredného podnikania a Hospodárskych novín. Klub vznikol v roku 2011 ako prvá sieť podnikateľských anjelov na Slovensku. KPAS združuje popredných, najmä slovenských podnikateľov a manažérov, ktorí majú záujem investovať svoje skúsenosti, čas a peniaze do inovatívnych podnikateľských zámerov. </a:t>
            </a:r>
            <a:endParaRPr lang="sk-SK" sz="28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2643182"/>
            <a:ext cx="7467600" cy="1143000"/>
          </a:xfrm>
        </p:spPr>
        <p:txBody>
          <a:bodyPr/>
          <a:lstStyle/>
          <a:p>
            <a:r>
              <a:rPr lang="sk-SK" dirty="0" smtClean="0"/>
              <a:t>Financovanie počas existencie podniku </a:t>
            </a:r>
            <a:endParaRPr lang="sk-SK" dirty="0"/>
          </a:p>
        </p:txBody>
      </p:sp>
      <p:pic>
        <p:nvPicPr>
          <p:cNvPr id="3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6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smtClean="0"/>
              <a:t>Financovanie podnikania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28596" y="2857496"/>
            <a:ext cx="7467600" cy="2614618"/>
          </a:xfrm>
        </p:spPr>
        <p:txBody>
          <a:bodyPr>
            <a:normAutofit/>
          </a:bodyPr>
          <a:lstStyle/>
          <a:p>
            <a:r>
              <a:rPr lang="sk-SK" sz="3200" dirty="0" smtClean="0"/>
              <a:t>Každá činnosť v podniku má dve stránky: </a:t>
            </a:r>
            <a:r>
              <a:rPr lang="sk-SK" sz="3200" b="1" dirty="0" smtClean="0"/>
              <a:t>vecnú </a:t>
            </a:r>
            <a:r>
              <a:rPr lang="sk-SK" sz="3200" dirty="0" smtClean="0"/>
              <a:t>(hmotnú, majetkovú) </a:t>
            </a:r>
            <a:r>
              <a:rPr lang="sk-SK" sz="3200" b="1" dirty="0" smtClean="0"/>
              <a:t>a peňažnú </a:t>
            </a:r>
            <a:r>
              <a:rPr lang="sk-SK" sz="3200" dirty="0" smtClean="0"/>
              <a:t>(finančnú).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Porovnanie: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vo výrobnom podniku predstavuje činnosť </a:t>
            </a:r>
            <a:r>
              <a:rPr lang="sk-SK" b="1" dirty="0" smtClean="0"/>
              <a:t>tok statkov </a:t>
            </a:r>
            <a:r>
              <a:rPr lang="sk-SK" dirty="0" smtClean="0"/>
              <a:t>(strojov, surovín, materiálu, hotových výrobkov) a skladá sa z troch hlavných aktivít: zásobovania, výroby a predaja.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k-SK" dirty="0" smtClean="0"/>
              <a:t>Tok peňazí má formu platieb – príjmov alebo výdavkov. 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k-SK" dirty="0" smtClean="0"/>
              <a:t>Vecné toky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 smtClean="0"/>
              <a:t>Finančné toky</a:t>
            </a:r>
            <a:endParaRPr lang="sk-SK" dirty="0"/>
          </a:p>
        </p:txBody>
      </p:sp>
      <p:pic>
        <p:nvPicPr>
          <p:cNvPr id="7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10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Finančné riadenie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má v podniku tieto hlavné úlohy:</a:t>
            </a:r>
          </a:p>
          <a:p>
            <a:r>
              <a:rPr lang="sk-SK" sz="3200" dirty="0" smtClean="0"/>
              <a:t>• získavať kapitál pre bežné i mimoriadne potreby</a:t>
            </a:r>
          </a:p>
          <a:p>
            <a:r>
              <a:rPr lang="sk-SK" sz="3200" dirty="0" smtClean="0"/>
              <a:t>• rozhodovať o umiestnení kapitálu, </a:t>
            </a:r>
          </a:p>
          <a:p>
            <a:r>
              <a:rPr lang="pl-PL" sz="3200" dirty="0" smtClean="0"/>
              <a:t>• rozhodovať o spôsobe rozdelenia zisku, </a:t>
            </a:r>
          </a:p>
          <a:p>
            <a:r>
              <a:rPr lang="sk-SK" sz="3200" dirty="0" smtClean="0"/>
              <a:t>• prognózovať, zaznamenávať, analyzovať, kontrolovať a riadiť hospodársku činnosť podniku.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Získavanie kapitálu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pre bežné i mimoriadne potreby </a:t>
            </a:r>
            <a:r>
              <a:rPr lang="pl-PL" sz="3200" dirty="0" smtClean="0"/>
              <a:t>podniku  - rozhodovať o jeho štruktúre a zmenách, to znamená, že podnikateľ sa rozhoduje, </a:t>
            </a:r>
            <a:r>
              <a:rPr lang="sk-SK" sz="3200" dirty="0" smtClean="0"/>
              <a:t>či si vezme úver od banky, pôžičku od iného subjektu alebo vydá podnikové dlhopisy, obligácie</a:t>
            </a:r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Umiestnenie kapitálu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• </a:t>
            </a:r>
            <a:r>
              <a:rPr lang="sk-SK" sz="3200" b="1" dirty="0" smtClean="0"/>
              <a:t>rozhodovať o umiestnení kapitálu, </a:t>
            </a:r>
          </a:p>
          <a:p>
            <a:r>
              <a:rPr lang="sk-SK" sz="3200" dirty="0" smtClean="0"/>
              <a:t>o spôsoboch jeho použitia,</a:t>
            </a:r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Financovanie začiatku podnikania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Získavanie a rozdeľovanie finančných zdrojov </a:t>
            </a:r>
            <a:r>
              <a:rPr lang="sk-SK" sz="3200" dirty="0" smtClean="0"/>
              <a:t>súhrnne nazývame financovanie. Cieľom finančného </a:t>
            </a:r>
            <a:r>
              <a:rPr lang="pl-PL" sz="3200" dirty="0" smtClean="0"/>
              <a:t>riadenia je zaistenie platobnej schopnosti a rast trhovej hodnoty podniku. 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827" y="5650003"/>
            <a:ext cx="909637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Spôsob rozdelenie zisku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Rozhodovanie o tom, </a:t>
            </a:r>
            <a:endParaRPr lang="pl-PL" b="1" dirty="0" smtClean="0"/>
          </a:p>
          <a:p>
            <a:r>
              <a:rPr lang="pt-BR" sz="3200" dirty="0" smtClean="0"/>
              <a:t>či zisk bude </a:t>
            </a:r>
            <a:r>
              <a:rPr lang="sk-SK" sz="3200" dirty="0" smtClean="0"/>
              <a:t>použitý na osobnú potrebu podnikateľa (alebo </a:t>
            </a:r>
            <a:r>
              <a:rPr lang="pt-BR" sz="3200" dirty="0" smtClean="0"/>
              <a:t>vyplatený formou dividend</a:t>
            </a:r>
            <a:r>
              <a:rPr lang="sk-SK" sz="3200" dirty="0" smtClean="0"/>
              <a:t> akcionárom, spoločníkom)</a:t>
            </a:r>
            <a:endParaRPr lang="pt-BR" sz="3200" dirty="0" smtClean="0"/>
          </a:p>
          <a:p>
            <a:r>
              <a:rPr lang="pl-PL" sz="3200" dirty="0" smtClean="0"/>
              <a:t>alebo bude použitý na ďalší rozvoj podniku,</a:t>
            </a:r>
          </a:p>
          <a:p>
            <a:r>
              <a:rPr lang="pl-PL" sz="3200" dirty="0" smtClean="0"/>
              <a:t>alebo časť na osobnú potrebu a časť na ďalší rozvoj podniku</a:t>
            </a:r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Ďalšie činnosti finančného riadenia: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prognózovať, </a:t>
            </a:r>
          </a:p>
          <a:p>
            <a:r>
              <a:rPr lang="sk-SK" b="1" dirty="0" smtClean="0"/>
              <a:t>zaznamenávať, </a:t>
            </a:r>
          </a:p>
          <a:p>
            <a:r>
              <a:rPr lang="sk-SK" b="1" dirty="0" smtClean="0"/>
              <a:t>analyzovať, </a:t>
            </a:r>
          </a:p>
          <a:p>
            <a:r>
              <a:rPr lang="sk-SK" b="1" dirty="0" smtClean="0"/>
              <a:t>kontrolovať</a:t>
            </a:r>
          </a:p>
          <a:p>
            <a:r>
              <a:rPr lang="sk-SK" b="1" dirty="0" smtClean="0"/>
              <a:t>a riadiť hospodársku činnosť podniku.</a:t>
            </a:r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297238"/>
          </a:xfrm>
        </p:spPr>
        <p:txBody>
          <a:bodyPr/>
          <a:lstStyle/>
          <a:p>
            <a:r>
              <a:rPr lang="sk-SK" dirty="0" smtClean="0"/>
              <a:t>Zdroje financovania podniku</a:t>
            </a:r>
            <a:endParaRPr lang="sk-SK" dirty="0"/>
          </a:p>
        </p:txBody>
      </p:sp>
      <p:pic>
        <p:nvPicPr>
          <p:cNvPr id="3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6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Financovanie podnikania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V prípade malého podniku funkciu finančného </a:t>
            </a:r>
            <a:r>
              <a:rPr lang="sk-SK" sz="3200" dirty="0" smtClean="0"/>
              <a:t>manažéra veľmi často vykonáva samotný podnikateľ.</a:t>
            </a:r>
          </a:p>
          <a:p>
            <a:r>
              <a:rPr lang="sk-SK" sz="3200" dirty="0" smtClean="0"/>
              <a:t>Z tohto dôvodu je pre neho existenčne dôležité vedieť, z akých zdrojov môže získavať finančné prostriedky pre svoju podnikateľskú činnosť a aké výhody a nevýhody sú s použitím týchto zdrojov spojené. 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Financovanie podnikania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2786058"/>
            <a:ext cx="7467600" cy="3687894"/>
          </a:xfrm>
        </p:spPr>
        <p:txBody>
          <a:bodyPr/>
          <a:lstStyle/>
          <a:p>
            <a:r>
              <a:rPr lang="sk-SK" sz="3200" dirty="0" smtClean="0"/>
              <a:t>Základom je osvojiť si členenie finančných zdrojov.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7467600" cy="1143000"/>
          </a:xfrm>
        </p:spPr>
        <p:txBody>
          <a:bodyPr/>
          <a:lstStyle/>
          <a:p>
            <a:r>
              <a:rPr lang="sk-SK" dirty="0" smtClean="0"/>
              <a:t>Výhody a nevýhody jednotlivých zdrojov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2714620"/>
            <a:ext cx="7467600" cy="3759332"/>
          </a:xfrm>
        </p:spPr>
        <p:txBody>
          <a:bodyPr>
            <a:normAutofit/>
          </a:bodyPr>
          <a:lstStyle/>
          <a:p>
            <a:r>
              <a:rPr lang="pl-PL" sz="3200" dirty="0" smtClean="0"/>
              <a:t>Pre správne porovnanie jednotlivých zdrojov financovania je potrebné zamyslieť sa nad ich výhodami </a:t>
            </a:r>
            <a:r>
              <a:rPr lang="sk-SK" sz="3200" dirty="0" smtClean="0"/>
              <a:t>a nevýhodami v spojitosti s predstavami a plánmi podnikateľa:</a:t>
            </a:r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Náklady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• </a:t>
            </a:r>
            <a:r>
              <a:rPr lang="sk-SK" b="1" dirty="0" smtClean="0"/>
              <a:t> </a:t>
            </a:r>
            <a:r>
              <a:rPr lang="sk-SK" sz="3200" b="1" dirty="0" smtClean="0"/>
              <a:t>Aká je cena kapitálu, aký úrok musí </a:t>
            </a:r>
            <a:r>
              <a:rPr lang="sk-SK" sz="3200" dirty="0" smtClean="0"/>
              <a:t>podnikateľ zaplatiť? Aký bude mať financovanie </a:t>
            </a:r>
            <a:r>
              <a:rPr lang="pl-PL" sz="3200" dirty="0" smtClean="0"/>
              <a:t>vplyv na tok hotovosti a na zisk?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Riziko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 smtClean="0"/>
              <a:t> </a:t>
            </a:r>
            <a:r>
              <a:rPr lang="pl-PL" sz="3200" b="1" dirty="0" smtClean="0"/>
              <a:t>Aké riziko podnikateľ podstupuje?</a:t>
            </a:r>
          </a:p>
          <a:p>
            <a:r>
              <a:rPr lang="sk-SK" sz="3200" dirty="0" smtClean="0"/>
              <a:t>Aké ručenie musí zabezpečiť?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Kontrola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sz="3200" b="1" dirty="0" smtClean="0"/>
              <a:t>Zmení sa podnikateľova kontrola </a:t>
            </a:r>
            <a:r>
              <a:rPr lang="pl-PL" sz="3200" dirty="0" smtClean="0"/>
              <a:t>nad podnikom po využití poskytnutých zdrojov?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Flexibilita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3200" b="1" dirty="0" smtClean="0"/>
              <a:t>Je podnikateľ schopný nájsť iné </a:t>
            </a:r>
            <a:r>
              <a:rPr lang="sk-SK" sz="3200" dirty="0" smtClean="0"/>
              <a:t>dodatočné zdroje?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sz="3200" dirty="0" smtClean="0"/>
              <a:t>Získavanie zdrojov je zvlášť </a:t>
            </a:r>
            <a:r>
              <a:rPr lang="sk-SK" sz="3200" dirty="0" smtClean="0"/>
              <a:t>pre začínajúceho podnikateľa náročná úloha. Dôvodom je skutočnosť, že podnikateľ nemá žiadnu históriu, neexistujú žiadne záznamy o jeho platobnej  disciplíne a plnení si záväzkov, a teda nemá vybudovanú dôveru u potenciálnych veriteľov</a:t>
            </a:r>
            <a:r>
              <a:rPr lang="sk-SK" dirty="0" smtClean="0"/>
              <a:t>.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0" y="5792283"/>
            <a:ext cx="909637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Dostupnosť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b="1" dirty="0" smtClean="0"/>
              <a:t> </a:t>
            </a:r>
            <a:r>
              <a:rPr lang="sk-SK" sz="3200" b="1" dirty="0" smtClean="0"/>
              <a:t>Ako rýchlo bude mať podnikateľ </a:t>
            </a:r>
            <a:r>
              <a:rPr lang="sk-SK" sz="3200" dirty="0" smtClean="0"/>
              <a:t>peniaze k dispozícii?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Rozdelenie zdrojov Podľa prameňa: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z ktorého finančné zdroje do podniku plynú, ich rozdeľujeme na:</a:t>
            </a:r>
          </a:p>
          <a:p>
            <a:r>
              <a:rPr lang="pl-PL" sz="3200" dirty="0" smtClean="0"/>
              <a:t> interné (z prostredia podniku) a </a:t>
            </a:r>
          </a:p>
          <a:p>
            <a:r>
              <a:rPr lang="pl-PL" sz="3200" dirty="0" smtClean="0"/>
              <a:t>externé </a:t>
            </a:r>
            <a:r>
              <a:rPr lang="sk-SK" sz="3200" dirty="0" smtClean="0"/>
              <a:t>(z vonkajšieho prostredia).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 financovania: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k-SK" dirty="0" smtClean="0"/>
              <a:t>Zisk</a:t>
            </a:r>
          </a:p>
          <a:p>
            <a:r>
              <a:rPr lang="sk-SK" dirty="0" smtClean="0"/>
              <a:t>Odpisy</a:t>
            </a:r>
          </a:p>
          <a:p>
            <a:r>
              <a:rPr lang="sk-SK" dirty="0" smtClean="0"/>
              <a:t>Rezervné fondy</a:t>
            </a:r>
          </a:p>
          <a:p>
            <a:r>
              <a:rPr lang="sk-SK" dirty="0" smtClean="0"/>
              <a:t>Obchodný (dodávateľský) úver</a:t>
            </a:r>
          </a:p>
          <a:p>
            <a:r>
              <a:rPr lang="sk-SK" dirty="0" smtClean="0"/>
              <a:t>Zrýchlenie úhrady pohľadávok</a:t>
            </a:r>
          </a:p>
          <a:p>
            <a:r>
              <a:rPr lang="sk-SK" dirty="0" smtClean="0"/>
              <a:t>Znižovanie nákladov</a:t>
            </a:r>
            <a:endParaRPr lang="sk-SK" b="1" dirty="0" smtClean="0"/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Vlastné zdroje (podielové financovanie)</a:t>
            </a:r>
          </a:p>
          <a:p>
            <a:r>
              <a:rPr lang="sk-SK" dirty="0" smtClean="0"/>
              <a:t>Rôzne formy rizikového kapitálu</a:t>
            </a:r>
          </a:p>
          <a:p>
            <a:r>
              <a:rPr lang="sk-SK" dirty="0" smtClean="0"/>
              <a:t>Cudzie zdroje (úverové financovanie)</a:t>
            </a:r>
          </a:p>
          <a:p>
            <a:r>
              <a:rPr lang="sk-SK" dirty="0" smtClean="0"/>
              <a:t>Leasing</a:t>
            </a:r>
          </a:p>
          <a:p>
            <a:r>
              <a:rPr lang="sk-SK" dirty="0" err="1" smtClean="0"/>
              <a:t>Faktoring</a:t>
            </a:r>
            <a:endParaRPr lang="sk-SK" dirty="0" smtClean="0"/>
          </a:p>
          <a:p>
            <a:r>
              <a:rPr lang="sk-SK" dirty="0" err="1" smtClean="0"/>
              <a:t>Forfaiting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k-SK" dirty="0" smtClean="0"/>
              <a:t>Interné 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 smtClean="0"/>
              <a:t>Externé </a:t>
            </a:r>
            <a:endParaRPr lang="sk-SK" dirty="0"/>
          </a:p>
        </p:txBody>
      </p:sp>
      <p:pic>
        <p:nvPicPr>
          <p:cNvPr id="7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10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Zisk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je základným vnútorným zdrojom finančných prostriedkov. V prípade, že podnik vytvorí zisk, vlastníci majú dve možnosti: buď si zisk rozdelia </a:t>
            </a:r>
            <a:r>
              <a:rPr lang="pl-PL" sz="2800" dirty="0" smtClean="0"/>
              <a:t>medzi sebou alebo ho v podniku ponechajú. </a:t>
            </a:r>
          </a:p>
          <a:p>
            <a:r>
              <a:rPr lang="pl-PL" sz="2800" dirty="0" smtClean="0"/>
              <a:t>Vybraný </a:t>
            </a:r>
            <a:r>
              <a:rPr lang="sk-SK" sz="2800" dirty="0" smtClean="0"/>
              <a:t>zisk znižuje vlastný kapitál (vlastné imanie) </a:t>
            </a:r>
            <a:r>
              <a:rPr lang="pl-PL" sz="2800" dirty="0" smtClean="0"/>
              <a:t>podniku. Ak sa vlastník rozhodne ponechať zisk </a:t>
            </a:r>
            <a:r>
              <a:rPr lang="sk-SK" sz="2800" dirty="0" smtClean="0"/>
              <a:t>v podniku, môže ho použiť na financovanie investícií podniku a získa tiež väčšie šance pri získavaní ďalších externých zdrojov.</a:t>
            </a:r>
            <a:endParaRPr lang="sk-SK" sz="28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Odpisy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znamenajú peňažné vyjadrenie opotrebovania </a:t>
            </a:r>
            <a:r>
              <a:rPr lang="sk-SK" sz="3200" dirty="0" smtClean="0"/>
              <a:t>hmotného a nehmotného dlhodobého majetku v priebehu príslušného obdobia životnosti, za ktoré sa zúčtovávajú do nákladov. 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Odpis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3200" dirty="0" smtClean="0"/>
              <a:t>je ako náklad zakalkulovaný v cene každého výrobku, takže </a:t>
            </a:r>
            <a:r>
              <a:rPr lang="pl-PL" sz="3200" dirty="0" smtClean="0"/>
              <a:t>hodnota odpísaného majetku sa podniku postupne vracia späť v podobe tržieb. Na konci doby životnosti dlhodobého majetku by mal mať podnik vďaka </a:t>
            </a:r>
            <a:r>
              <a:rPr lang="sk-SK" sz="3200" dirty="0" smtClean="0"/>
              <a:t>odpisom dostatok financií na nákup nového majetku. 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Odpisy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sú zdrojom na obnovu dlhodobého majetku, no podnik môže </a:t>
            </a:r>
            <a:r>
              <a:rPr lang="sk-SK" sz="3200" dirty="0" smtClean="0"/>
              <a:t>odpisy používať na financovanie akýchkoľvek svojich potrieb s vedomím, že ak tak urobí, po ukončení životnosti dlhodobého majetku musí zabezpečiť jeho obnovu z iných zdrojov. </a:t>
            </a:r>
          </a:p>
          <a:p>
            <a:endParaRPr lang="sk-SK" sz="3200" dirty="0" smtClean="0"/>
          </a:p>
          <a:p>
            <a:r>
              <a:rPr lang="sk-SK" sz="3200" dirty="0" smtClean="0"/>
              <a:t>Treba pripomenúť, že </a:t>
            </a:r>
            <a:r>
              <a:rPr lang="pl-PL" sz="3200" dirty="0" smtClean="0"/>
              <a:t>odpisy sú náklady, ale nie sú výdavky.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Rezervné </a:t>
            </a:r>
            <a:r>
              <a:rPr lang="pl-PL" b="1" dirty="0" smtClean="0"/>
              <a:t>fondy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Na nevyčerpané dovolenky zamestnancov </a:t>
            </a:r>
          </a:p>
          <a:p>
            <a:r>
              <a:rPr lang="sk-SK" sz="3200" dirty="0" smtClean="0"/>
              <a:t>Na lesnú pestovateľskú činnosť</a:t>
            </a:r>
          </a:p>
          <a:p>
            <a:r>
              <a:rPr lang="sk-SK" sz="3200" dirty="0" smtClean="0"/>
              <a:t>Na uzatváranie, monitorovanie skládok 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841375"/>
            <a:ext cx="7467600" cy="1143000"/>
          </a:xfrm>
        </p:spPr>
        <p:txBody>
          <a:bodyPr/>
          <a:lstStyle/>
          <a:p>
            <a:r>
              <a:rPr lang="sk-SK" b="1" dirty="0" smtClean="0"/>
              <a:t>Obchodný</a:t>
            </a:r>
            <a:br>
              <a:rPr lang="sk-SK" b="1" dirty="0" smtClean="0"/>
            </a:br>
            <a:r>
              <a:rPr lang="sk-SK" b="1" dirty="0" smtClean="0"/>
              <a:t>(dodávateľský) úver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b="1" dirty="0" smtClean="0"/>
              <a:t> </a:t>
            </a:r>
          </a:p>
          <a:p>
            <a:pPr>
              <a:buNone/>
            </a:pPr>
            <a:r>
              <a:rPr lang="sk-SK" b="1" dirty="0" smtClean="0"/>
              <a:t>	</a:t>
            </a:r>
            <a:r>
              <a:rPr lang="sk-SK" sz="3200" dirty="0" smtClean="0"/>
              <a:t>Dodávatelia môžu byť ochotní poskytnúť bezúročný úver na nákup tovaru alebo služieb svojim verným zákazníkom. To znamená, že podnikateľ môže objednať, dostať dodávku a predať tovar skôr ako zaň zaplatí. </a:t>
            </a:r>
            <a:r>
              <a:rPr lang="pl-PL" sz="3200" dirty="0" smtClean="0"/>
              <a:t>Na udržanie tohto zdroja </a:t>
            </a:r>
            <a:r>
              <a:rPr lang="sk-SK" sz="3200" dirty="0" smtClean="0"/>
              <a:t>je však nevyhnutné mať vybudovaný dôverný vzťah so svojimi dodávateľmi.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Zrýchlenie úhrady pohľadávok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Podnikateľovi zrýchli príliv </a:t>
            </a:r>
            <a:r>
              <a:rPr lang="pl-PL" dirty="0" smtClean="0"/>
              <a:t>peňazí do podniku</a:t>
            </a:r>
          </a:p>
          <a:p>
            <a:r>
              <a:rPr lang="sk-SK" dirty="0" smtClean="0"/>
              <a:t>Zlepšiť inkaso pohľadávok od zákazníkov je možné dvoma spôsobmi. </a:t>
            </a:r>
          </a:p>
          <a:p>
            <a:r>
              <a:rPr lang="sk-SK" dirty="0" smtClean="0"/>
              <a:t>Prvý spôsob sa týka </a:t>
            </a:r>
            <a:r>
              <a:rPr lang="pl-PL" dirty="0" smtClean="0"/>
              <a:t>dlhodobých projektov, pri ktorých sa podnikateľ </a:t>
            </a:r>
            <a:r>
              <a:rPr lang="sk-SK" dirty="0" smtClean="0"/>
              <a:t>snaží získať čiastočné platby už v priebehu prác </a:t>
            </a:r>
          </a:p>
          <a:p>
            <a:r>
              <a:rPr lang="sk-SK" dirty="0" smtClean="0"/>
              <a:t>V</a:t>
            </a:r>
            <a:r>
              <a:rPr lang="pt-BR" dirty="0" smtClean="0"/>
              <a:t> druhom prípade hovoríme o agresívnej</a:t>
            </a:r>
            <a:r>
              <a:rPr lang="sk-SK" dirty="0" smtClean="0"/>
              <a:t> politike inkasa pohľadávok - podnik sa snaží formou skonta odmeniť svojich zákazníkov za to, že splácajú svoje dlhy rýchlejšie, alebo</a:t>
            </a:r>
            <a:r>
              <a:rPr lang="pl-PL" dirty="0" smtClean="0"/>
              <a:t> podnik sa rozhodne poskytovať kratšiu </a:t>
            </a:r>
            <a:r>
              <a:rPr lang="sk-SK" dirty="0" smtClean="0"/>
              <a:t>splatnosť svojich faktúr</a:t>
            </a:r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467600" cy="1143000"/>
          </a:xfrm>
        </p:spPr>
        <p:txBody>
          <a:bodyPr/>
          <a:lstStyle/>
          <a:p>
            <a:r>
              <a:rPr lang="pl-PL" b="1" i="1" dirty="0" smtClean="0"/>
              <a:t>Financovanie podnikania v jeho začiatkoch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467600" cy="3773016"/>
          </a:xfrm>
        </p:spPr>
        <p:txBody>
          <a:bodyPr>
            <a:normAutofit lnSpcReduction="10000"/>
          </a:bodyPr>
          <a:lstStyle/>
          <a:p>
            <a:r>
              <a:rPr lang="pl-PL" sz="3200" i="1" dirty="0" smtClean="0"/>
              <a:t>a) osobné úspory a pôžičky od rodiny</a:t>
            </a:r>
          </a:p>
          <a:p>
            <a:r>
              <a:rPr lang="sk-SK" sz="3200" i="1" dirty="0" smtClean="0"/>
              <a:t>b) štátna podpora podnikania</a:t>
            </a:r>
          </a:p>
          <a:p>
            <a:r>
              <a:rPr lang="sk-SK" sz="3200" i="1" dirty="0" smtClean="0"/>
              <a:t>c) rizikový kapitál (angl. </a:t>
            </a:r>
            <a:r>
              <a:rPr lang="sk-SK" sz="3200" i="1" dirty="0" err="1" smtClean="0"/>
              <a:t>venture</a:t>
            </a:r>
            <a:r>
              <a:rPr lang="sk-SK" sz="3200" i="1" dirty="0" smtClean="0"/>
              <a:t> </a:t>
            </a:r>
            <a:r>
              <a:rPr lang="sk-SK" sz="3200" i="1" dirty="0" err="1" smtClean="0"/>
              <a:t>capital</a:t>
            </a:r>
            <a:r>
              <a:rPr lang="sk-SK" sz="3200" i="1" dirty="0" smtClean="0"/>
              <a:t>)</a:t>
            </a:r>
          </a:p>
          <a:p>
            <a:r>
              <a:rPr lang="sk-SK" sz="3200" i="1" dirty="0" smtClean="0"/>
              <a:t>d) úver</a:t>
            </a:r>
          </a:p>
          <a:p>
            <a:r>
              <a:rPr lang="sk-SK" sz="3200" i="1" dirty="0" smtClean="0"/>
              <a:t>e) „</a:t>
            </a:r>
            <a:r>
              <a:rPr lang="sk-SK" sz="3200" i="1" dirty="0" err="1" smtClean="0"/>
              <a:t>business</a:t>
            </a:r>
            <a:r>
              <a:rPr lang="sk-SK" sz="3200" i="1" dirty="0" smtClean="0"/>
              <a:t> </a:t>
            </a:r>
            <a:r>
              <a:rPr lang="sk-SK" sz="3200" i="1" dirty="0" err="1" smtClean="0"/>
              <a:t>angels</a:t>
            </a:r>
            <a:r>
              <a:rPr lang="sk-SK" sz="3200" i="1" dirty="0" smtClean="0"/>
              <a:t>“ kapitál (podnikateľskí anjeli)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 dôsledku racionalizačných opatrení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k-SK" b="1" dirty="0" smtClean="0"/>
          </a:p>
          <a:p>
            <a:r>
              <a:rPr lang="sk-SK" sz="3200" dirty="0" smtClean="0"/>
              <a:t>získať interné zdroje financovania znižovaním nákladov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469841"/>
            <a:ext cx="4936976" cy="1143000"/>
          </a:xfrm>
        </p:spPr>
        <p:txBody>
          <a:bodyPr/>
          <a:lstStyle/>
          <a:p>
            <a:r>
              <a:rPr lang="sk-SK" b="1" dirty="0" smtClean="0"/>
              <a:t>Vlastné zdroje (podielové financovanie)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prostriedky majiteľov podniku, ktoré vložili do podnikania. </a:t>
            </a:r>
          </a:p>
          <a:p>
            <a:r>
              <a:rPr lang="sk-SK" sz="3200" dirty="0" smtClean="0"/>
              <a:t>Ich spoločné znaky sú: </a:t>
            </a:r>
          </a:p>
          <a:p>
            <a:r>
              <a:rPr lang="sk-SK" sz="3200" dirty="0" smtClean="0"/>
              <a:t>• nárok na podiel zo zisku,</a:t>
            </a:r>
          </a:p>
          <a:p>
            <a:r>
              <a:rPr lang="sk-SK" sz="3200" dirty="0" smtClean="0"/>
              <a:t>• podiel na riadení firmy,</a:t>
            </a:r>
          </a:p>
          <a:p>
            <a:r>
              <a:rPr lang="sk-SK" sz="3200" dirty="0" smtClean="0"/>
              <a:t>• ručenie za záväzky firmy,</a:t>
            </a:r>
          </a:p>
          <a:p>
            <a:r>
              <a:rPr lang="sk-SK" sz="3200" dirty="0" smtClean="0"/>
              <a:t>• z hľadiska času sú k dispozícii neobmedzene.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rôzne formy rizikového kapitálu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podnikateľskí anjeli, </a:t>
            </a:r>
          </a:p>
          <a:p>
            <a:r>
              <a:rPr lang="sk-SK" sz="3200" dirty="0" err="1" smtClean="0"/>
              <a:t>private</a:t>
            </a:r>
            <a:r>
              <a:rPr lang="sk-SK" sz="3200" dirty="0" smtClean="0"/>
              <a:t> </a:t>
            </a:r>
            <a:r>
              <a:rPr lang="sk-SK" sz="3200" dirty="0" err="1" smtClean="0"/>
              <a:t>equity</a:t>
            </a:r>
            <a:endParaRPr lang="sk-SK" sz="3200" dirty="0" smtClean="0"/>
          </a:p>
          <a:p>
            <a:r>
              <a:rPr lang="it-IT" sz="3200" dirty="0" smtClean="0"/>
              <a:t>investori a </a:t>
            </a:r>
            <a:endParaRPr lang="sk-SK" sz="3200" dirty="0" smtClean="0"/>
          </a:p>
          <a:p>
            <a:r>
              <a:rPr lang="it-IT" sz="3200" dirty="0" smtClean="0"/>
              <a:t>venture kapitáloví investori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Cudzie zdroje (úverové financovanie)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banka poskytuje úver po predložení určitých </a:t>
            </a:r>
            <a:r>
              <a:rPr lang="pl-PL" sz="2800" dirty="0" smtClean="0"/>
              <a:t>záruk zo strany podniku. </a:t>
            </a:r>
          </a:p>
          <a:p>
            <a:r>
              <a:rPr lang="sk-SK" sz="2800" dirty="0" smtClean="0"/>
              <a:t>veriteľ má nárok na splátky úveru a zmluvne určenú výšku úrokov. </a:t>
            </a:r>
          </a:p>
          <a:p>
            <a:r>
              <a:rPr lang="sk-SK" sz="2800" dirty="0" smtClean="0"/>
              <a:t>Odmena banky </a:t>
            </a:r>
            <a:r>
              <a:rPr lang="pl-PL" sz="2800" dirty="0" smtClean="0"/>
              <a:t>nezávisí od hospodárskeho výsledku podniku a je </a:t>
            </a:r>
            <a:r>
              <a:rPr lang="sk-SK" sz="2800" dirty="0" smtClean="0"/>
              <a:t>konštantná. </a:t>
            </a:r>
          </a:p>
          <a:p>
            <a:r>
              <a:rPr lang="sk-SK" sz="2800" dirty="0" smtClean="0"/>
              <a:t>Ku skupine cudzích zdrojov ďalej patria </a:t>
            </a:r>
            <a:r>
              <a:rPr lang="pl-PL" sz="2800" dirty="0" smtClean="0"/>
              <a:t>aj rôzne formy nenávratnej finančnej pomoci, štátnej pomoci, dotácií alebo podpory z eurofondov.</a:t>
            </a:r>
            <a:endParaRPr lang="sk-SK" sz="28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51314"/>
            <a:ext cx="7467600" cy="1143000"/>
          </a:xfrm>
        </p:spPr>
        <p:txBody>
          <a:bodyPr/>
          <a:lstStyle/>
          <a:p>
            <a:r>
              <a:rPr lang="sk-SK" b="1" i="1" dirty="0" smtClean="0"/>
              <a:t>Osobitné formy financovania</a:t>
            </a:r>
            <a:br>
              <a:rPr lang="sk-SK" b="1" i="1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3200" b="1" dirty="0" smtClean="0"/>
              <a:t>Leasing </a:t>
            </a:r>
            <a:r>
              <a:rPr lang="sk-SK" sz="3200" dirty="0" smtClean="0"/>
              <a:t>umožňuje využívať dlhodobý majetok </a:t>
            </a:r>
            <a:r>
              <a:rPr lang="pl-PL" sz="3200" dirty="0" smtClean="0"/>
              <a:t>bez toho, aby ho podnik vlastnil. Za používanie tohto majetku podnikateľ platí poplatok v podobe </a:t>
            </a:r>
            <a:r>
              <a:rPr lang="sk-SK" sz="3200" dirty="0" smtClean="0"/>
              <a:t>lízingových splátok. Lízing je účinným nástrojom znižovania požiadaviek na kapitál.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467600" cy="1143000"/>
          </a:xfrm>
        </p:spPr>
        <p:txBody>
          <a:bodyPr/>
          <a:lstStyle/>
          <a:p>
            <a:r>
              <a:rPr lang="sk-SK" b="1" i="1" dirty="0" smtClean="0"/>
              <a:t>Osobitné formy financovania</a:t>
            </a:r>
            <a:br>
              <a:rPr lang="sk-SK" b="1" i="1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k-SK" sz="3200" b="1" dirty="0" err="1" smtClean="0"/>
              <a:t>Faktoring</a:t>
            </a:r>
            <a:r>
              <a:rPr lang="sk-SK" sz="3200" b="1" dirty="0" smtClean="0"/>
              <a:t> </a:t>
            </a:r>
            <a:r>
              <a:rPr lang="sk-SK" sz="3200" dirty="0" smtClean="0"/>
              <a:t>patrí ku krátkodobým formám financovania v medzinárodnom obchode. </a:t>
            </a:r>
          </a:p>
          <a:p>
            <a:r>
              <a:rPr lang="sk-SK" sz="3200" dirty="0" smtClean="0"/>
              <a:t>Jeho podstatou je odkúpenie krátkodobých pohľadávok </a:t>
            </a:r>
            <a:r>
              <a:rPr lang="sk-SK" sz="3200" dirty="0" err="1" smtClean="0"/>
              <a:t>faktoringovými</a:t>
            </a:r>
            <a:r>
              <a:rPr lang="sk-SK" sz="3200" dirty="0" smtClean="0"/>
              <a:t> spoločnosťami pred lehotou splatnosti za cenu zníženú o diskont. </a:t>
            </a:r>
          </a:p>
          <a:p>
            <a:r>
              <a:rPr lang="sk-SK" sz="3200" dirty="0" err="1" smtClean="0"/>
              <a:t>Faktoringová</a:t>
            </a:r>
            <a:r>
              <a:rPr lang="sk-SK" sz="3200" dirty="0" smtClean="0"/>
              <a:t> spoločnosť prepláca veriteľovi 80 až 90 % z pohľadávky za to, že preberie na seba riziko vyplývajúce z nezaplatenia pohľadávky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467600" cy="1143000"/>
          </a:xfrm>
        </p:spPr>
        <p:txBody>
          <a:bodyPr/>
          <a:lstStyle/>
          <a:p>
            <a:r>
              <a:rPr lang="sk-SK" b="1" i="1" dirty="0" smtClean="0"/>
              <a:t>Osobitné formy financovania</a:t>
            </a:r>
            <a:br>
              <a:rPr lang="sk-SK" b="1" i="1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sk-SK" sz="3200" b="1" dirty="0" err="1" smtClean="0"/>
              <a:t>Forfaiting</a:t>
            </a:r>
            <a:r>
              <a:rPr lang="sk-SK" sz="3200" b="1" dirty="0" smtClean="0"/>
              <a:t> - </a:t>
            </a:r>
            <a:r>
              <a:rPr lang="sk-SK" sz="3200" dirty="0" smtClean="0"/>
              <a:t>odkupovanie v budúcnosti splatných pohľadávok (strednodobých a dlhodobých) plynúcich z vývozu tovaru alebo služieb</a:t>
            </a:r>
          </a:p>
          <a:p>
            <a:r>
              <a:rPr lang="sk-SK" sz="3200" dirty="0" smtClean="0"/>
              <a:t>môžu ho využiť predovšetkým vývozcovia, ktorí potrebujú získať finančné prostriedky, aby splatili svoje záväzky voči dodávateľom. </a:t>
            </a:r>
          </a:p>
          <a:p>
            <a:r>
              <a:rPr lang="sk-SK" sz="3200" dirty="0" smtClean="0"/>
              <a:t>je možné využiť aj v tuzemskom obchode.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8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Model tvorby zisku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Vypočítanie bodu zvratu je dôležitou informáciou </a:t>
            </a:r>
            <a:r>
              <a:rPr lang="pl-PL" sz="3200" dirty="0" smtClean="0"/>
              <a:t>pre podnikateľa (manažment podniku), pretože stanovuje minimálny objem výroby a následne predaja, ktorý podnik za určité </a:t>
            </a:r>
            <a:r>
              <a:rPr lang="sk-SK" sz="3200" dirty="0" smtClean="0"/>
              <a:t>obdobie musí dosiahnuť, aby nebol v strate. 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bod</a:t>
            </a:r>
            <a:r>
              <a:rPr lang="en-US" dirty="0" smtClean="0"/>
              <a:t> </a:t>
            </a:r>
            <a:r>
              <a:rPr lang="en-US" dirty="0" err="1" smtClean="0"/>
              <a:t>zvratu</a:t>
            </a:r>
            <a:r>
              <a:rPr lang="en-US" dirty="0" smtClean="0"/>
              <a:t> (Break Even Point),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3200" dirty="0" smtClean="0"/>
              <a:t>Najmä pri úvahách o založení podniku je veľmi </a:t>
            </a:r>
            <a:r>
              <a:rPr lang="sk-SK" sz="3200" dirty="0" err="1" smtClean="0"/>
              <a:t>obtiažne</a:t>
            </a:r>
            <a:r>
              <a:rPr lang="sk-SK" sz="3200" dirty="0" smtClean="0"/>
              <a:t> správne odhadnúť tržby. Je preto užitočné poznať odpoveď na otázku: „Aký minimálny obrat musím dosiahnuť, aby som dokázal pokryť svoje náklady?“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Zisk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Je rozdiel medzi príjmami a výdavkami (jednoduché účtovníctvo)</a:t>
            </a:r>
          </a:p>
          <a:p>
            <a:r>
              <a:rPr lang="sk-SK" dirty="0" smtClean="0"/>
              <a:t>Alebo medzi výnosmi a nákladmi (podvojné účtovníctvo)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osobné úspory a pôžičky od rodiny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Vklad majiteľa </a:t>
            </a:r>
            <a:r>
              <a:rPr lang="sk-SK" sz="3200" dirty="0" smtClean="0"/>
              <a:t>je základným zdrojom pre získanie vlastného kapitálu do podnikania.</a:t>
            </a:r>
          </a:p>
          <a:p>
            <a:r>
              <a:rPr lang="sk-SK" sz="3200" b="1" dirty="0" smtClean="0"/>
              <a:t>Priatelia a rodina </a:t>
            </a:r>
            <a:r>
              <a:rPr lang="sk-SK" sz="3200" dirty="0" smtClean="0"/>
              <a:t>taktiež môžu byť ochotní požičať</a:t>
            </a:r>
            <a:r>
              <a:rPr lang="sk-SK" sz="3200" b="1" dirty="0" smtClean="0"/>
              <a:t> </a:t>
            </a:r>
            <a:r>
              <a:rPr lang="sk-SK" sz="3200" dirty="0" smtClean="0"/>
              <a:t>podnikateľovi peniaze - v záujme predchádzania </a:t>
            </a:r>
            <a:r>
              <a:rPr lang="pl-PL" sz="3200" dirty="0" smtClean="0"/>
              <a:t>rôznym nedorozumeniam by jednoznačne mal </a:t>
            </a:r>
            <a:r>
              <a:rPr lang="sk-SK" sz="3200" dirty="0" smtClean="0"/>
              <a:t>uzatvoriť písomnú dohodu popisujúcu podmienky pôžičky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Rozdelenie nákladov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V ekonomickej teórii poznáme veľa hľadísk rozdelenia nákladov.</a:t>
            </a:r>
          </a:p>
          <a:p>
            <a:r>
              <a:rPr lang="sk-SK" sz="3200" dirty="0" smtClean="0"/>
              <a:t>Z pohľadu závislosti zmeny výšky nákladov vzhľadom na zmenu objemu výkonov členíme </a:t>
            </a:r>
            <a:r>
              <a:rPr lang="pt-BR" sz="3200" dirty="0" smtClean="0"/>
              <a:t>náklady na </a:t>
            </a:r>
            <a:r>
              <a:rPr lang="pt-BR" sz="3200" b="1" dirty="0" smtClean="0"/>
              <a:t>variabilné a fixné.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32606"/>
            <a:ext cx="7467600" cy="1143000"/>
          </a:xfrm>
        </p:spPr>
        <p:txBody>
          <a:bodyPr/>
          <a:lstStyle/>
          <a:p>
            <a:r>
              <a:rPr lang="sk-SK" b="1" dirty="0" smtClean="0"/>
              <a:t>Variabilné (premenlivé, pružné) náklady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Označujú sa VN, v angličtine VC </a:t>
            </a:r>
          </a:p>
          <a:p>
            <a:r>
              <a:rPr lang="sk-SK" sz="3200" dirty="0" smtClean="0"/>
              <a:t>menia sa v závislosti od objemu výroby,</a:t>
            </a:r>
          </a:p>
          <a:p>
            <a:r>
              <a:rPr lang="sk-SK" sz="3200" dirty="0" smtClean="0"/>
              <a:t>Môžu byť:</a:t>
            </a:r>
          </a:p>
          <a:p>
            <a:r>
              <a:rPr lang="sk-SK" sz="3200" dirty="0" smtClean="0"/>
              <a:t>- Proporcionálne </a:t>
            </a:r>
          </a:p>
          <a:p>
            <a:r>
              <a:rPr lang="sk-SK" sz="3200" dirty="0" smtClean="0"/>
              <a:t>- Progresívne </a:t>
            </a:r>
          </a:p>
          <a:p>
            <a:r>
              <a:rPr lang="sk-SK" sz="3200" dirty="0" smtClean="0"/>
              <a:t>- Degresívne</a:t>
            </a:r>
          </a:p>
          <a:p>
            <a:r>
              <a:rPr lang="sk-SK" sz="3200" dirty="0" smtClean="0"/>
              <a:t>- Regresívne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proporcionálne náklady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menia sa v závislosti od objemu výroby, s rastúcim objemom výroby rastie aj celkový objem variabilných nákladov. V prípade, ak sa vyvíjajú </a:t>
            </a:r>
            <a:r>
              <a:rPr lang="pl-PL" sz="3200" dirty="0" smtClean="0"/>
              <a:t>v tom istom pomere ako produkcia, hovoríme proporcionálnych nákladoch</a:t>
            </a:r>
          </a:p>
          <a:p>
            <a:r>
              <a:rPr lang="pl-PL" sz="3200" dirty="0" smtClean="0"/>
              <a:t>(napríklad spotreba 10 vajec v hodnote 1,29 € na 1 tortu </a:t>
            </a:r>
            <a:r>
              <a:rPr lang="pl-PL" sz="3200" dirty="0" smtClean="0">
                <a:latin typeface="Calibri"/>
              </a:rPr>
              <a:t>→ 10 krát toľko pri pečení 10 tort)</a:t>
            </a:r>
            <a:endParaRPr lang="pl-PL" sz="3200" dirty="0" smtClean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Progresívne náklady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ak ich výška rastie rýchlejšie ako objem produkcie,</a:t>
            </a:r>
          </a:p>
          <a:p>
            <a:r>
              <a:rPr lang="sk-SK" sz="3200" dirty="0" smtClean="0"/>
              <a:t>Napríklad mzda za prácu nadčas, počas sviatkov</a:t>
            </a:r>
          </a:p>
          <a:p>
            <a:endParaRPr lang="sk-SK" sz="3200" dirty="0" smtClean="0"/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Degresívne náklady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3200" dirty="0" smtClean="0"/>
              <a:t>ak ich výška rastie pomalšie ako objem produkcie,</a:t>
            </a:r>
          </a:p>
          <a:p>
            <a:r>
              <a:rPr lang="sk-SK" sz="3200" dirty="0" smtClean="0"/>
              <a:t>Napríklad osvetlenie, vykurovanie</a:t>
            </a:r>
          </a:p>
          <a:p>
            <a:endParaRPr lang="sk-SK" sz="3200" dirty="0" smtClean="0"/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Regresívne náklady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sa vyvíjajú nepriamoúmerne s objemom </a:t>
            </a:r>
            <a:r>
              <a:rPr lang="pl-PL" sz="3200" dirty="0" smtClean="0"/>
              <a:t>produkcie, ich celková výška pri raste </a:t>
            </a:r>
            <a:r>
              <a:rPr lang="sk-SK" sz="3200" dirty="0" smtClean="0"/>
              <a:t>objemu výkonom klesá a pri jeho poklese stúpa.</a:t>
            </a:r>
          </a:p>
          <a:p>
            <a:r>
              <a:rPr lang="sk-SK" sz="3200" dirty="0" smtClean="0"/>
              <a:t>Ako príklad možno uviesť mzdy vyplatené za prestoje a podobne.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Fixné (stále) náklady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sk-SK" sz="3000" dirty="0" smtClean="0"/>
              <a:t>(FN, v angličtine FC) pri meniacom sa objeme produkcie </a:t>
            </a:r>
            <a:r>
              <a:rPr lang="pt-BR" sz="3000" dirty="0" smtClean="0"/>
              <a:t>nezmenené. Patria sem</a:t>
            </a:r>
            <a:r>
              <a:rPr lang="sk-SK" sz="3000" dirty="0" smtClean="0"/>
              <a:t> </a:t>
            </a:r>
            <a:r>
              <a:rPr lang="pl-PL" sz="3000" dirty="0" smtClean="0"/>
              <a:t>náklady, ktoré vznikajú bez ohľadu na to, aký veľký objem produkcie podnik vyrába. </a:t>
            </a:r>
          </a:p>
          <a:p>
            <a:r>
              <a:rPr lang="pl-PL" sz="3000" dirty="0" smtClean="0"/>
              <a:t>Ako príklad môžeme </a:t>
            </a:r>
            <a:r>
              <a:rPr lang="sk-SK" sz="3000" dirty="0" smtClean="0"/>
              <a:t>uviesť náklady na mzdy (pri mesačnej mzde), nájomné priestorov, úroky z úveru, poistné platené podnikateľom (SZČO) do zdravotnej poisťovne, sociálnej poisťovne </a:t>
            </a:r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Výpočet bodu zvratu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Bod zvratu sa nazýva aj nulový bod – v tomto bode je zisk 0</a:t>
            </a:r>
          </a:p>
          <a:p>
            <a:r>
              <a:rPr lang="sk-SK" dirty="0" smtClean="0"/>
              <a:t>Ak je zisk 0, platí že náklady = výnosy</a:t>
            </a:r>
          </a:p>
          <a:p>
            <a:r>
              <a:rPr lang="sk-SK" dirty="0" smtClean="0"/>
              <a:t>FN + VN = tržby</a:t>
            </a:r>
          </a:p>
          <a:p>
            <a:r>
              <a:rPr lang="sk-SK" dirty="0" smtClean="0"/>
              <a:t>FN + </a:t>
            </a:r>
            <a:r>
              <a:rPr lang="sk-SK" dirty="0" err="1" smtClean="0"/>
              <a:t>VN.x</a:t>
            </a:r>
            <a:r>
              <a:rPr lang="sk-SK" dirty="0" smtClean="0"/>
              <a:t> = predajná </a:t>
            </a:r>
            <a:r>
              <a:rPr lang="sk-SK" dirty="0" err="1" smtClean="0"/>
              <a:t>cena.x</a:t>
            </a:r>
            <a:r>
              <a:rPr lang="sk-SK" dirty="0" smtClean="0"/>
              <a:t> (x je množstvo, ktoré chceme vypočítať)</a:t>
            </a:r>
          </a:p>
          <a:p>
            <a:r>
              <a:rPr lang="sk-SK" dirty="0" smtClean="0"/>
              <a:t>X = FN / (predajná cena – VN)</a:t>
            </a:r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Vypočítajme bod zvratu podľa zadania:</a:t>
            </a:r>
          </a:p>
          <a:p>
            <a:r>
              <a:rPr lang="sk-SK" sz="3200" dirty="0" smtClean="0"/>
              <a:t>Predajná cena = 0,60 €/l</a:t>
            </a:r>
          </a:p>
          <a:p>
            <a:r>
              <a:rPr lang="sk-SK" sz="3200" dirty="0" smtClean="0"/>
              <a:t>variabilné náklady = 0,35 €/l</a:t>
            </a:r>
          </a:p>
          <a:p>
            <a:r>
              <a:rPr lang="sk-SK" sz="3200" dirty="0" smtClean="0"/>
              <a:t>fixné náklady = 4500 €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Riešenie: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X = 4500 / (0,60 – 0,35)</a:t>
            </a:r>
          </a:p>
          <a:p>
            <a:r>
              <a:rPr lang="sk-SK" dirty="0" smtClean="0"/>
              <a:t>X = 4500 / 0,25</a:t>
            </a:r>
          </a:p>
          <a:p>
            <a:r>
              <a:rPr lang="sk-SK" dirty="0" smtClean="0"/>
              <a:t>X = 18000 l</a:t>
            </a:r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 smtClean="0"/>
              <a:t>štátna podpora podnikania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dirty="0" smtClean="0"/>
              <a:t>Príspevok na samostatnú zárobkovú činnosť sa poskytuje na úhradu preukázaných nákladov súvisiacich so samostatnou zárobkovou činnosťou </a:t>
            </a:r>
            <a:r>
              <a:rPr lang="pl-PL" sz="2800" dirty="0" smtClean="0"/>
              <a:t>a poskytuje sa za podmienky, že doba prevádzkovania </a:t>
            </a:r>
            <a:r>
              <a:rPr lang="sk-SK" sz="2800" dirty="0" smtClean="0"/>
              <a:t>alebo vykonávania samostatnej zárobkovej činnosti potrvá najmenej 2 roky. O príspevok môže požiadať uchádzač o zamestnanie vedený v evidencii úradu práce</a:t>
            </a:r>
            <a:r>
              <a:rPr lang="sk-SK" dirty="0" smtClean="0"/>
              <a:t>. </a:t>
            </a:r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Úloha na samostatnú prácu: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Podnikateľ zaplatí každý mesiac zdravotné poistenie v sume 55,02 € a sociálne poistenie v sume 130,27 €. Za priestory na podnikanie zaplatí 150 € mesačne. Paušál na telefón 10 €/mes., poplatok za vedenie podnikateľského účtu 9 €/mes. Spotreba elektrickej energie je 20 €/mes., vodné a stočné 15 €/mes.</a:t>
            </a:r>
          </a:p>
          <a:p>
            <a:r>
              <a:rPr lang="sk-SK" dirty="0" smtClean="0"/>
              <a:t>Za 1 m</a:t>
            </a:r>
            <a:r>
              <a:rPr lang="sk-SK" baseline="30000" dirty="0" smtClean="0"/>
              <a:t>3 </a:t>
            </a:r>
            <a:r>
              <a:rPr lang="sk-SK" dirty="0" smtClean="0"/>
              <a:t>smrekového dreva zaplatí 121 €, z tohto množstva vyrobí 55 ks drevených hračiek.</a:t>
            </a:r>
          </a:p>
          <a:p>
            <a:r>
              <a:rPr lang="sk-SK" dirty="0" smtClean="0"/>
              <a:t>Predajná cena jednej hračky je 4,59 €.</a:t>
            </a:r>
          </a:p>
          <a:p>
            <a:r>
              <a:rPr lang="sk-SK" dirty="0" smtClean="0"/>
              <a:t>Minimálne koľko kusov hračiek musí vyrobiť mesačne, aby nebol stratový?</a:t>
            </a:r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Úloha na samostatnú prácu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Podnikateľ zaplatí každý mesiac zdravotné poistenie v sume 55,02 € a sociálne poistenie v sume 130,27 €. Za priestory na podnikanie zaplatí 100 € mesačne. Paušál na telefón 15 €/mes., poplatok za vedenie podnikateľského účtu 7 €/mes. Spotreba elektrickej energie je 10 €/mes., vodné a stočné 10 €/mes.</a:t>
            </a:r>
          </a:p>
          <a:p>
            <a:r>
              <a:rPr lang="sk-SK" dirty="0" smtClean="0"/>
              <a:t>Tovar predáva s obchodnou maržou 40 %. (Tovar nakúpený za 1 € predá za 1,40 €)</a:t>
            </a:r>
          </a:p>
          <a:p>
            <a:r>
              <a:rPr lang="sk-SK" dirty="0" smtClean="0"/>
              <a:t>Minimálne koľko € tržieb musí mať mesačne, aby nebol stratový?</a:t>
            </a:r>
          </a:p>
          <a:p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 smtClean="0"/>
              <a:t>Ďakujem za pozornosť!</a:t>
            </a:r>
            <a:endParaRPr lang="sk-SK" sz="3200" b="1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>
          <a:xfrm>
            <a:off x="755576" y="1052736"/>
            <a:ext cx="7467600" cy="4873752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6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8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Štátna podpora podnikania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sz="3200" dirty="0" smtClean="0"/>
              <a:t>Rôzne formy pomoci ponúka aj </a:t>
            </a:r>
            <a:r>
              <a:rPr lang="sk-SK" sz="3200" dirty="0" smtClean="0"/>
              <a:t>Národná agentúra pre rozvoj stredného a malého podnikania, Slovenská záručná a rozvojová banka a finančné prostriedky môžu podnikatelia získať aj </a:t>
            </a:r>
            <a:r>
              <a:rPr lang="pl-PL" sz="3200" dirty="0" smtClean="0"/>
              <a:t>z európskych fondov. Jednotlivé programy podpory </a:t>
            </a:r>
            <a:r>
              <a:rPr lang="it-IT" sz="3200" dirty="0" smtClean="0"/>
              <a:t>sa však menia, preto je potrebné neustále sledovať</a:t>
            </a:r>
            <a:r>
              <a:rPr lang="sk-SK" sz="3200" dirty="0" smtClean="0"/>
              <a:t> webové stránky uvedených inštitúcií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 smtClean="0"/>
              <a:t>rizikový kapitál (angl. </a:t>
            </a:r>
            <a:r>
              <a:rPr lang="sk-SK" i="1" dirty="0" err="1" smtClean="0"/>
              <a:t>venture</a:t>
            </a:r>
            <a:r>
              <a:rPr lang="sk-SK" i="1" dirty="0" smtClean="0"/>
              <a:t> </a:t>
            </a:r>
            <a:r>
              <a:rPr lang="sk-SK" i="1" dirty="0" err="1" smtClean="0"/>
              <a:t>capital</a:t>
            </a:r>
            <a:r>
              <a:rPr lang="sk-SK" i="1" dirty="0" smtClean="0"/>
              <a:t>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sk-SK" sz="3200" dirty="0" smtClean="0"/>
              <a:t>Aj keď rizikový kapitál je vo svete vyspelá a bežná </a:t>
            </a:r>
            <a:r>
              <a:rPr lang="pl-PL" sz="3200" dirty="0" smtClean="0"/>
              <a:t>forma podpory začínajúcich podnikateľov, u nás </a:t>
            </a:r>
            <a:r>
              <a:rPr lang="sk-SK" sz="3200" dirty="0" smtClean="0"/>
              <a:t>patrí medzi zriedkavé a inovatívne formy financovania. Pre začínajúcich podnikateľov zostáva takmer v teoretickej rovine. Tento druh kapitálu poskytujú </a:t>
            </a:r>
            <a:r>
              <a:rPr lang="pl-PL" sz="3200" dirty="0" smtClean="0"/>
              <a:t>profesionálne spoločnosti pre štart, rozvoj alebo </a:t>
            </a:r>
            <a:r>
              <a:rPr lang="sk-SK" sz="3200" dirty="0" smtClean="0"/>
              <a:t>transformáciu súkromných firiem.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 smtClean="0"/>
              <a:t>rizikový kapitál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Poskytujú súkromným firmám, ktoré nie sú obchodované </a:t>
            </a:r>
            <a:r>
              <a:rPr lang="pt-BR" sz="3200" dirty="0" smtClean="0"/>
              <a:t>na burze. Vysoký potenciál návratnosti investícií</a:t>
            </a:r>
            <a:r>
              <a:rPr lang="sk-SK" sz="3200" dirty="0" smtClean="0"/>
              <a:t> kompenzuje investorom relatívne vysoké riziko. </a:t>
            </a:r>
            <a:r>
              <a:rPr lang="pl-PL" sz="3200" dirty="0" smtClean="0"/>
              <a:t>Investor súčasne úzko spolupracuje s manažmentom </a:t>
            </a:r>
            <a:r>
              <a:rPr lang="sk-SK" sz="3200" dirty="0" smtClean="0"/>
              <a:t>a vlastníkmi firiem, pričom im prináša svoje manažérske a obchodné </a:t>
            </a:r>
            <a:r>
              <a:rPr lang="sk-SK" sz="3200" dirty="0" err="1" smtClean="0"/>
              <a:t>know-how</a:t>
            </a:r>
            <a:r>
              <a:rPr lang="sk-SK" sz="3200" dirty="0" smtClean="0"/>
              <a:t>.</a:t>
            </a:r>
            <a:endParaRPr lang="sk-SK" sz="3200" dirty="0"/>
          </a:p>
        </p:txBody>
      </p:sp>
      <p:pic>
        <p:nvPicPr>
          <p:cNvPr id="4" name="Picture 4" descr="Z:\Adri - projekt\husk_logo_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3838"/>
            <a:ext cx="25923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Z:\Adri - projekt\husk_slogan_1sor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6238"/>
            <a:ext cx="2305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643720" y="142920"/>
            <a:ext cx="3299400" cy="519480"/>
          </a:xfrm>
          <a:prstGeom prst="rect">
            <a:avLst/>
          </a:prstGeom>
        </p:spPr>
      </p:pic>
      <p:pic>
        <p:nvPicPr>
          <p:cNvPr id="7" name="Picture 7" descr="Z:\ERB Ip_Sok_Ipolyszakállos_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" y="5949280"/>
            <a:ext cx="773747" cy="8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397</TotalTime>
  <Words>2200</Words>
  <Application>Microsoft Office PowerPoint</Application>
  <PresentationFormat>Prezentácia na obrazovke (4:3)</PresentationFormat>
  <Paragraphs>208</Paragraphs>
  <Slides>62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62</vt:i4>
      </vt:variant>
    </vt:vector>
  </HeadingPairs>
  <TitlesOfParts>
    <vt:vector size="63" baseType="lpstr">
      <vt:lpstr>Arkáda</vt:lpstr>
      <vt:lpstr>Finančné aspekty podnikania</vt:lpstr>
      <vt:lpstr>Financovanie začiatku podnikania</vt:lpstr>
      <vt:lpstr>Prezentácia programu PowerPoint</vt:lpstr>
      <vt:lpstr>Financovanie podnikania v jeho začiatkoch</vt:lpstr>
      <vt:lpstr>osobné úspory a pôžičky od rodiny</vt:lpstr>
      <vt:lpstr>štátna podpora podnikania</vt:lpstr>
      <vt:lpstr>Štátna podpora podnikania</vt:lpstr>
      <vt:lpstr>rizikový kapitál (angl. venture capital)</vt:lpstr>
      <vt:lpstr>rizikový kapitál</vt:lpstr>
      <vt:lpstr>úver</vt:lpstr>
      <vt:lpstr>úver</vt:lpstr>
      <vt:lpstr>„business angels“ kapitál (podnikateľskí anjeli)</vt:lpstr>
      <vt:lpstr>Business Angels</vt:lpstr>
      <vt:lpstr>Financovanie počas existencie podniku </vt:lpstr>
      <vt:lpstr>Financovanie podnikania</vt:lpstr>
      <vt:lpstr>Porovnanie:</vt:lpstr>
      <vt:lpstr>Finančné riadenie</vt:lpstr>
      <vt:lpstr>Získavanie kapitálu</vt:lpstr>
      <vt:lpstr>Umiestnenie kapitálu</vt:lpstr>
      <vt:lpstr>Spôsob rozdelenie zisku</vt:lpstr>
      <vt:lpstr>Ďalšie činnosti finančného riadenia:</vt:lpstr>
      <vt:lpstr>Zdroje financovania podniku</vt:lpstr>
      <vt:lpstr>Financovanie podnikania</vt:lpstr>
      <vt:lpstr>Financovanie podnikania</vt:lpstr>
      <vt:lpstr>Výhody a nevýhody jednotlivých zdrojov</vt:lpstr>
      <vt:lpstr>Náklady</vt:lpstr>
      <vt:lpstr>Riziko</vt:lpstr>
      <vt:lpstr>Kontrola</vt:lpstr>
      <vt:lpstr>Flexibilita</vt:lpstr>
      <vt:lpstr>Dostupnosť</vt:lpstr>
      <vt:lpstr>Rozdelenie zdrojov Podľa prameňa:</vt:lpstr>
      <vt:lpstr>Zdroje financovania:</vt:lpstr>
      <vt:lpstr>Zisk</vt:lpstr>
      <vt:lpstr>Odpisy</vt:lpstr>
      <vt:lpstr>Odpis</vt:lpstr>
      <vt:lpstr>Odpisy</vt:lpstr>
      <vt:lpstr>Rezervné fondy</vt:lpstr>
      <vt:lpstr>Obchodný (dodávateľský) úver</vt:lpstr>
      <vt:lpstr>Zrýchlenie úhrady pohľadávok</vt:lpstr>
      <vt:lpstr>V dôsledku racionalizačných opatrení</vt:lpstr>
      <vt:lpstr>Vlastné zdroje (podielové financovanie)</vt:lpstr>
      <vt:lpstr>rôzne formy rizikového kapitálu</vt:lpstr>
      <vt:lpstr>Cudzie zdroje (úverové financovanie)</vt:lpstr>
      <vt:lpstr>Osobitné formy financovania </vt:lpstr>
      <vt:lpstr>Osobitné formy financovania </vt:lpstr>
      <vt:lpstr>Osobitné formy financovania </vt:lpstr>
      <vt:lpstr>Model tvorby zisku</vt:lpstr>
      <vt:lpstr>bod zvratu (Break Even Point),</vt:lpstr>
      <vt:lpstr>Zisk</vt:lpstr>
      <vt:lpstr>Rozdelenie nákladov</vt:lpstr>
      <vt:lpstr>Variabilné (premenlivé, pružné) náklady</vt:lpstr>
      <vt:lpstr>proporcionálne náklady</vt:lpstr>
      <vt:lpstr>Progresívne náklady</vt:lpstr>
      <vt:lpstr>Degresívne náklady</vt:lpstr>
      <vt:lpstr>Regresívne náklady</vt:lpstr>
      <vt:lpstr>Fixné (stále) náklady</vt:lpstr>
      <vt:lpstr>Výpočet bodu zvratu</vt:lpstr>
      <vt:lpstr>Príklad:</vt:lpstr>
      <vt:lpstr>Riešenie:</vt:lpstr>
      <vt:lpstr>Úloha na samostatnú prácu:</vt:lpstr>
      <vt:lpstr>Úloha na samostatnú prácu</vt:lpstr>
      <vt:lpstr>Ďakujem za pozornosť!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Finančné aspekty podnikania</dc:title>
  <dc:creator>Ildiko</dc:creator>
  <cp:lastModifiedBy>admin</cp:lastModifiedBy>
  <cp:revision>34</cp:revision>
  <dcterms:created xsi:type="dcterms:W3CDTF">2013-11-03T15:22:50Z</dcterms:created>
  <dcterms:modified xsi:type="dcterms:W3CDTF">2014-03-05T12:32:33Z</dcterms:modified>
</cp:coreProperties>
</file>