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1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investičné </a:t>
            </a:r>
            <a:r>
              <a:rPr lang="sk-SK" sz="2400" dirty="0">
                <a:solidFill>
                  <a:prstClr val="black"/>
                </a:solidFill>
              </a:rPr>
              <a:t>náklady a zdroje ich </a:t>
            </a:r>
            <a:r>
              <a:rPr lang="sk-SK" sz="2400" dirty="0" smtClean="0">
                <a:solidFill>
                  <a:prstClr val="black"/>
                </a:solidFill>
              </a:rPr>
              <a:t>financovania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 </a:t>
            </a:r>
            <a:r>
              <a:rPr lang="sk-SK" sz="2400" dirty="0">
                <a:solidFill>
                  <a:prstClr val="black"/>
                </a:solidFill>
              </a:rPr>
              <a:t>befektetés nagysága és forrásai</a:t>
            </a:r>
          </a:p>
          <a:p>
            <a:endParaRPr lang="hu-HU" sz="2400" dirty="0" smtClean="0"/>
          </a:p>
          <a:p>
            <a:r>
              <a:rPr lang="sk-SK" sz="2400" dirty="0">
                <a:solidFill>
                  <a:prstClr val="black"/>
                </a:solidFill>
              </a:rPr>
              <a:t>p</a:t>
            </a:r>
            <a:r>
              <a:rPr lang="sk-SK" sz="2400" dirty="0" smtClean="0">
                <a:solidFill>
                  <a:prstClr val="black"/>
                </a:solidFill>
              </a:rPr>
              <a:t>ríjmy a výdavky  </a:t>
            </a:r>
          </a:p>
          <a:p>
            <a:r>
              <a:rPr lang="sk-SK" sz="2400" dirty="0">
                <a:solidFill>
                  <a:prstClr val="black"/>
                </a:solidFill>
              </a:rPr>
              <a:t>b</a:t>
            </a:r>
            <a:r>
              <a:rPr lang="sk-SK" sz="2400" dirty="0" smtClean="0">
                <a:solidFill>
                  <a:prstClr val="black"/>
                </a:solidFill>
              </a:rPr>
              <a:t>evételek és kiadások 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hospodársky výsledok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gazdasági eredmény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návratnosť </a:t>
            </a:r>
            <a:r>
              <a:rPr lang="sk-SK" sz="2400" dirty="0">
                <a:solidFill>
                  <a:prstClr val="black"/>
                </a:solidFill>
              </a:rPr>
              <a:t>vloženého </a:t>
            </a:r>
            <a:r>
              <a:rPr lang="sk-SK" sz="2400" dirty="0" smtClean="0">
                <a:solidFill>
                  <a:prstClr val="black"/>
                </a:solidFill>
              </a:rPr>
              <a:t>kapitálu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</a:t>
            </a:r>
            <a:r>
              <a:rPr lang="sk-SK" sz="2400" dirty="0">
                <a:solidFill>
                  <a:prstClr val="black"/>
                </a:solidFill>
              </a:rPr>
              <a:t> befektetett tőke megtérülése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zhrnutie</a:t>
            </a:r>
          </a:p>
          <a:p>
            <a:r>
              <a:rPr lang="sk-SK" sz="2400" dirty="0">
                <a:solidFill>
                  <a:prstClr val="black"/>
                </a:solidFill>
              </a:rPr>
              <a:t>ö</a:t>
            </a:r>
            <a:r>
              <a:rPr lang="sk-SK" sz="2400" dirty="0" smtClean="0">
                <a:solidFill>
                  <a:prstClr val="black"/>
                </a:solidFill>
              </a:rPr>
              <a:t>sszefoglalás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prílohy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függelékek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životopis podnikateľa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</a:t>
            </a:r>
            <a:r>
              <a:rPr lang="sk-SK" sz="2400" dirty="0">
                <a:solidFill>
                  <a:prstClr val="black"/>
                </a:solidFill>
              </a:rPr>
              <a:t> vállalkozó </a:t>
            </a:r>
            <a:r>
              <a:rPr lang="sk-SK" sz="2400" dirty="0" smtClean="0">
                <a:solidFill>
                  <a:prstClr val="black"/>
                </a:solidFill>
              </a:rPr>
              <a:t>életrajza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výpis </a:t>
            </a:r>
            <a:r>
              <a:rPr lang="sk-SK" sz="2400" dirty="0">
                <a:solidFill>
                  <a:prstClr val="black"/>
                </a:solidFill>
              </a:rPr>
              <a:t>z obchodného </a:t>
            </a:r>
            <a:r>
              <a:rPr lang="sk-SK" sz="2400" dirty="0" smtClean="0">
                <a:solidFill>
                  <a:prstClr val="black"/>
                </a:solidFill>
              </a:rPr>
              <a:t>registra </a:t>
            </a:r>
          </a:p>
          <a:p>
            <a:r>
              <a:rPr lang="hu-HU" sz="2400" dirty="0"/>
              <a:t>cégbírósági kivonat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kópia </a:t>
            </a:r>
            <a:r>
              <a:rPr lang="sk-SK" sz="2400" dirty="0">
                <a:solidFill>
                  <a:prstClr val="black"/>
                </a:solidFill>
              </a:rPr>
              <a:t>živnostenského </a:t>
            </a:r>
            <a:r>
              <a:rPr lang="sk-SK" sz="2400" dirty="0" smtClean="0">
                <a:solidFill>
                  <a:prstClr val="black"/>
                </a:solidFill>
              </a:rPr>
              <a:t>listu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v</a:t>
            </a:r>
            <a:r>
              <a:rPr lang="sk-SK" sz="2400" dirty="0" smtClean="0">
                <a:solidFill>
                  <a:prstClr val="black"/>
                </a:solidFill>
              </a:rPr>
              <a:t>állalkozói engedély másolata</a:t>
            </a:r>
            <a:endParaRPr lang="sk-SK" sz="2400" dirty="0">
              <a:solidFill>
                <a:prstClr val="black"/>
              </a:solidFill>
            </a:endParaRPr>
          </a:p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referencie - od </a:t>
            </a:r>
            <a:r>
              <a:rPr lang="sk-SK" sz="2400" dirty="0">
                <a:solidFill>
                  <a:prstClr val="black"/>
                </a:solidFill>
              </a:rPr>
              <a:t>zákazníkov, </a:t>
            </a:r>
            <a:r>
              <a:rPr lang="sk-SK" sz="2400" dirty="0" smtClean="0">
                <a:solidFill>
                  <a:prstClr val="black"/>
                </a:solidFill>
              </a:rPr>
              <a:t>významných </a:t>
            </a:r>
            <a:r>
              <a:rPr lang="sk-SK" sz="2400" dirty="0">
                <a:solidFill>
                  <a:prstClr val="black"/>
                </a:solidFill>
              </a:rPr>
              <a:t>a dôveryhodných </a:t>
            </a:r>
            <a:r>
              <a:rPr lang="sk-SK" sz="2400" dirty="0" smtClean="0">
                <a:solidFill>
                  <a:prstClr val="black"/>
                </a:solidFill>
              </a:rPr>
              <a:t>osôb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referenciák – ügyfelektől, befolyásos és megbízható </a:t>
            </a:r>
            <a:r>
              <a:rPr lang="sk-SK" sz="2400" dirty="0">
                <a:solidFill>
                  <a:prstClr val="black"/>
                </a:solidFill>
              </a:rPr>
              <a:t>személyektől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rôzne </a:t>
            </a:r>
            <a:r>
              <a:rPr lang="sk-SK" sz="2400" dirty="0">
                <a:solidFill>
                  <a:prstClr val="black"/>
                </a:solidFill>
              </a:rPr>
              <a:t>posudky, stavebné povolenia, mapy, </a:t>
            </a:r>
            <a:r>
              <a:rPr lang="sk-SK" sz="2400" dirty="0" smtClean="0">
                <a:solidFill>
                  <a:prstClr val="black"/>
                </a:solidFill>
              </a:rPr>
              <a:t>schémy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különféle elbírálások, térképek</a:t>
            </a:r>
            <a:r>
              <a:rPr lang="sk-SK" sz="2400" dirty="0">
                <a:solidFill>
                  <a:prstClr val="black"/>
                </a:solidFill>
              </a:rPr>
              <a:t>, építési engedélyek, </a:t>
            </a:r>
            <a:r>
              <a:rPr lang="sk-SK" sz="2400" dirty="0" smtClean="0">
                <a:solidFill>
                  <a:prstClr val="black"/>
                </a:solidFill>
              </a:rPr>
              <a:t>térképek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d</a:t>
            </a:r>
            <a:r>
              <a:rPr lang="sk-SK" sz="2400" dirty="0" smtClean="0">
                <a:solidFill>
                  <a:prstClr val="black"/>
                </a:solidFill>
              </a:rPr>
              <a:t>oklady </a:t>
            </a:r>
            <a:r>
              <a:rPr lang="sk-SK" sz="2400" dirty="0">
                <a:solidFill>
                  <a:prstClr val="black"/>
                </a:solidFill>
              </a:rPr>
              <a:t>o </a:t>
            </a:r>
            <a:r>
              <a:rPr lang="sk-SK" sz="2400" dirty="0" smtClean="0">
                <a:solidFill>
                  <a:prstClr val="black"/>
                </a:solidFill>
              </a:rPr>
              <a:t>vlastníctve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tulajdonviszonyt igazoló okiratok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doklady o </a:t>
            </a:r>
            <a:r>
              <a:rPr lang="sk-SK" sz="2400" dirty="0">
                <a:solidFill>
                  <a:prstClr val="black"/>
                </a:solidFill>
              </a:rPr>
              <a:t>vlastných finančných </a:t>
            </a:r>
            <a:r>
              <a:rPr lang="sk-SK" sz="2400" dirty="0" smtClean="0">
                <a:solidFill>
                  <a:prstClr val="black"/>
                </a:solidFill>
              </a:rPr>
              <a:t>zdrojoch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saját anyagi forrás </a:t>
            </a:r>
            <a:r>
              <a:rPr lang="sk-SK" sz="2400" dirty="0" smtClean="0">
                <a:solidFill>
                  <a:prstClr val="black"/>
                </a:solidFill>
              </a:rPr>
              <a:t>igazolása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podrobné </a:t>
            </a:r>
            <a:r>
              <a:rPr lang="sk-SK" sz="2400" dirty="0">
                <a:solidFill>
                  <a:prstClr val="black"/>
                </a:solidFill>
              </a:rPr>
              <a:t>informácie z prieskumov, ktoré ste </a:t>
            </a:r>
            <a:r>
              <a:rPr lang="sk-SK" sz="2400" dirty="0" smtClean="0">
                <a:solidFill>
                  <a:prstClr val="black"/>
                </a:solidFill>
              </a:rPr>
              <a:t>vykonávali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részletes </a:t>
            </a:r>
            <a:r>
              <a:rPr lang="sk-SK" sz="2400" dirty="0">
                <a:solidFill>
                  <a:prstClr val="black"/>
                </a:solidFill>
              </a:rPr>
              <a:t>információ a végzett felmérésekről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strategické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súčasti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podnikateľského plánu:</a:t>
            </a: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az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üzleti terv stratégiai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részei: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</a:br>
            <a:endParaRPr lang="sk-SK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c</a:t>
            </a:r>
            <a:r>
              <a:rPr lang="sk-SK" sz="2400" dirty="0" smtClean="0">
                <a:solidFill>
                  <a:prstClr val="black"/>
                </a:solidFill>
              </a:rPr>
              <a:t>iele, produkty </a:t>
            </a:r>
            <a:r>
              <a:rPr lang="sk-SK" sz="2400" dirty="0">
                <a:solidFill>
                  <a:prstClr val="black"/>
                </a:solidFill>
              </a:rPr>
              <a:t>a </a:t>
            </a:r>
            <a:r>
              <a:rPr lang="sk-SK" sz="2400" dirty="0" smtClean="0">
                <a:solidFill>
                  <a:prstClr val="black"/>
                </a:solidFill>
              </a:rPr>
              <a:t>služby,</a:t>
            </a:r>
            <a:r>
              <a:rPr lang="sk-SK" sz="2400" dirty="0">
                <a:solidFill>
                  <a:prstClr val="black"/>
                </a:solidFill>
              </a:rPr>
              <a:t> </a:t>
            </a:r>
            <a:r>
              <a:rPr lang="sk-SK" sz="2400" dirty="0" smtClean="0">
                <a:solidFill>
                  <a:prstClr val="black"/>
                </a:solidFill>
              </a:rPr>
              <a:t>cieľové skupiny, konkurencia, cenotvorba</a:t>
            </a:r>
          </a:p>
          <a:p>
            <a:r>
              <a:rPr lang="sk-SK" sz="2400" dirty="0">
                <a:solidFill>
                  <a:prstClr val="black"/>
                </a:solidFill>
              </a:rPr>
              <a:t>c</a:t>
            </a:r>
            <a:r>
              <a:rPr lang="sk-SK" sz="2400" dirty="0" smtClean="0">
                <a:solidFill>
                  <a:prstClr val="black"/>
                </a:solidFill>
              </a:rPr>
              <a:t>élok, termékek </a:t>
            </a:r>
            <a:r>
              <a:rPr lang="sk-SK" sz="2400" dirty="0">
                <a:solidFill>
                  <a:prstClr val="black"/>
                </a:solidFill>
              </a:rPr>
              <a:t>és </a:t>
            </a:r>
            <a:r>
              <a:rPr lang="sk-SK" sz="2400" dirty="0" smtClean="0">
                <a:solidFill>
                  <a:prstClr val="black"/>
                </a:solidFill>
              </a:rPr>
              <a:t>szolgáltatások, célcsoportok, konkurrencia, </a:t>
            </a:r>
            <a:r>
              <a:rPr lang="sk-SK" sz="2400" dirty="0">
                <a:solidFill>
                  <a:prstClr val="black"/>
                </a:solidFill>
              </a:rPr>
              <a:t>árképzés</a:t>
            </a:r>
          </a:p>
          <a:p>
            <a:pPr lvl="0"/>
            <a:endParaRPr lang="sk-SK" dirty="0">
              <a:solidFill>
                <a:prstClr val="black"/>
              </a:solidFill>
            </a:endParaRPr>
          </a:p>
          <a:p>
            <a:endParaRPr lang="sk-SK" dirty="0">
              <a:solidFill>
                <a:prstClr val="black"/>
              </a:solidFill>
            </a:endParaRPr>
          </a:p>
          <a:p>
            <a:pPr lvl="0"/>
            <a:endParaRPr lang="sk-SK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Aké </a:t>
            </a:r>
            <a:r>
              <a:rPr lang="sk-SK" sz="2400" dirty="0">
                <a:solidFill>
                  <a:prstClr val="black"/>
                </a:solidFill>
              </a:rPr>
              <a:t>ceny </a:t>
            </a:r>
            <a:r>
              <a:rPr lang="sk-SK" sz="2400" dirty="0" smtClean="0">
                <a:solidFill>
                  <a:prstClr val="black"/>
                </a:solidFill>
              </a:rPr>
              <a:t>plánuješ, </a:t>
            </a:r>
            <a:r>
              <a:rPr lang="sk-SK" sz="2400" dirty="0">
                <a:solidFill>
                  <a:prstClr val="black"/>
                </a:solidFill>
              </a:rPr>
              <a:t>pre ktoré produkty a služby?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árakat </a:t>
            </a:r>
            <a:r>
              <a:rPr lang="sk-SK" sz="2400" dirty="0" smtClean="0">
                <a:solidFill>
                  <a:prstClr val="black"/>
                </a:solidFill>
              </a:rPr>
              <a:t>tervezel </a:t>
            </a:r>
            <a:r>
              <a:rPr lang="sk-SK" sz="2400" dirty="0">
                <a:solidFill>
                  <a:prstClr val="black"/>
                </a:solidFill>
              </a:rPr>
              <a:t>a termékeknek, szolgáltatásoknak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Aké zľavy </a:t>
            </a:r>
            <a:r>
              <a:rPr lang="sk-SK" sz="2400" dirty="0" smtClean="0">
                <a:solidFill>
                  <a:prstClr val="black"/>
                </a:solidFill>
              </a:rPr>
              <a:t>plánuješ?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árengedményeket </a:t>
            </a:r>
            <a:r>
              <a:rPr lang="sk-SK" sz="2400" dirty="0" smtClean="0">
                <a:solidFill>
                  <a:prstClr val="black"/>
                </a:solidFill>
              </a:rPr>
              <a:t>tervezel?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endParaRPr lang="sk-SK" sz="27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Aké </a:t>
            </a:r>
            <a:r>
              <a:rPr lang="sk-SK" sz="2400" dirty="0">
                <a:solidFill>
                  <a:prstClr val="black"/>
                </a:solidFill>
              </a:rPr>
              <a:t>cenové stratégie a taktiky </a:t>
            </a:r>
            <a:r>
              <a:rPr lang="sk-SK" sz="2400" dirty="0" smtClean="0">
                <a:solidFill>
                  <a:prstClr val="black"/>
                </a:solidFill>
              </a:rPr>
              <a:t>plánuješ </a:t>
            </a:r>
            <a:r>
              <a:rPr lang="sk-SK" sz="2400" dirty="0">
                <a:solidFill>
                  <a:prstClr val="black"/>
                </a:solidFill>
              </a:rPr>
              <a:t>použiť?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árstratégiát és taktikát </a:t>
            </a:r>
            <a:r>
              <a:rPr lang="sk-SK" sz="2400" dirty="0" smtClean="0">
                <a:solidFill>
                  <a:prstClr val="black"/>
                </a:solidFill>
              </a:rPr>
              <a:t>tervezel?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Ako si dospel </a:t>
            </a:r>
            <a:r>
              <a:rPr lang="sk-SK" sz="2400" dirty="0">
                <a:solidFill>
                  <a:prstClr val="black"/>
                </a:solidFill>
              </a:rPr>
              <a:t>k cene (</a:t>
            </a:r>
            <a:r>
              <a:rPr lang="sk-SK" sz="2400" dirty="0" smtClean="0">
                <a:solidFill>
                  <a:prstClr val="black"/>
                </a:solidFill>
              </a:rPr>
              <a:t>opís procesu </a:t>
            </a:r>
            <a:r>
              <a:rPr lang="sk-SK" sz="2400" dirty="0">
                <a:solidFill>
                  <a:prstClr val="black"/>
                </a:solidFill>
              </a:rPr>
              <a:t>cenotvorby</a:t>
            </a:r>
            <a:r>
              <a:rPr lang="sk-SK" sz="2400" dirty="0" smtClean="0">
                <a:solidFill>
                  <a:prstClr val="black"/>
                </a:solidFill>
              </a:rPr>
              <a:t>)?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Hogyan állapítottad </a:t>
            </a:r>
            <a:r>
              <a:rPr lang="sk-SK" sz="2400" dirty="0">
                <a:solidFill>
                  <a:prstClr val="black"/>
                </a:solidFill>
              </a:rPr>
              <a:t>meg az </a:t>
            </a:r>
            <a:r>
              <a:rPr lang="sk-SK" sz="2400" dirty="0" smtClean="0">
                <a:solidFill>
                  <a:prstClr val="black"/>
                </a:solidFill>
              </a:rPr>
              <a:t>árat (az ármegállapítás leírása)?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/>
              <a:t> </a:t>
            </a:r>
            <a:r>
              <a:rPr lang="hu-HU" dirty="0" smtClean="0"/>
              <a:t>   </a:t>
            </a:r>
            <a:r>
              <a:rPr lang="hu-HU" dirty="0" err="1" smtClean="0"/>
              <a:t>Podnikateľský</a:t>
            </a:r>
            <a:r>
              <a:rPr lang="hu-HU" dirty="0" smtClean="0"/>
              <a:t> plán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Üzleti terv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1054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reklama - tlač</a:t>
            </a:r>
            <a:r>
              <a:rPr lang="sk-SK" sz="2400" dirty="0">
                <a:solidFill>
                  <a:prstClr val="black"/>
                </a:solidFill>
              </a:rPr>
              <a:t>, televízia, rozhlas, billboardy, </a:t>
            </a:r>
            <a:r>
              <a:rPr lang="sk-SK" sz="2400" dirty="0" smtClean="0">
                <a:solidFill>
                  <a:prstClr val="black"/>
                </a:solidFill>
              </a:rPr>
              <a:t>internet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reklám - újság</a:t>
            </a:r>
            <a:r>
              <a:rPr lang="sk-SK" sz="2400" dirty="0">
                <a:solidFill>
                  <a:prstClr val="black"/>
                </a:solidFill>
              </a:rPr>
              <a:t>, televízió, rádió, óriásplakátok, </a:t>
            </a:r>
            <a:r>
              <a:rPr lang="sk-SK" sz="2400" dirty="0" smtClean="0">
                <a:solidFill>
                  <a:prstClr val="black"/>
                </a:solidFill>
              </a:rPr>
              <a:t>internet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osobný predaj </a:t>
            </a:r>
            <a:r>
              <a:rPr lang="sk-SK" sz="2400" dirty="0" smtClean="0">
                <a:solidFill>
                  <a:prstClr val="black"/>
                </a:solidFill>
              </a:rPr>
              <a:t>- kto </a:t>
            </a:r>
            <a:r>
              <a:rPr lang="sk-SK" sz="2400" dirty="0">
                <a:solidFill>
                  <a:prstClr val="black"/>
                </a:solidFill>
              </a:rPr>
              <a:t>bude osobne predávať, ako často, akým  </a:t>
            </a:r>
            <a:r>
              <a:rPr lang="sk-SK" sz="2400" dirty="0" smtClean="0">
                <a:solidFill>
                  <a:prstClr val="black"/>
                </a:solidFill>
              </a:rPr>
              <a:t>spôsobom</a:t>
            </a:r>
            <a:r>
              <a:rPr lang="sk-SK" sz="2400" dirty="0">
                <a:solidFill>
                  <a:prstClr val="black"/>
                </a:solidFill>
              </a:rPr>
              <a:t>?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személyes </a:t>
            </a:r>
            <a:r>
              <a:rPr lang="sk-SK" sz="2400" dirty="0">
                <a:solidFill>
                  <a:prstClr val="black"/>
                </a:solidFill>
              </a:rPr>
              <a:t>eladás </a:t>
            </a:r>
            <a:r>
              <a:rPr lang="sk-SK" sz="2400" dirty="0" smtClean="0">
                <a:solidFill>
                  <a:prstClr val="black"/>
                </a:solidFill>
              </a:rPr>
              <a:t>- ki </a:t>
            </a:r>
            <a:r>
              <a:rPr lang="sk-SK" sz="2400" dirty="0">
                <a:solidFill>
                  <a:prstClr val="black"/>
                </a:solidFill>
              </a:rPr>
              <a:t>fog személyesen eladni, milyen gyakran, milyen </a:t>
            </a:r>
            <a:r>
              <a:rPr lang="sk-SK" sz="2400" dirty="0" smtClean="0">
                <a:solidFill>
                  <a:prstClr val="black"/>
                </a:solidFill>
              </a:rPr>
              <a:t>módon?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podpora predaja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az eladás támogatása</a:t>
            </a:r>
          </a:p>
          <a:p>
            <a:pPr marL="0" lvl="0" indent="0">
              <a:buNone/>
            </a:pP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Č</a:t>
            </a:r>
            <a:r>
              <a:rPr lang="sk-SK" sz="2400" dirty="0" smtClean="0">
                <a:solidFill>
                  <a:prstClr val="black"/>
                </a:solidFill>
              </a:rPr>
              <a:t>o plánuješ </a:t>
            </a:r>
            <a:r>
              <a:rPr lang="sk-SK" sz="2400" dirty="0">
                <a:solidFill>
                  <a:prstClr val="black"/>
                </a:solidFill>
              </a:rPr>
              <a:t>vymyslieť, aby </a:t>
            </a:r>
            <a:r>
              <a:rPr lang="sk-SK" sz="2400" dirty="0" smtClean="0">
                <a:solidFill>
                  <a:prstClr val="black"/>
                </a:solidFill>
              </a:rPr>
              <a:t>si podporil svoj </a:t>
            </a:r>
            <a:r>
              <a:rPr lang="sk-SK" sz="2400" dirty="0">
                <a:solidFill>
                  <a:prstClr val="black"/>
                </a:solidFill>
              </a:rPr>
              <a:t>predaj, aké súťaže, ochutnávky, vzorky?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versenyekkel, kóstolókkal, mintákkal </a:t>
            </a:r>
            <a:r>
              <a:rPr lang="sk-SK" sz="2400" dirty="0" smtClean="0">
                <a:solidFill>
                  <a:prstClr val="black"/>
                </a:solidFill>
              </a:rPr>
              <a:t>tervezed </a:t>
            </a:r>
            <a:r>
              <a:rPr lang="sk-SK" sz="2400" dirty="0">
                <a:solidFill>
                  <a:prstClr val="black"/>
                </a:solidFill>
              </a:rPr>
              <a:t>támogatni az eladást?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priamy </a:t>
            </a:r>
            <a:r>
              <a:rPr lang="sk-SK" sz="2400" dirty="0" smtClean="0">
                <a:solidFill>
                  <a:prstClr val="black"/>
                </a:solidFill>
              </a:rPr>
              <a:t>marketing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direkt marketing</a:t>
            </a:r>
          </a:p>
          <a:p>
            <a:pPr marL="0" lvl="0" indent="0">
              <a:buNone/>
            </a:pP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Koľko </a:t>
            </a:r>
            <a:r>
              <a:rPr lang="sk-SK" sz="2400" dirty="0">
                <a:solidFill>
                  <a:prstClr val="black"/>
                </a:solidFill>
              </a:rPr>
              <a:t>poštových zásielok </a:t>
            </a:r>
            <a:r>
              <a:rPr lang="sk-SK" sz="2400" dirty="0" smtClean="0">
                <a:solidFill>
                  <a:prstClr val="black"/>
                </a:solidFill>
              </a:rPr>
              <a:t>rozošleš, </a:t>
            </a:r>
            <a:r>
              <a:rPr lang="sk-SK" sz="2400" dirty="0">
                <a:solidFill>
                  <a:prstClr val="black"/>
                </a:solidFill>
              </a:rPr>
              <a:t>kedy, akej cieľovej skupine, </a:t>
            </a:r>
            <a:r>
              <a:rPr lang="sk-SK" sz="2400" dirty="0" smtClean="0">
                <a:solidFill>
                  <a:prstClr val="black"/>
                </a:solidFill>
              </a:rPr>
              <a:t>využiješ </a:t>
            </a:r>
            <a:r>
              <a:rPr lang="sk-SK" sz="2400" dirty="0">
                <a:solidFill>
                  <a:prstClr val="black"/>
                </a:solidFill>
              </a:rPr>
              <a:t>aj telemarketing, internet</a:t>
            </a:r>
            <a:r>
              <a:rPr lang="sk-SK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M</a:t>
            </a:r>
            <a:r>
              <a:rPr lang="sk-SK" sz="2400" dirty="0" smtClean="0">
                <a:solidFill>
                  <a:prstClr val="black"/>
                </a:solidFill>
              </a:rPr>
              <a:t>ennyi </a:t>
            </a:r>
            <a:r>
              <a:rPr lang="sk-SK" sz="2400" dirty="0">
                <a:solidFill>
                  <a:prstClr val="black"/>
                </a:solidFill>
              </a:rPr>
              <a:t>postai küldeményt </a:t>
            </a:r>
            <a:r>
              <a:rPr lang="sk-SK" sz="2400" dirty="0" smtClean="0">
                <a:solidFill>
                  <a:prstClr val="black"/>
                </a:solidFill>
              </a:rPr>
              <a:t>küldesz </a:t>
            </a:r>
            <a:r>
              <a:rPr lang="sk-SK" sz="2400" dirty="0">
                <a:solidFill>
                  <a:prstClr val="black"/>
                </a:solidFill>
              </a:rPr>
              <a:t>szét, mikor, milyen célcsoportnak, </a:t>
            </a:r>
            <a:r>
              <a:rPr lang="sk-SK" sz="2400" dirty="0" smtClean="0">
                <a:solidFill>
                  <a:prstClr val="black"/>
                </a:solidFill>
              </a:rPr>
              <a:t>kihasználod </a:t>
            </a:r>
            <a:r>
              <a:rPr lang="sk-SK" sz="2400" dirty="0">
                <a:solidFill>
                  <a:prstClr val="black"/>
                </a:solidFill>
              </a:rPr>
              <a:t>a telemarketinget és az internetet  </a:t>
            </a:r>
            <a:r>
              <a:rPr lang="sk-SK" sz="2400" dirty="0" smtClean="0">
                <a:solidFill>
                  <a:prstClr val="black"/>
                </a:solidFill>
              </a:rPr>
              <a:t>is?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vzťahy </a:t>
            </a:r>
            <a:r>
              <a:rPr lang="sk-SK" sz="2400" dirty="0">
                <a:solidFill>
                  <a:prstClr val="black"/>
                </a:solidFill>
              </a:rPr>
              <a:t>k </a:t>
            </a:r>
            <a:r>
              <a:rPr lang="sk-SK" sz="2400" dirty="0" smtClean="0">
                <a:solidFill>
                  <a:prstClr val="black"/>
                </a:solidFill>
              </a:rPr>
              <a:t>verejnosti</a:t>
            </a:r>
          </a:p>
          <a:p>
            <a:r>
              <a:rPr lang="sk-SK" sz="2400" dirty="0">
                <a:solidFill>
                  <a:prstClr val="black"/>
                </a:solidFill>
              </a:rPr>
              <a:t>kapcsolat a </a:t>
            </a:r>
            <a:r>
              <a:rPr lang="sk-SK" sz="2400" dirty="0" smtClean="0">
                <a:solidFill>
                  <a:prstClr val="black"/>
                </a:solidFill>
              </a:rPr>
              <a:t>nyilvánossággal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Akým spôsobom </a:t>
            </a:r>
            <a:r>
              <a:rPr lang="sk-SK" sz="2400" dirty="0" smtClean="0">
                <a:solidFill>
                  <a:prstClr val="black"/>
                </a:solidFill>
              </a:rPr>
              <a:t>chceš </a:t>
            </a:r>
            <a:r>
              <a:rPr lang="sk-SK" sz="2400" dirty="0">
                <a:solidFill>
                  <a:prstClr val="black"/>
                </a:solidFill>
              </a:rPr>
              <a:t>budovať vzťahy k </a:t>
            </a:r>
            <a:r>
              <a:rPr lang="sk-SK" sz="2400" dirty="0" smtClean="0">
                <a:solidFill>
                  <a:prstClr val="black"/>
                </a:solidFill>
              </a:rPr>
              <a:t>verejnosti?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Milyen </a:t>
            </a:r>
            <a:r>
              <a:rPr lang="sk-SK" sz="2400" dirty="0">
                <a:solidFill>
                  <a:prstClr val="black"/>
                </a:solidFill>
              </a:rPr>
              <a:t>módon </a:t>
            </a:r>
            <a:r>
              <a:rPr lang="sk-SK" sz="2400" dirty="0" smtClean="0">
                <a:solidFill>
                  <a:prstClr val="black"/>
                </a:solidFill>
              </a:rPr>
              <a:t>szeretnéd építeni a</a:t>
            </a:r>
            <a:r>
              <a:rPr lang="sk-SK" sz="2400" dirty="0">
                <a:solidFill>
                  <a:prstClr val="black"/>
                </a:solidFill>
              </a:rPr>
              <a:t> nyilvánossággal való </a:t>
            </a:r>
            <a:r>
              <a:rPr lang="sk-SK" sz="2400" dirty="0" smtClean="0">
                <a:solidFill>
                  <a:prstClr val="black"/>
                </a:solidFill>
              </a:rPr>
              <a:t>kapcsolatod?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Plánuješ uverejniť články </a:t>
            </a:r>
            <a:r>
              <a:rPr lang="sk-SK" sz="2400" dirty="0">
                <a:solidFill>
                  <a:prstClr val="black"/>
                </a:solidFill>
              </a:rPr>
              <a:t>v novinách, rozhovory v </a:t>
            </a:r>
            <a:r>
              <a:rPr lang="sk-SK" sz="2400" dirty="0" smtClean="0">
                <a:solidFill>
                  <a:prstClr val="black"/>
                </a:solidFill>
              </a:rPr>
              <a:t>rozhlase? 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Tervezel megjelentetni újsácikkeket</a:t>
            </a:r>
            <a:r>
              <a:rPr lang="sk-SK" sz="2400" dirty="0">
                <a:solidFill>
                  <a:prstClr val="black"/>
                </a:solidFill>
              </a:rPr>
              <a:t>, rádiós </a:t>
            </a:r>
            <a:r>
              <a:rPr lang="sk-SK" sz="2400" dirty="0" smtClean="0">
                <a:solidFill>
                  <a:prstClr val="black"/>
                </a:solidFill>
              </a:rPr>
              <a:t>beszélgetéseket? </a:t>
            </a:r>
          </a:p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Plánuješ sponzorstvo</a:t>
            </a:r>
            <a:r>
              <a:rPr lang="sk-SK" sz="2400" dirty="0">
                <a:solidFill>
                  <a:prstClr val="black"/>
                </a:solidFill>
              </a:rPr>
              <a:t>, deň otvorených </a:t>
            </a:r>
            <a:r>
              <a:rPr lang="sk-SK" sz="2400" dirty="0" smtClean="0">
                <a:solidFill>
                  <a:prstClr val="black"/>
                </a:solidFill>
              </a:rPr>
              <a:t>dverí?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Tervezel szponzorálást</a:t>
            </a:r>
            <a:r>
              <a:rPr lang="sk-SK" sz="2400" dirty="0">
                <a:solidFill>
                  <a:prstClr val="black"/>
                </a:solidFill>
              </a:rPr>
              <a:t>, nyitott kapuk </a:t>
            </a:r>
            <a:r>
              <a:rPr lang="sk-SK" sz="2400" dirty="0" smtClean="0">
                <a:solidFill>
                  <a:prstClr val="black"/>
                </a:solidFill>
              </a:rPr>
              <a:t>napját?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6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požiadavky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na podnikateľský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plán: </a:t>
            </a: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elvárások 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az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üzleti tervtől:</a:t>
            </a:r>
          </a:p>
          <a:p>
            <a:endParaRPr lang="sk-SK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analytická funkcia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analizáló </a:t>
            </a:r>
            <a:r>
              <a:rPr lang="sk-SK" sz="2400" dirty="0">
                <a:solidFill>
                  <a:prstClr val="black"/>
                </a:solidFill>
              </a:rPr>
              <a:t>funkció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informačný </a:t>
            </a:r>
            <a:r>
              <a:rPr lang="sk-SK" sz="2400" dirty="0">
                <a:solidFill>
                  <a:prstClr val="black"/>
                </a:solidFill>
              </a:rPr>
              <a:t>zdroj pre investorov, </a:t>
            </a:r>
            <a:r>
              <a:rPr lang="sk-SK" sz="2400" dirty="0" smtClean="0">
                <a:solidFill>
                  <a:prstClr val="black"/>
                </a:solidFill>
              </a:rPr>
              <a:t>verejnosť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információforrás </a:t>
            </a:r>
            <a:r>
              <a:rPr lang="sk-SK" sz="2400" dirty="0">
                <a:solidFill>
                  <a:prstClr val="black"/>
                </a:solidFill>
              </a:rPr>
              <a:t>a befektetőknek, </a:t>
            </a:r>
            <a:r>
              <a:rPr lang="sk-SK" sz="2400" dirty="0" smtClean="0">
                <a:solidFill>
                  <a:prstClr val="black"/>
                </a:solidFill>
              </a:rPr>
              <a:t>nyilvánosságnak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riadiaci </a:t>
            </a:r>
            <a:r>
              <a:rPr lang="sk-SK" sz="2400" dirty="0">
                <a:solidFill>
                  <a:prstClr val="black"/>
                </a:solidFill>
              </a:rPr>
              <a:t>nástroj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irányítási </a:t>
            </a:r>
            <a:r>
              <a:rPr lang="sk-SK" sz="2400" dirty="0">
                <a:solidFill>
                  <a:prstClr val="black"/>
                </a:solidFill>
              </a:rPr>
              <a:t>segédeszköz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vzorová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osnova podnikateľského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plánu </a:t>
            </a:r>
          </a:p>
          <a:p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az </a:t>
            </a:r>
            <a:r>
              <a:rPr lang="sk-SK" sz="2400" dirty="0">
                <a:solidFill>
                  <a:prstClr val="black"/>
                </a:solidFill>
                <a:ea typeface="+mj-ea"/>
                <a:cs typeface="+mj-cs"/>
              </a:rPr>
              <a:t>üzleti terv </a:t>
            </a:r>
            <a:r>
              <a:rPr lang="sk-SK" sz="2400" dirty="0" smtClean="0">
                <a:solidFill>
                  <a:prstClr val="black"/>
                </a:solidFill>
                <a:ea typeface="+mj-ea"/>
                <a:cs typeface="+mj-cs"/>
              </a:rPr>
              <a:t>mintavázlata</a:t>
            </a:r>
          </a:p>
          <a:p>
            <a:endParaRPr lang="sk-SK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n</a:t>
            </a:r>
            <a:r>
              <a:rPr lang="sk-SK" sz="2400" dirty="0" smtClean="0">
                <a:solidFill>
                  <a:prstClr val="black"/>
                </a:solidFill>
              </a:rPr>
              <a:t>ázov </a:t>
            </a:r>
            <a:r>
              <a:rPr lang="sk-SK" sz="2400" dirty="0">
                <a:solidFill>
                  <a:prstClr val="black"/>
                </a:solidFill>
              </a:rPr>
              <a:t>podnikateľského </a:t>
            </a:r>
            <a:r>
              <a:rPr lang="sk-SK" sz="2400" dirty="0" smtClean="0">
                <a:solidFill>
                  <a:prstClr val="black"/>
                </a:solidFill>
              </a:rPr>
              <a:t>plánu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az </a:t>
            </a:r>
            <a:r>
              <a:rPr lang="sk-SK" sz="2400" dirty="0">
                <a:solidFill>
                  <a:prstClr val="black"/>
                </a:solidFill>
              </a:rPr>
              <a:t>üzleti terv címe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sz="2400" dirty="0" smtClean="0">
                <a:solidFill>
                  <a:prstClr val="black"/>
                </a:solidFill>
              </a:rPr>
              <a:t>úvod </a:t>
            </a:r>
          </a:p>
          <a:p>
            <a:r>
              <a:rPr lang="sk-SK" sz="2400" dirty="0">
                <a:solidFill>
                  <a:prstClr val="black"/>
                </a:solidFill>
              </a:rPr>
              <a:t>b</a:t>
            </a:r>
            <a:r>
              <a:rPr lang="sk-SK" sz="2400" dirty="0" smtClean="0">
                <a:solidFill>
                  <a:prstClr val="black"/>
                </a:solidFill>
              </a:rPr>
              <a:t>evezetés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informácie </a:t>
            </a:r>
            <a:r>
              <a:rPr lang="sk-SK" sz="2400" dirty="0">
                <a:solidFill>
                  <a:prstClr val="black"/>
                </a:solidFill>
              </a:rPr>
              <a:t>o podnikateľovi </a:t>
            </a:r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a</a:t>
            </a:r>
            <a:r>
              <a:rPr lang="sk-SK" sz="2400" dirty="0">
                <a:solidFill>
                  <a:prstClr val="black"/>
                </a:solidFill>
              </a:rPr>
              <a:t> vállalkozóról szóló információk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charakteristika </a:t>
            </a:r>
            <a:r>
              <a:rPr lang="sk-SK" sz="2400" dirty="0">
                <a:solidFill>
                  <a:prstClr val="black"/>
                </a:solidFill>
              </a:rPr>
              <a:t>projektu </a:t>
            </a:r>
            <a:r>
              <a:rPr lang="sk-SK" sz="2400" dirty="0" smtClean="0">
                <a:solidFill>
                  <a:prstClr val="black"/>
                </a:solidFill>
              </a:rPr>
              <a:t>- ponúkané služby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</a:t>
            </a:r>
            <a:r>
              <a:rPr lang="sk-SK" sz="2400" dirty="0">
                <a:solidFill>
                  <a:prstClr val="black"/>
                </a:solidFill>
              </a:rPr>
              <a:t> projekt </a:t>
            </a:r>
            <a:r>
              <a:rPr lang="sk-SK" sz="2400" dirty="0" smtClean="0">
                <a:solidFill>
                  <a:prstClr val="black"/>
                </a:solidFill>
              </a:rPr>
              <a:t>bemutatása - kínált </a:t>
            </a:r>
            <a:r>
              <a:rPr lang="sk-SK" sz="2400" dirty="0">
                <a:solidFill>
                  <a:prstClr val="black"/>
                </a:solidFill>
              </a:rPr>
              <a:t>szolgáltatások</a:t>
            </a:r>
          </a:p>
          <a:p>
            <a:endParaRPr lang="hu-HU" sz="2400" dirty="0" smtClean="0"/>
          </a:p>
          <a:p>
            <a:r>
              <a:rPr lang="sk-SK" sz="2400" dirty="0" smtClean="0">
                <a:solidFill>
                  <a:prstClr val="black"/>
                </a:solidFill>
              </a:rPr>
              <a:t>marketingový </a:t>
            </a:r>
            <a:r>
              <a:rPr lang="sk-SK" sz="2400" dirty="0">
                <a:solidFill>
                  <a:prstClr val="black"/>
                </a:solidFill>
              </a:rPr>
              <a:t>plán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marketingterv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30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analýza </a:t>
            </a:r>
            <a:r>
              <a:rPr lang="sk-SK" sz="2400" dirty="0">
                <a:solidFill>
                  <a:prstClr val="black"/>
                </a:solidFill>
              </a:rPr>
              <a:t>odboru </a:t>
            </a:r>
            <a:r>
              <a:rPr lang="sk-SK" sz="2400" dirty="0" smtClean="0">
                <a:solidFill>
                  <a:prstClr val="black"/>
                </a:solidFill>
              </a:rPr>
              <a:t>podnikania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</a:t>
            </a:r>
            <a:r>
              <a:rPr lang="sk-SK" sz="2400" dirty="0">
                <a:solidFill>
                  <a:prstClr val="black"/>
                </a:solidFill>
              </a:rPr>
              <a:t> vállalkozás </a:t>
            </a:r>
            <a:r>
              <a:rPr lang="sk-SK" sz="2400" dirty="0" smtClean="0">
                <a:solidFill>
                  <a:prstClr val="black"/>
                </a:solidFill>
              </a:rPr>
              <a:t>szakának analízise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analýza </a:t>
            </a:r>
            <a:r>
              <a:rPr lang="sk-SK" sz="2400" dirty="0">
                <a:solidFill>
                  <a:prstClr val="black"/>
                </a:solidFill>
              </a:rPr>
              <a:t>konkurencie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konkurrencia </a:t>
            </a:r>
            <a:r>
              <a:rPr lang="sk-SK" sz="2400" dirty="0">
                <a:solidFill>
                  <a:prstClr val="black"/>
                </a:solidFill>
              </a:rPr>
              <a:t>analízise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30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personálny plán 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személyes terv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finančný plán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pénzügyi </a:t>
            </a:r>
            <a:r>
              <a:rPr lang="sk-SK" sz="2400" dirty="0">
                <a:solidFill>
                  <a:prstClr val="black"/>
                </a:solidFill>
              </a:rPr>
              <a:t>terv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398</Words>
  <Application>Microsoft Office PowerPoint</Application>
  <PresentationFormat>Prezentácia na obrazovke (4:3)</PresentationFormat>
  <Paragraphs>176</Paragraphs>
  <Slides>26</Slides>
  <Notes>26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26</vt:i4>
      </vt:variant>
    </vt:vector>
  </HeadingPairs>
  <TitlesOfParts>
    <vt:vector size="27" baseType="lpstr">
      <vt:lpstr>Office-téma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17</cp:revision>
  <cp:lastPrinted>2014-01-31T07:44:33Z</cp:lastPrinted>
  <dcterms:created xsi:type="dcterms:W3CDTF">2013-03-28T07:15:55Z</dcterms:created>
  <dcterms:modified xsi:type="dcterms:W3CDTF">2014-01-31T07:45:02Z</dcterms:modified>
</cp:coreProperties>
</file>