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63" r:id="rId5"/>
    <p:sldId id="260" r:id="rId6"/>
    <p:sldId id="259" r:id="rId7"/>
    <p:sldId id="261" r:id="rId8"/>
    <p:sldId id="262" r:id="rId9"/>
    <p:sldId id="264" r:id="rId10"/>
    <p:sldId id="265" r:id="rId11"/>
    <p:sldId id="267" r:id="rId12"/>
    <p:sldId id="269" r:id="rId13"/>
    <p:sldId id="266" r:id="rId14"/>
    <p:sldId id="268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lipszis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FAB2C-C54D-4E0F-8A1A-F4F18A0000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0577-9DAF-418D-95C3-77D64E8D2E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0874-A408-4388-9DC2-1E88E61633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C548-C3D6-4C58-A271-78F7116965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E1119-1757-465F-85D0-2E1037577B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EBF4-BC07-42F8-9EFE-C8B003FF56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450B2D-4F31-4412-BCF9-17DBDDD6C3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B7A5-C81C-497D-A0B4-F987A030E1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églalap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7FF683-DA01-4F95-BA09-B398D72077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7FA4EF-613E-4235-BB2F-8D352C4484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olyamatábra: Feldolgozá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olyamatábra: Feldolgozá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57CB3F-E73C-4AF2-BCFC-E4141A1A8F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3" name="Szöveg hely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ADC3439-88C0-4CFE-8A50-D8A8640180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4" r:id="rId2"/>
    <p:sldLayoutId id="2147483730" r:id="rId3"/>
    <p:sldLayoutId id="2147483725" r:id="rId4"/>
    <p:sldLayoutId id="2147483731" r:id="rId5"/>
    <p:sldLayoutId id="2147483726" r:id="rId6"/>
    <p:sldLayoutId id="2147483732" r:id="rId7"/>
    <p:sldLayoutId id="2147483733" r:id="rId8"/>
    <p:sldLayoutId id="2147483734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0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9.png"/><Relationship Id="rId10" Type="http://schemas.openxmlformats.org/officeDocument/2006/relationships/image" Target="../media/image5.jpeg"/><Relationship Id="rId4" Type="http://schemas.openxmlformats.org/officeDocument/2006/relationships/image" Target="../media/image18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989138"/>
            <a:ext cx="7405688" cy="1471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tx2">
                    <a:satMod val="130000"/>
                  </a:schemeClr>
                </a:solidFill>
              </a:rPr>
              <a:t>ŠTRUKTÚRA TURISTICKEJ PONUKY.</a:t>
            </a:r>
            <a:r>
              <a:rPr lang="hu-HU" sz="4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hu-HU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hu-HU" sz="4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hu-HU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hu-HU" sz="4000" dirty="0" err="1" smtClean="0">
                <a:solidFill>
                  <a:schemeClr val="tx2">
                    <a:satMod val="130000"/>
                  </a:schemeClr>
                </a:solidFill>
              </a:rPr>
              <a:t>Bezpečnostné</a:t>
            </a:r>
            <a:r>
              <a:rPr lang="hu-HU" sz="4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hu-HU" sz="4000" dirty="0" err="1" smtClean="0">
                <a:solidFill>
                  <a:schemeClr val="tx2">
                    <a:satMod val="130000"/>
                  </a:schemeClr>
                </a:solidFill>
              </a:rPr>
              <a:t>faktory</a:t>
            </a:r>
            <a:r>
              <a:rPr lang="hu-HU" sz="4000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hu-HU" sz="4000" dirty="0" err="1" smtClean="0">
                <a:solidFill>
                  <a:schemeClr val="tx2">
                    <a:satMod val="130000"/>
                  </a:schemeClr>
                </a:solidFill>
              </a:rPr>
              <a:t>turizmu</a:t>
            </a:r>
            <a:endParaRPr lang="hu-H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1268413"/>
            <a:ext cx="8172450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400" b="1" dirty="0" err="1" smtClean="0">
                <a:latin typeface="Garamond" pitchFamily="18" charset="0"/>
              </a:rPr>
              <a:t>Miestne</a:t>
            </a:r>
            <a:r>
              <a:rPr lang="hu-HU" sz="2400" b="1" dirty="0" smtClean="0">
                <a:latin typeface="Garamond" pitchFamily="18" charset="0"/>
              </a:rPr>
              <a:t> </a:t>
            </a:r>
            <a:r>
              <a:rPr lang="hu-HU" sz="2400" b="1" dirty="0" err="1" smtClean="0">
                <a:latin typeface="Garamond" pitchFamily="18" charset="0"/>
              </a:rPr>
              <a:t>podmienky</a:t>
            </a:r>
            <a:endParaRPr lang="hu-HU" sz="2400" b="1" dirty="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hu-HU" sz="2400" b="1" i="1" dirty="0" smtClean="0">
                <a:latin typeface="Garamond" pitchFamily="18" charset="0"/>
              </a:rPr>
              <a:t>2) </a:t>
            </a:r>
            <a:r>
              <a:rPr lang="hu-HU" sz="2400" b="1" i="1" dirty="0" err="1" smtClean="0">
                <a:latin typeface="Garamond" pitchFamily="18" charset="0"/>
              </a:rPr>
              <a:t>Prvky</a:t>
            </a:r>
            <a:r>
              <a:rPr lang="hu-HU" sz="2400" b="1" i="1" dirty="0" smtClean="0">
                <a:latin typeface="Garamond" pitchFamily="18" charset="0"/>
              </a:rPr>
              <a:t> </a:t>
            </a:r>
            <a:r>
              <a:rPr lang="hu-HU" sz="2400" b="1" i="1" dirty="0" err="1" smtClean="0">
                <a:latin typeface="Garamond" pitchFamily="18" charset="0"/>
              </a:rPr>
              <a:t>schopnosti</a:t>
            </a:r>
            <a:r>
              <a:rPr lang="hu-HU" sz="2400" b="1" i="1" dirty="0" smtClean="0">
                <a:latin typeface="Garamond" pitchFamily="18" charset="0"/>
              </a:rPr>
              <a:t> </a:t>
            </a:r>
            <a:r>
              <a:rPr lang="hu-HU" sz="2400" b="1" i="1" dirty="0" err="1" smtClean="0">
                <a:latin typeface="Garamond" pitchFamily="18" charset="0"/>
              </a:rPr>
              <a:t>prijať</a:t>
            </a:r>
            <a:r>
              <a:rPr lang="hu-HU" sz="2400" b="1" i="1" dirty="0" smtClean="0">
                <a:latin typeface="Garamond" pitchFamily="18" charset="0"/>
              </a:rPr>
              <a:t> </a:t>
            </a:r>
            <a:r>
              <a:rPr lang="hu-HU" sz="2400" b="1" i="1" dirty="0" err="1" smtClean="0">
                <a:latin typeface="Garamond" pitchFamily="18" charset="0"/>
              </a:rPr>
              <a:t>turistu</a:t>
            </a:r>
            <a:r>
              <a:rPr lang="hu-HU" sz="2400" b="1" i="1" dirty="0" smtClean="0">
                <a:latin typeface="Garamond" pitchFamily="18" charset="0"/>
              </a:rPr>
              <a:t> </a:t>
            </a:r>
            <a:r>
              <a:rPr lang="hu-HU" sz="2400" dirty="0" smtClean="0">
                <a:latin typeface="Garamond" pitchFamily="18" charset="0"/>
              </a:rPr>
              <a:t>– </a:t>
            </a:r>
            <a:r>
              <a:rPr lang="hu-HU" sz="2400" dirty="0" err="1" smtClean="0">
                <a:latin typeface="Garamond" pitchFamily="18" charset="0"/>
              </a:rPr>
              <a:t>materiálne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zázemie</a:t>
            </a:r>
            <a:endParaRPr lang="hu-HU" sz="2400" dirty="0" smtClean="0">
              <a:latin typeface="Garamond" pitchFamily="18" charset="0"/>
            </a:endParaRPr>
          </a:p>
          <a:p>
            <a:pPr eaLnBrk="1" hangingPunct="1"/>
            <a:r>
              <a:rPr lang="hu-HU" sz="2400" u="sng" dirty="0" err="1" smtClean="0">
                <a:latin typeface="Garamond" pitchFamily="18" charset="0"/>
              </a:rPr>
              <a:t>Vecné</a:t>
            </a:r>
            <a:r>
              <a:rPr lang="hu-HU" sz="2400" u="sng" dirty="0" smtClean="0">
                <a:latin typeface="Garamond" pitchFamily="18" charset="0"/>
              </a:rPr>
              <a:t> </a:t>
            </a:r>
            <a:r>
              <a:rPr lang="hu-HU" sz="2400" u="sng" dirty="0" err="1" smtClean="0">
                <a:latin typeface="Garamond" pitchFamily="18" charset="0"/>
              </a:rPr>
              <a:t>podmienky</a:t>
            </a:r>
            <a:r>
              <a:rPr lang="hu-HU" sz="2400" u="sng" dirty="0" smtClean="0">
                <a:latin typeface="Garamond" pitchFamily="18" charset="0"/>
              </a:rPr>
              <a:t> </a:t>
            </a:r>
            <a:r>
              <a:rPr lang="hu-HU" sz="2400" dirty="0" smtClean="0">
                <a:latin typeface="Garamond" pitchFamily="18" charset="0"/>
              </a:rPr>
              <a:t>(</a:t>
            </a:r>
            <a:r>
              <a:rPr lang="hu-HU" sz="2400" dirty="0" err="1" smtClean="0">
                <a:latin typeface="Garamond" pitchFamily="18" charset="0"/>
              </a:rPr>
              <a:t>infraštruktúra</a:t>
            </a:r>
            <a:r>
              <a:rPr lang="hu-HU" sz="2400" dirty="0" smtClean="0">
                <a:latin typeface="Garamond" pitchFamily="18" charset="0"/>
              </a:rPr>
              <a:t>)</a:t>
            </a:r>
          </a:p>
          <a:p>
            <a:pPr lvl="1" eaLnBrk="1" hangingPunct="1"/>
            <a:r>
              <a:rPr lang="hu-HU" sz="2600" dirty="0" err="1" smtClean="0">
                <a:latin typeface="Garamond" pitchFamily="18" charset="0"/>
              </a:rPr>
              <a:t>Efektívne</a:t>
            </a:r>
            <a:r>
              <a:rPr lang="hu-HU" sz="2600" dirty="0" smtClean="0">
                <a:latin typeface="Garamond" pitchFamily="18" charset="0"/>
              </a:rPr>
              <a:t> </a:t>
            </a:r>
            <a:r>
              <a:rPr lang="hu-HU" sz="2600" dirty="0" err="1" smtClean="0">
                <a:latin typeface="Garamond" pitchFamily="18" charset="0"/>
              </a:rPr>
              <a:t>využitie</a:t>
            </a:r>
            <a:r>
              <a:rPr lang="hu-HU" sz="2600" dirty="0" smtClean="0">
                <a:latin typeface="Garamond" pitchFamily="18" charset="0"/>
              </a:rPr>
              <a:t> </a:t>
            </a:r>
            <a:r>
              <a:rPr lang="hu-HU" sz="2600" dirty="0" err="1" smtClean="0">
                <a:latin typeface="Garamond" pitchFamily="18" charset="0"/>
              </a:rPr>
              <a:t>danosti</a:t>
            </a:r>
            <a:r>
              <a:rPr lang="hu-HU" sz="2600" dirty="0" smtClean="0">
                <a:latin typeface="Garamond" pitchFamily="18" charset="0"/>
              </a:rPr>
              <a:t> </a:t>
            </a:r>
            <a:r>
              <a:rPr lang="hu-HU" sz="2600" dirty="0" err="1" smtClean="0">
                <a:latin typeface="Garamond" pitchFamily="18" charset="0"/>
              </a:rPr>
              <a:t>územia</a:t>
            </a:r>
            <a:endParaRPr lang="hu-HU" sz="2600" dirty="0" smtClean="0">
              <a:latin typeface="Garamond" pitchFamily="18" charset="0"/>
            </a:endParaRPr>
          </a:p>
          <a:p>
            <a:pPr lvl="1" eaLnBrk="1" hangingPunct="1"/>
            <a:r>
              <a:rPr lang="hu-HU" sz="2600" dirty="0" err="1" smtClean="0">
                <a:latin typeface="Garamond" pitchFamily="18" charset="0"/>
              </a:rPr>
              <a:t>Finančne</a:t>
            </a:r>
            <a:r>
              <a:rPr lang="hu-HU" sz="2600" dirty="0" smtClean="0">
                <a:latin typeface="Garamond" pitchFamily="18" charset="0"/>
              </a:rPr>
              <a:t> </a:t>
            </a:r>
            <a:r>
              <a:rPr lang="hu-HU" sz="2600" dirty="0" err="1" smtClean="0">
                <a:latin typeface="Garamond" pitchFamily="18" charset="0"/>
              </a:rPr>
              <a:t>náročné</a:t>
            </a:r>
            <a:r>
              <a:rPr lang="hu-HU" sz="2600" dirty="0" smtClean="0">
                <a:latin typeface="Garamond" pitchFamily="18" charset="0"/>
              </a:rPr>
              <a:t> (</a:t>
            </a:r>
            <a:r>
              <a:rPr lang="hu-HU" sz="2600" dirty="0" err="1" smtClean="0">
                <a:latin typeface="Garamond" pitchFamily="18" charset="0"/>
              </a:rPr>
              <a:t>priama</a:t>
            </a:r>
            <a:r>
              <a:rPr lang="hu-HU" sz="2600" dirty="0" smtClean="0">
                <a:latin typeface="Garamond" pitchFamily="18" charset="0"/>
              </a:rPr>
              <a:t> a </a:t>
            </a:r>
            <a:r>
              <a:rPr lang="hu-HU" sz="2600" dirty="0" err="1" smtClean="0">
                <a:latin typeface="Garamond" pitchFamily="18" charset="0"/>
              </a:rPr>
              <a:t>nepriama</a:t>
            </a:r>
            <a:r>
              <a:rPr lang="hu-HU" sz="2600" dirty="0" smtClean="0">
                <a:latin typeface="Garamond" pitchFamily="18" charset="0"/>
              </a:rPr>
              <a:t> </a:t>
            </a:r>
            <a:r>
              <a:rPr lang="hu-HU" sz="2600" dirty="0" err="1" smtClean="0">
                <a:latin typeface="Garamond" pitchFamily="18" charset="0"/>
              </a:rPr>
              <a:t>návratnosť</a:t>
            </a:r>
            <a:r>
              <a:rPr lang="hu-HU" sz="2600" dirty="0" smtClean="0">
                <a:latin typeface="Garamond" pitchFamily="18" charset="0"/>
              </a:rPr>
              <a:t>)</a:t>
            </a:r>
            <a:r>
              <a:rPr lang="hu-HU" sz="2700" dirty="0" smtClean="0">
                <a:latin typeface="Garamond" pitchFamily="18" charset="0"/>
              </a:rPr>
              <a:t> </a:t>
            </a:r>
          </a:p>
        </p:txBody>
      </p:sp>
      <p:sp>
        <p:nvSpPr>
          <p:cNvPr id="17411" name="Téglalap 2"/>
          <p:cNvSpPr>
            <a:spLocks noChangeArrowheads="1"/>
          </p:cNvSpPr>
          <p:nvPr/>
        </p:nvSpPr>
        <p:spPr bwMode="auto">
          <a:xfrm>
            <a:off x="0" y="620713"/>
            <a:ext cx="9144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 err="1" smtClean="0">
                <a:latin typeface="Garamond" pitchFamily="18" charset="0"/>
              </a:rPr>
              <a:t>Prvky</a:t>
            </a:r>
            <a:r>
              <a:rPr lang="hu-HU" sz="3200" b="1" dirty="0" smtClean="0">
                <a:latin typeface="Garamond" pitchFamily="18" charset="0"/>
              </a:rPr>
              <a:t>  </a:t>
            </a:r>
            <a:r>
              <a:rPr lang="hu-HU" sz="3200" b="1" dirty="0" err="1" smtClean="0">
                <a:latin typeface="Garamond" pitchFamily="18" charset="0"/>
              </a:rPr>
              <a:t>schopnosti</a:t>
            </a:r>
            <a:r>
              <a:rPr lang="hu-HU" sz="3200" b="1" dirty="0" smtClean="0">
                <a:latin typeface="Garamond" pitchFamily="18" charset="0"/>
              </a:rPr>
              <a:t> </a:t>
            </a:r>
            <a:r>
              <a:rPr lang="hu-HU" sz="3200" b="1" dirty="0" err="1" smtClean="0">
                <a:latin typeface="Garamond" pitchFamily="18" charset="0"/>
              </a:rPr>
              <a:t>prijať</a:t>
            </a:r>
            <a:r>
              <a:rPr lang="hu-HU" sz="3200" b="1" dirty="0" smtClean="0">
                <a:latin typeface="Garamond" pitchFamily="18" charset="0"/>
              </a:rPr>
              <a:t> </a:t>
            </a:r>
            <a:r>
              <a:rPr lang="hu-HU" sz="3200" b="1" dirty="0" err="1" smtClean="0">
                <a:latin typeface="Garamond" pitchFamily="18" charset="0"/>
              </a:rPr>
              <a:t>turistu</a:t>
            </a:r>
            <a:endParaRPr lang="hu-HU" sz="3200" dirty="0">
              <a:latin typeface="Adobe Caslon Pro Bold" pitchFamily="18" charset="-18"/>
            </a:endParaRPr>
          </a:p>
        </p:txBody>
      </p:sp>
      <p:pic>
        <p:nvPicPr>
          <p:cNvPr id="17412" name="Picture 4" descr="http://static6.origos.hu/i/0809/20080918egyesu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860800"/>
            <a:ext cx="518477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412875"/>
            <a:ext cx="5976938" cy="4608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900" b="1" dirty="0" err="1" smtClean="0">
                <a:latin typeface="Garamond" pitchFamily="18" charset="0"/>
              </a:rPr>
              <a:t>Miestne</a:t>
            </a:r>
            <a:r>
              <a:rPr lang="hu-HU" sz="2900" b="1" dirty="0" smtClean="0">
                <a:latin typeface="Garamond" pitchFamily="18" charset="0"/>
              </a:rPr>
              <a:t> </a:t>
            </a:r>
            <a:r>
              <a:rPr lang="hu-HU" sz="2900" b="1" dirty="0" err="1" smtClean="0">
                <a:latin typeface="Garamond" pitchFamily="18" charset="0"/>
              </a:rPr>
              <a:t>podmienky</a:t>
            </a:r>
            <a:endParaRPr lang="hu-HU" sz="2900" b="1" dirty="0" smtClean="0">
              <a:latin typeface="Garamond" pitchFamily="18" charset="0"/>
            </a:endParaRPr>
          </a:p>
          <a:p>
            <a:pPr eaLnBrk="1" hangingPunct="1"/>
            <a:r>
              <a:rPr lang="hu-HU" sz="2900" u="sng" dirty="0" err="1" smtClean="0">
                <a:latin typeface="Garamond" pitchFamily="18" charset="0"/>
              </a:rPr>
              <a:t>Osobnostné</a:t>
            </a:r>
            <a:r>
              <a:rPr lang="hu-HU" sz="2900" u="sng" dirty="0" smtClean="0">
                <a:latin typeface="Garamond" pitchFamily="18" charset="0"/>
              </a:rPr>
              <a:t> </a:t>
            </a:r>
            <a:r>
              <a:rPr lang="hu-HU" sz="2900" u="sng" dirty="0" err="1" smtClean="0">
                <a:latin typeface="Garamond" pitchFamily="18" charset="0"/>
              </a:rPr>
              <a:t>predpoklady</a:t>
            </a:r>
            <a:endParaRPr lang="hu-HU" sz="2900" u="sng" dirty="0" smtClean="0">
              <a:latin typeface="Garamond" pitchFamily="18" charset="0"/>
            </a:endParaRPr>
          </a:p>
          <a:p>
            <a:pPr lvl="1" eaLnBrk="1" hangingPunct="1"/>
            <a:r>
              <a:rPr lang="hu-HU" sz="2900" dirty="0" err="1" smtClean="0">
                <a:latin typeface="Garamond" pitchFamily="18" charset="0"/>
              </a:rPr>
              <a:t>Interpersonálne</a:t>
            </a:r>
            <a:r>
              <a:rPr lang="hu-HU" sz="2900" dirty="0" smtClean="0">
                <a:latin typeface="Garamond" pitchFamily="18" charset="0"/>
              </a:rPr>
              <a:t>, </a:t>
            </a:r>
            <a:r>
              <a:rPr lang="hu-HU" sz="2900" dirty="0" err="1" smtClean="0">
                <a:latin typeface="Garamond" pitchFamily="18" charset="0"/>
              </a:rPr>
              <a:t>hosť</a:t>
            </a:r>
            <a:r>
              <a:rPr lang="hu-HU" sz="2900" dirty="0" smtClean="0">
                <a:latin typeface="Garamond" pitchFamily="18" charset="0"/>
              </a:rPr>
              <a:t> a </a:t>
            </a:r>
            <a:r>
              <a:rPr lang="hu-HU" sz="2900" dirty="0" err="1" smtClean="0">
                <a:latin typeface="Garamond" pitchFamily="18" charset="0"/>
              </a:rPr>
              <a:t>kostiteľ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ich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vzťah</a:t>
            </a:r>
            <a:endParaRPr lang="hu-HU" sz="2900" dirty="0" smtClean="0">
              <a:latin typeface="Garamond" pitchFamily="18" charset="0"/>
            </a:endParaRPr>
          </a:p>
          <a:p>
            <a:pPr lvl="1" eaLnBrk="1" hangingPunct="1"/>
            <a:r>
              <a:rPr lang="hu-HU" sz="2900" dirty="0" err="1" smtClean="0">
                <a:latin typeface="Garamond" pitchFamily="18" charset="0"/>
              </a:rPr>
              <a:t>Kommunikáčná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ochota</a:t>
            </a:r>
            <a:r>
              <a:rPr lang="hu-HU" sz="2900" dirty="0" smtClean="0">
                <a:latin typeface="Garamond" pitchFamily="18" charset="0"/>
              </a:rPr>
              <a:t>, </a:t>
            </a:r>
            <a:r>
              <a:rPr lang="hu-HU" sz="2900" dirty="0" err="1" smtClean="0">
                <a:latin typeface="Garamond" pitchFamily="18" charset="0"/>
              </a:rPr>
              <a:t>znalosť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jazyka</a:t>
            </a:r>
            <a:r>
              <a:rPr lang="hu-HU" sz="2900" dirty="0" smtClean="0">
                <a:latin typeface="Garamond" pitchFamily="18" charset="0"/>
              </a:rPr>
              <a:t>, </a:t>
            </a:r>
            <a:r>
              <a:rPr lang="hu-HU" sz="2900" dirty="0" err="1" smtClean="0">
                <a:latin typeface="Garamond" pitchFamily="18" charset="0"/>
              </a:rPr>
              <a:t>vzdelanosť</a:t>
            </a:r>
            <a:r>
              <a:rPr lang="hu-HU" sz="2900" dirty="0" smtClean="0">
                <a:latin typeface="Garamond" pitchFamily="18" charset="0"/>
              </a:rPr>
              <a:t>, </a:t>
            </a:r>
            <a:r>
              <a:rPr lang="hu-HU" sz="2900" dirty="0" err="1" smtClean="0">
                <a:latin typeface="Garamond" pitchFamily="18" charset="0"/>
              </a:rPr>
              <a:t>osobné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skúsenosti</a:t>
            </a:r>
            <a:endParaRPr lang="hu-HU" sz="2900" dirty="0" smtClean="0">
              <a:latin typeface="Garamond" pitchFamily="18" charset="0"/>
            </a:endParaRPr>
          </a:p>
        </p:txBody>
      </p:sp>
      <p:sp>
        <p:nvSpPr>
          <p:cNvPr id="18435" name="Téglalap 2"/>
          <p:cNvSpPr>
            <a:spLocks noChangeArrowheads="1"/>
          </p:cNvSpPr>
          <p:nvPr/>
        </p:nvSpPr>
        <p:spPr bwMode="auto">
          <a:xfrm>
            <a:off x="0" y="714375"/>
            <a:ext cx="9144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 err="1" smtClean="0">
                <a:latin typeface="Garamond" pitchFamily="18" charset="0"/>
              </a:rPr>
              <a:t>Prvky</a:t>
            </a:r>
            <a:r>
              <a:rPr lang="hu-HU" sz="3200" b="1" dirty="0" smtClean="0">
                <a:latin typeface="Garamond" pitchFamily="18" charset="0"/>
              </a:rPr>
              <a:t> </a:t>
            </a:r>
            <a:r>
              <a:rPr lang="hu-HU" sz="3200" b="1" dirty="0" err="1" smtClean="0">
                <a:latin typeface="Garamond" pitchFamily="18" charset="0"/>
              </a:rPr>
              <a:t>schopnosti</a:t>
            </a:r>
            <a:r>
              <a:rPr lang="hu-HU" sz="3200" b="1" dirty="0" smtClean="0">
                <a:latin typeface="Garamond" pitchFamily="18" charset="0"/>
              </a:rPr>
              <a:t> </a:t>
            </a:r>
            <a:r>
              <a:rPr lang="hu-HU" sz="3200" b="1" dirty="0" err="1" smtClean="0">
                <a:latin typeface="Garamond" pitchFamily="18" charset="0"/>
              </a:rPr>
              <a:t>prijať</a:t>
            </a:r>
            <a:r>
              <a:rPr lang="hu-HU" sz="3200" b="1" dirty="0" smtClean="0">
                <a:latin typeface="Garamond" pitchFamily="18" charset="0"/>
              </a:rPr>
              <a:t> </a:t>
            </a:r>
            <a:r>
              <a:rPr lang="hu-HU" sz="3200" b="1" dirty="0" err="1" smtClean="0">
                <a:latin typeface="Garamond" pitchFamily="18" charset="0"/>
              </a:rPr>
              <a:t>turistu</a:t>
            </a:r>
            <a:endParaRPr lang="hu-HU" sz="3200" dirty="0">
              <a:latin typeface="Adobe Caslon Pro Bold" pitchFamily="18" charset="-18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441" name="Picture 7" descr="http://www.milegyek.hu/szakmakep/kommunik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38" y="2636838"/>
            <a:ext cx="29368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1773238"/>
            <a:ext cx="7921625" cy="4248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sz="2900" b="1" dirty="0" err="1" smtClean="0">
                <a:latin typeface="Garamond" pitchFamily="18" charset="0"/>
              </a:rPr>
              <a:t>Miestne</a:t>
            </a:r>
            <a:r>
              <a:rPr lang="hu-HU" sz="2900" b="1" dirty="0" smtClean="0">
                <a:latin typeface="Garamond" pitchFamily="18" charset="0"/>
              </a:rPr>
              <a:t> </a:t>
            </a:r>
            <a:r>
              <a:rPr lang="hu-HU" sz="2900" b="1" dirty="0" err="1" smtClean="0">
                <a:latin typeface="Garamond" pitchFamily="18" charset="0"/>
              </a:rPr>
              <a:t>podmienky</a:t>
            </a:r>
            <a:endParaRPr lang="hu-HU" sz="2900" u="sng" dirty="0" smtClean="0">
              <a:latin typeface="Garamond" pitchFamily="18" charset="0"/>
            </a:endParaRPr>
          </a:p>
          <a:p>
            <a:pPr eaLnBrk="1" hangingPunct="1"/>
            <a:r>
              <a:rPr lang="hu-HU" sz="2900" u="sng" dirty="0" err="1" smtClean="0">
                <a:latin typeface="Garamond" pitchFamily="18" charset="0"/>
              </a:rPr>
              <a:t>Organizačné</a:t>
            </a:r>
            <a:r>
              <a:rPr lang="hu-HU" sz="2900" u="sng" dirty="0" smtClean="0">
                <a:latin typeface="Garamond" pitchFamily="18" charset="0"/>
              </a:rPr>
              <a:t> </a:t>
            </a:r>
            <a:r>
              <a:rPr lang="hu-HU" sz="2900" u="sng" dirty="0" err="1" smtClean="0">
                <a:latin typeface="Garamond" pitchFamily="18" charset="0"/>
              </a:rPr>
              <a:t>podmienky</a:t>
            </a:r>
            <a:endParaRPr lang="hu-HU" sz="2900" u="sng" dirty="0" smtClean="0">
              <a:latin typeface="Garamond" pitchFamily="18" charset="0"/>
            </a:endParaRPr>
          </a:p>
          <a:p>
            <a:pPr lvl="1" eaLnBrk="1" hangingPunct="1"/>
            <a:r>
              <a:rPr lang="sk-SK" sz="2400" dirty="0" smtClean="0"/>
              <a:t>Prijatie kapitálu turistu </a:t>
            </a:r>
            <a:r>
              <a:rPr lang="sk-SK" sz="2400" dirty="0"/>
              <a:t>a </a:t>
            </a:r>
            <a:r>
              <a:rPr lang="sk-SK" sz="2400" dirty="0" smtClean="0"/>
              <a:t>kapitálu do cestovného ruchu ochotne investovaného</a:t>
            </a:r>
            <a:endParaRPr lang="hu-HU" sz="2900" dirty="0" smtClean="0">
              <a:latin typeface="Garamond" pitchFamily="18" charset="0"/>
            </a:endParaRPr>
          </a:p>
          <a:p>
            <a:pPr lvl="1" eaLnBrk="1" hangingPunct="1"/>
            <a:r>
              <a:rPr lang="hu-HU" sz="2900" dirty="0" err="1" smtClean="0">
                <a:latin typeface="Garamond" pitchFamily="18" charset="0"/>
              </a:rPr>
              <a:t>Také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inštitúcie</a:t>
            </a:r>
            <a:r>
              <a:rPr lang="hu-HU" sz="2900" dirty="0" smtClean="0">
                <a:latin typeface="Garamond" pitchFamily="18" charset="0"/>
              </a:rPr>
              <a:t>, </a:t>
            </a:r>
            <a:r>
              <a:rPr lang="hu-HU" sz="2900" dirty="0" err="1" smtClean="0">
                <a:latin typeface="Garamond" pitchFamily="18" charset="0"/>
              </a:rPr>
              <a:t>ktoré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sú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schopné</a:t>
            </a:r>
            <a:r>
              <a:rPr lang="hu-HU" sz="2900" dirty="0" smtClean="0">
                <a:latin typeface="Garamond" pitchFamily="18" charset="0"/>
              </a:rPr>
              <a:t>  </a:t>
            </a:r>
            <a:r>
              <a:rPr lang="hu-HU" sz="2900" dirty="0" err="1" smtClean="0">
                <a:latin typeface="Garamond" pitchFamily="18" charset="0"/>
              </a:rPr>
              <a:t>zastupovať</a:t>
            </a:r>
            <a:r>
              <a:rPr lang="hu-HU" sz="2900" dirty="0" smtClean="0">
                <a:latin typeface="Garamond" pitchFamily="18" charset="0"/>
              </a:rPr>
              <a:t> turizmus</a:t>
            </a:r>
          </a:p>
          <a:p>
            <a:pPr lvl="1" eaLnBrk="1" hangingPunct="1"/>
            <a:r>
              <a:rPr lang="hu-HU" sz="2900" dirty="0" err="1" smtClean="0">
                <a:latin typeface="Garamond" pitchFamily="18" charset="0"/>
              </a:rPr>
              <a:t>Organizácie</a:t>
            </a:r>
            <a:r>
              <a:rPr lang="hu-HU" sz="2900" dirty="0" smtClean="0">
                <a:latin typeface="Garamond" pitchFamily="18" charset="0"/>
              </a:rPr>
              <a:t> – </a:t>
            </a:r>
            <a:r>
              <a:rPr lang="hu-HU" sz="2900" dirty="0" err="1" smtClean="0">
                <a:latin typeface="Garamond" pitchFamily="18" charset="0"/>
              </a:rPr>
              <a:t>štátne</a:t>
            </a:r>
            <a:r>
              <a:rPr lang="hu-HU" sz="2900" dirty="0" smtClean="0">
                <a:latin typeface="Garamond" pitchFamily="18" charset="0"/>
              </a:rPr>
              <a:t>, </a:t>
            </a:r>
            <a:r>
              <a:rPr lang="hu-HU" sz="2900" dirty="0" err="1" smtClean="0">
                <a:latin typeface="Garamond" pitchFamily="18" charset="0"/>
              </a:rPr>
              <a:t>neziskové</a:t>
            </a:r>
            <a:r>
              <a:rPr lang="hu-HU" sz="2900" dirty="0" smtClean="0">
                <a:latin typeface="Garamond" pitchFamily="18" charset="0"/>
              </a:rPr>
              <a:t>, </a:t>
            </a:r>
            <a:r>
              <a:rPr lang="hu-HU" sz="2900" dirty="0" err="1" smtClean="0">
                <a:latin typeface="Garamond" pitchFamily="18" charset="0"/>
              </a:rPr>
              <a:t>odbrné</a:t>
            </a:r>
            <a:r>
              <a:rPr lang="hu-HU" sz="2900" dirty="0" smtClean="0">
                <a:latin typeface="Garamond" pitchFamily="18" charset="0"/>
              </a:rPr>
              <a:t> (</a:t>
            </a:r>
            <a:r>
              <a:rPr lang="hu-HU" sz="2900" dirty="0" err="1" smtClean="0">
                <a:latin typeface="Garamond" pitchFamily="18" charset="0"/>
              </a:rPr>
              <a:t>turistická</a:t>
            </a:r>
            <a:r>
              <a:rPr lang="hu-HU" sz="2900" dirty="0" smtClean="0">
                <a:latin typeface="Garamond" pitchFamily="18" charset="0"/>
              </a:rPr>
              <a:t> </a:t>
            </a:r>
            <a:r>
              <a:rPr lang="hu-HU" sz="2900" dirty="0" err="1" smtClean="0">
                <a:latin typeface="Garamond" pitchFamily="18" charset="0"/>
              </a:rPr>
              <a:t>kancelária</a:t>
            </a:r>
            <a:r>
              <a:rPr lang="hu-HU" sz="2900" dirty="0" smtClean="0">
                <a:latin typeface="Garamond" pitchFamily="18" charset="0"/>
              </a:rPr>
              <a:t> a </a:t>
            </a:r>
            <a:r>
              <a:rPr lang="hu-HU" sz="2900" dirty="0" err="1" smtClean="0">
                <a:solidFill>
                  <a:srgbClr val="FF0000"/>
                </a:solidFill>
                <a:latin typeface="Garamond" pitchFamily="18" charset="0"/>
              </a:rPr>
              <a:t>realitná</a:t>
            </a:r>
            <a:r>
              <a:rPr lang="hu-HU" sz="29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hu-HU" sz="2900" dirty="0" err="1" smtClean="0">
                <a:solidFill>
                  <a:srgbClr val="FF0000"/>
                </a:solidFill>
                <a:latin typeface="Garamond" pitchFamily="18" charset="0"/>
              </a:rPr>
              <a:t>kancelária</a:t>
            </a:r>
            <a:r>
              <a:rPr lang="hu-HU" sz="2900" dirty="0" smtClean="0">
                <a:latin typeface="Garamond" pitchFamily="18" charset="0"/>
              </a:rPr>
              <a:t>)  </a:t>
            </a:r>
            <a:endParaRPr lang="en-US" sz="2900" dirty="0" smtClean="0">
              <a:latin typeface="Garamond" pitchFamily="18" charset="0"/>
            </a:endParaRPr>
          </a:p>
        </p:txBody>
      </p:sp>
      <p:sp>
        <p:nvSpPr>
          <p:cNvPr id="19459" name="Téglalap 2"/>
          <p:cNvSpPr>
            <a:spLocks noChangeArrowheads="1"/>
          </p:cNvSpPr>
          <p:nvPr/>
        </p:nvSpPr>
        <p:spPr bwMode="auto">
          <a:xfrm>
            <a:off x="0" y="714375"/>
            <a:ext cx="9144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 err="1" smtClean="0">
                <a:latin typeface="Garamond" pitchFamily="18" charset="0"/>
              </a:rPr>
              <a:t>Prvky</a:t>
            </a:r>
            <a:r>
              <a:rPr lang="hu-HU" sz="3200" b="1" dirty="0" smtClean="0">
                <a:latin typeface="Garamond" pitchFamily="18" charset="0"/>
              </a:rPr>
              <a:t> </a:t>
            </a:r>
            <a:r>
              <a:rPr lang="hu-HU" sz="3200" b="1" dirty="0" err="1" smtClean="0">
                <a:latin typeface="Garamond" pitchFamily="18" charset="0"/>
              </a:rPr>
              <a:t>schopnosti</a:t>
            </a:r>
            <a:r>
              <a:rPr lang="hu-HU" sz="3200" b="1" dirty="0" smtClean="0">
                <a:latin typeface="Garamond" pitchFamily="18" charset="0"/>
              </a:rPr>
              <a:t> </a:t>
            </a:r>
            <a:r>
              <a:rPr lang="hu-HU" sz="3200" b="1" dirty="0" err="1" smtClean="0">
                <a:latin typeface="Garamond" pitchFamily="18" charset="0"/>
              </a:rPr>
              <a:t>prijať</a:t>
            </a:r>
            <a:r>
              <a:rPr lang="hu-HU" sz="3200" b="1" dirty="0" smtClean="0">
                <a:latin typeface="Garamond" pitchFamily="18" charset="0"/>
              </a:rPr>
              <a:t> </a:t>
            </a:r>
            <a:r>
              <a:rPr lang="hu-HU" sz="3200" b="1" dirty="0" err="1" smtClean="0">
                <a:latin typeface="Garamond" pitchFamily="18" charset="0"/>
              </a:rPr>
              <a:t>turistu</a:t>
            </a:r>
            <a:endParaRPr lang="hu-HU" sz="3200" dirty="0">
              <a:latin typeface="Adobe Caslon Pro Bold" pitchFamily="18" charset="-18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UR_fe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12763"/>
            <a:ext cx="75596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mazingplacesonearth.com/wp-content/uploads/2012/08/3517251620_855cacea1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420938"/>
            <a:ext cx="91440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hu-H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ĎAKUJEM </a:t>
            </a:r>
            <a:r>
              <a:rPr lang="hu-HU" sz="4400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 POZORNOSŤ!</a:t>
            </a:r>
            <a:endParaRPr lang="hu-HU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60575"/>
            <a:ext cx="8229600" cy="47974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hu-HU" dirty="0" err="1" smtClean="0"/>
              <a:t>Systém</a:t>
            </a:r>
            <a:r>
              <a:rPr lang="hu-HU" dirty="0" smtClean="0"/>
              <a:t> </a:t>
            </a:r>
            <a:r>
              <a:rPr lang="hu-HU" dirty="0" err="1" smtClean="0"/>
              <a:t>podmienok</a:t>
            </a:r>
            <a:r>
              <a:rPr lang="hu-HU" dirty="0" smtClean="0"/>
              <a:t> </a:t>
            </a:r>
            <a:r>
              <a:rPr lang="hu-HU" dirty="0" err="1" smtClean="0"/>
              <a:t>turizmu</a:t>
            </a:r>
            <a:r>
              <a:rPr lang="hu-HU" dirty="0" smtClean="0"/>
              <a:t>:</a:t>
            </a:r>
            <a:r>
              <a:rPr lang="hu-HU" sz="2800" dirty="0" smtClean="0"/>
              <a:t> </a:t>
            </a:r>
          </a:p>
          <a:p>
            <a:pPr marL="806450" lvl="1" indent="-533400" eaLnBrk="1" hangingPunct="1">
              <a:lnSpc>
                <a:spcPct val="90000"/>
              </a:lnSpc>
            </a:pPr>
            <a:endParaRPr lang="hu-HU" dirty="0" smtClean="0"/>
          </a:p>
          <a:p>
            <a:pPr marL="806450" lvl="1" indent="-533400" eaLnBrk="1" hangingPunct="1">
              <a:lnSpc>
                <a:spcPct val="90000"/>
              </a:lnSpc>
            </a:pPr>
            <a:r>
              <a:rPr lang="hu-HU" dirty="0" err="1" smtClean="0"/>
              <a:t>Obsahuje</a:t>
            </a:r>
            <a:r>
              <a:rPr lang="hu-HU" dirty="0" smtClean="0"/>
              <a:t> </a:t>
            </a:r>
            <a:r>
              <a:rPr lang="hu-HU" dirty="0" err="1" smtClean="0"/>
              <a:t>tie</a:t>
            </a:r>
            <a:r>
              <a:rPr lang="hu-HU" dirty="0" smtClean="0"/>
              <a:t> </a:t>
            </a:r>
            <a:r>
              <a:rPr lang="hu-HU" dirty="0" err="1" smtClean="0"/>
              <a:t>pontenciálne</a:t>
            </a:r>
            <a:r>
              <a:rPr lang="hu-HU" dirty="0" smtClean="0"/>
              <a:t> a </a:t>
            </a:r>
            <a:r>
              <a:rPr lang="hu-HU" dirty="0" err="1" smtClean="0"/>
              <a:t>optimálne</a:t>
            </a:r>
            <a:r>
              <a:rPr lang="hu-HU" dirty="0" smtClean="0"/>
              <a:t> </a:t>
            </a:r>
            <a:r>
              <a:rPr lang="hu-HU" dirty="0" err="1" smtClean="0"/>
              <a:t>hranice</a:t>
            </a:r>
            <a:r>
              <a:rPr lang="hu-HU" dirty="0" smtClean="0"/>
              <a:t>, v </a:t>
            </a:r>
            <a:r>
              <a:rPr lang="hu-HU" dirty="0" err="1" smtClean="0"/>
              <a:t>ktorých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cudzinecký</a:t>
            </a:r>
            <a:r>
              <a:rPr lang="hu-HU" dirty="0" smtClean="0"/>
              <a:t> </a:t>
            </a:r>
            <a:r>
              <a:rPr lang="hu-HU" dirty="0" err="1" smtClean="0"/>
              <a:t>cestovný</a:t>
            </a:r>
            <a:r>
              <a:rPr lang="hu-HU" dirty="0" smtClean="0"/>
              <a:t> </a:t>
            </a:r>
            <a:r>
              <a:rPr lang="hu-HU" dirty="0" err="1" smtClean="0"/>
              <a:t>ruch</a:t>
            </a:r>
            <a:r>
              <a:rPr lang="hu-HU" dirty="0" smtClean="0"/>
              <a:t> </a:t>
            </a:r>
            <a:r>
              <a:rPr lang="hu-HU" dirty="0" err="1" smtClean="0"/>
              <a:t>môže</a:t>
            </a:r>
            <a:r>
              <a:rPr lang="hu-HU" dirty="0" smtClean="0"/>
              <a:t> </a:t>
            </a:r>
            <a:r>
              <a:rPr lang="hu-HU" dirty="0" err="1" smtClean="0"/>
              <a:t>optimálne</a:t>
            </a:r>
            <a:r>
              <a:rPr lang="hu-HU" dirty="0" smtClean="0"/>
              <a:t> </a:t>
            </a:r>
            <a:r>
              <a:rPr lang="hu-HU" dirty="0" err="1" smtClean="0"/>
              <a:t>rozvíjať</a:t>
            </a:r>
            <a:r>
              <a:rPr lang="hu-HU" dirty="0" smtClean="0"/>
              <a:t> a </a:t>
            </a:r>
            <a:r>
              <a:rPr lang="hu-HU" dirty="0" err="1" smtClean="0"/>
              <a:t>prežiť</a:t>
            </a:r>
            <a:r>
              <a:rPr lang="hu-HU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hu-HU" sz="2800" dirty="0" err="1" smtClean="0"/>
              <a:t>Skúma</a:t>
            </a:r>
            <a:r>
              <a:rPr lang="hu-HU" sz="2800" dirty="0" smtClean="0"/>
              <a:t>, </a:t>
            </a:r>
            <a:r>
              <a:rPr lang="hu-HU" sz="2800" dirty="0" err="1" smtClean="0"/>
              <a:t>či</a:t>
            </a:r>
            <a:r>
              <a:rPr lang="hu-HU" sz="2800" dirty="0" smtClean="0"/>
              <a:t> </a:t>
            </a:r>
            <a:r>
              <a:rPr lang="hu-HU" sz="2800" dirty="0" err="1" smtClean="0"/>
              <a:t>všeobecné</a:t>
            </a:r>
            <a:r>
              <a:rPr lang="hu-HU" sz="2800" dirty="0" smtClean="0"/>
              <a:t> a </a:t>
            </a:r>
            <a:r>
              <a:rPr lang="hu-HU" sz="2800" dirty="0" err="1" smtClean="0"/>
              <a:t>miestne</a:t>
            </a:r>
            <a:r>
              <a:rPr lang="hu-HU" sz="2800" dirty="0" smtClean="0"/>
              <a:t> </a:t>
            </a:r>
            <a:r>
              <a:rPr lang="hu-HU" sz="2800" dirty="0" err="1" smtClean="0"/>
              <a:t>podmienky</a:t>
            </a:r>
            <a:r>
              <a:rPr lang="hu-HU" sz="2800" dirty="0" smtClean="0"/>
              <a:t> </a:t>
            </a:r>
            <a:r>
              <a:rPr lang="hu-HU" sz="2800" dirty="0" err="1" smtClean="0"/>
              <a:t>destinácie</a:t>
            </a:r>
            <a:r>
              <a:rPr lang="hu-HU" sz="2800" dirty="0" smtClean="0"/>
              <a:t>  </a:t>
            </a:r>
            <a:r>
              <a:rPr lang="hu-HU" sz="2800" dirty="0" err="1" smtClean="0"/>
              <a:t>vyhovujú</a:t>
            </a:r>
            <a:r>
              <a:rPr lang="hu-HU" sz="2800" dirty="0" smtClean="0"/>
              <a:t>  </a:t>
            </a:r>
            <a:r>
              <a:rPr lang="hu-HU" sz="2800" dirty="0" err="1" smtClean="0"/>
              <a:t>tomu</a:t>
            </a:r>
            <a:r>
              <a:rPr lang="hu-HU" sz="2800" dirty="0" smtClean="0"/>
              <a:t>, </a:t>
            </a:r>
            <a:r>
              <a:rPr lang="hu-HU" sz="2800" dirty="0" err="1" smtClean="0"/>
              <a:t>aby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tu</a:t>
            </a:r>
            <a:r>
              <a:rPr lang="hu-HU" sz="2800" dirty="0" smtClean="0"/>
              <a:t> </a:t>
            </a:r>
            <a:r>
              <a:rPr lang="hu-HU" sz="2800" dirty="0" err="1" smtClean="0"/>
              <a:t>mohol</a:t>
            </a:r>
            <a:r>
              <a:rPr lang="hu-HU" sz="2800" dirty="0" smtClean="0"/>
              <a:t> </a:t>
            </a:r>
            <a:r>
              <a:rPr lang="hu-HU" sz="2800" dirty="0" err="1" smtClean="0"/>
              <a:t>vyvtvoriť</a:t>
            </a:r>
            <a:r>
              <a:rPr lang="hu-HU" sz="2800" dirty="0" smtClean="0"/>
              <a:t> turizmus a </a:t>
            </a:r>
            <a:r>
              <a:rPr lang="hu-HU" sz="2800" dirty="0" err="1" smtClean="0"/>
              <a:t>mohol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rozvíjať</a:t>
            </a:r>
            <a:r>
              <a:rPr lang="hu-HU" sz="2800" dirty="0" smtClean="0"/>
              <a:t>.</a:t>
            </a:r>
          </a:p>
        </p:txBody>
      </p:sp>
      <p:sp>
        <p:nvSpPr>
          <p:cNvPr id="9219" name="Téglalap 4"/>
          <p:cNvSpPr>
            <a:spLocks noChangeArrowheads="1"/>
          </p:cNvSpPr>
          <p:nvPr/>
        </p:nvSpPr>
        <p:spPr bwMode="auto">
          <a:xfrm>
            <a:off x="971550" y="908050"/>
            <a:ext cx="8172450" cy="74251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dirty="0" err="1" smtClean="0">
                <a:latin typeface="Adobe Caslon Pro Bold" pitchFamily="18" charset="-18"/>
              </a:rPr>
              <a:t>Systém</a:t>
            </a:r>
            <a:r>
              <a:rPr lang="hu-HU" sz="3200" dirty="0" smtClean="0">
                <a:latin typeface="Adobe Caslon Pro Bold" pitchFamily="18" charset="-18"/>
              </a:rPr>
              <a:t> </a:t>
            </a:r>
            <a:r>
              <a:rPr lang="hu-HU" sz="3200" dirty="0" err="1" smtClean="0">
                <a:latin typeface="Adobe Caslon Pro Bold" pitchFamily="18" charset="-18"/>
              </a:rPr>
              <a:t>podmienok</a:t>
            </a:r>
            <a:r>
              <a:rPr lang="hu-HU" sz="3200" dirty="0" smtClean="0">
                <a:latin typeface="Adobe Caslon Pro Bold" pitchFamily="18" charset="-18"/>
              </a:rPr>
              <a:t> </a:t>
            </a:r>
            <a:r>
              <a:rPr lang="hu-HU" sz="3200" dirty="0" err="1" smtClean="0">
                <a:latin typeface="Adobe Caslon Pro Bold" pitchFamily="18" charset="-18"/>
              </a:rPr>
              <a:t>turizmu</a:t>
            </a:r>
            <a:r>
              <a:rPr lang="hu-HU" sz="3200" dirty="0" smtClean="0">
                <a:latin typeface="Adobe Caslon Pro Bold" pitchFamily="18" charset="-18"/>
              </a:rPr>
              <a:t> </a:t>
            </a:r>
            <a:endParaRPr lang="hu-HU" sz="3200" dirty="0">
              <a:latin typeface="Adobe Caslon Pro Bold" pitchFamily="18" charset="-18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28775"/>
            <a:ext cx="7905750" cy="40322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hu-HU" sz="2800" dirty="0" err="1">
                <a:latin typeface="Adobe Caslon Pro Bold" pitchFamily="18" charset="-18"/>
              </a:rPr>
              <a:t>Systém</a:t>
            </a:r>
            <a:r>
              <a:rPr lang="hu-HU" sz="2800" dirty="0">
                <a:latin typeface="Adobe Caslon Pro Bold" pitchFamily="18" charset="-18"/>
              </a:rPr>
              <a:t> </a:t>
            </a:r>
            <a:r>
              <a:rPr lang="hu-HU" sz="2800" dirty="0" err="1">
                <a:latin typeface="Adobe Caslon Pro Bold" pitchFamily="18" charset="-18"/>
              </a:rPr>
              <a:t>podmienok</a:t>
            </a:r>
            <a:r>
              <a:rPr lang="hu-HU" sz="2800" dirty="0">
                <a:latin typeface="Adobe Caslon Pro Bold" pitchFamily="18" charset="-18"/>
              </a:rPr>
              <a:t> </a:t>
            </a:r>
            <a:r>
              <a:rPr lang="hu-HU" sz="2800" dirty="0" err="1">
                <a:latin typeface="Adobe Caslon Pro Bold" pitchFamily="18" charset="-18"/>
              </a:rPr>
              <a:t>turizmu</a:t>
            </a:r>
            <a:r>
              <a:rPr lang="hu-HU" sz="2800" dirty="0">
                <a:latin typeface="Adobe Caslon Pro Bold" pitchFamily="18" charset="-18"/>
              </a:rPr>
              <a:t> </a:t>
            </a:r>
            <a:r>
              <a:rPr lang="hu-HU" sz="3000" dirty="0" smtClean="0"/>
              <a:t>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u-HU" sz="3000" dirty="0" err="1" smtClean="0"/>
              <a:t>Všeobecný</a:t>
            </a:r>
            <a:r>
              <a:rPr lang="hu-HU" sz="3000" dirty="0" smtClean="0"/>
              <a:t> - ( </a:t>
            </a:r>
            <a:r>
              <a:rPr lang="hu-HU" sz="3000" dirty="0" err="1" smtClean="0"/>
              <a:t>destinácia</a:t>
            </a:r>
            <a:r>
              <a:rPr lang="hu-HU" sz="3000" dirty="0" smtClean="0"/>
              <a:t> a </a:t>
            </a:r>
            <a:r>
              <a:rPr lang="hu-HU" sz="3000" dirty="0" err="1" smtClean="0"/>
              <a:t>jej</a:t>
            </a:r>
            <a:r>
              <a:rPr lang="hu-HU" sz="3000" dirty="0" smtClean="0"/>
              <a:t> </a:t>
            </a:r>
            <a:r>
              <a:rPr lang="hu-HU" sz="3000" dirty="0" err="1" smtClean="0"/>
              <a:t>širšie</a:t>
            </a:r>
            <a:r>
              <a:rPr lang="hu-HU" sz="3000" dirty="0" smtClean="0"/>
              <a:t> </a:t>
            </a:r>
            <a:r>
              <a:rPr lang="hu-HU" sz="3000" dirty="0" err="1" smtClean="0"/>
              <a:t>geografické</a:t>
            </a:r>
            <a:r>
              <a:rPr lang="hu-HU" sz="3000" dirty="0" smtClean="0"/>
              <a:t> </a:t>
            </a:r>
            <a:r>
              <a:rPr lang="hu-HU" sz="3000" dirty="0" err="1" smtClean="0"/>
              <a:t>okolie</a:t>
            </a:r>
            <a:r>
              <a:rPr lang="hu-HU" sz="3000" dirty="0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hu-HU" sz="3000" dirty="0" err="1" smtClean="0"/>
              <a:t>Miestna</a:t>
            </a:r>
            <a:r>
              <a:rPr lang="hu-HU" sz="3000" dirty="0" smtClean="0"/>
              <a:t> (</a:t>
            </a:r>
            <a:r>
              <a:rPr lang="hu-HU" sz="3000" dirty="0" err="1" smtClean="0"/>
              <a:t>vyjadrujúce</a:t>
            </a:r>
            <a:r>
              <a:rPr lang="hu-HU" sz="3000" dirty="0" smtClean="0"/>
              <a:t>, </a:t>
            </a:r>
            <a:r>
              <a:rPr lang="hu-HU" sz="3000" dirty="0" err="1" smtClean="0"/>
              <a:t>priamo</a:t>
            </a:r>
            <a:r>
              <a:rPr lang="hu-HU" sz="3000" dirty="0" smtClean="0"/>
              <a:t> na </a:t>
            </a:r>
            <a:r>
              <a:rPr lang="hu-HU" sz="3000" dirty="0" err="1" smtClean="0"/>
              <a:t>cieľovú</a:t>
            </a:r>
            <a:r>
              <a:rPr lang="hu-HU" sz="3000" dirty="0" smtClean="0"/>
              <a:t> </a:t>
            </a:r>
            <a:r>
              <a:rPr lang="hu-HU" sz="3000" dirty="0" err="1" smtClean="0"/>
              <a:t>destináciu</a:t>
            </a:r>
            <a:r>
              <a:rPr lang="hu-HU" sz="3000" dirty="0" smtClean="0"/>
              <a:t> </a:t>
            </a:r>
            <a:r>
              <a:rPr lang="hu-HU" sz="3000" dirty="0" err="1" smtClean="0"/>
              <a:t>sa</a:t>
            </a:r>
            <a:r>
              <a:rPr lang="hu-HU" sz="3000" dirty="0" smtClean="0"/>
              <a:t> </a:t>
            </a:r>
            <a:r>
              <a:rPr lang="hu-HU" sz="3000" dirty="0" err="1" smtClean="0"/>
              <a:t>viažuce</a:t>
            </a:r>
            <a:r>
              <a:rPr lang="hu-HU" sz="3000" dirty="0" smtClean="0"/>
              <a:t> </a:t>
            </a:r>
            <a:r>
              <a:rPr lang="hu-HU" sz="3000" dirty="0" err="1" smtClean="0"/>
              <a:t>schopnosti</a:t>
            </a:r>
            <a:r>
              <a:rPr lang="hu-HU" sz="3000" dirty="0"/>
              <a:t>,</a:t>
            </a:r>
            <a:r>
              <a:rPr lang="hu-HU" sz="3000" dirty="0" smtClean="0"/>
              <a:t> </a:t>
            </a:r>
            <a:r>
              <a:rPr lang="hu-HU" sz="3000" dirty="0" err="1" smtClean="0"/>
              <a:t>postoje</a:t>
            </a:r>
            <a:r>
              <a:rPr lang="hu-HU" sz="3000" dirty="0" smtClean="0"/>
              <a:t> </a:t>
            </a:r>
            <a:r>
              <a:rPr lang="hu-HU" sz="3000" dirty="0" err="1" smtClean="0"/>
              <a:t>sociálnej</a:t>
            </a:r>
            <a:r>
              <a:rPr lang="hu-HU" sz="3000" dirty="0" smtClean="0"/>
              <a:t>  </a:t>
            </a:r>
            <a:r>
              <a:rPr lang="hu-HU" sz="3000" dirty="0" err="1" smtClean="0"/>
              <a:t>skupiny</a:t>
            </a:r>
            <a:r>
              <a:rPr lang="hu-HU" sz="3000" dirty="0" smtClean="0"/>
              <a:t> </a:t>
            </a:r>
            <a:r>
              <a:rPr lang="hu-HU" sz="3000" dirty="0" err="1" smtClean="0"/>
              <a:t>prijať</a:t>
            </a:r>
            <a:r>
              <a:rPr lang="hu-HU" sz="3000" dirty="0" smtClean="0"/>
              <a:t> </a:t>
            </a:r>
            <a:r>
              <a:rPr lang="hu-HU" sz="3000" dirty="0" err="1" smtClean="0"/>
              <a:t>turistu</a:t>
            </a:r>
            <a:r>
              <a:rPr lang="hu-HU" sz="3000" dirty="0" smtClean="0"/>
              <a:t>)</a:t>
            </a:r>
          </a:p>
        </p:txBody>
      </p:sp>
      <p:sp>
        <p:nvSpPr>
          <p:cNvPr id="10243" name="Téglalap 4"/>
          <p:cNvSpPr>
            <a:spLocks noChangeArrowheads="1"/>
          </p:cNvSpPr>
          <p:nvPr/>
        </p:nvSpPr>
        <p:spPr bwMode="auto">
          <a:xfrm>
            <a:off x="971550" y="765175"/>
            <a:ext cx="8172450" cy="74251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dirty="0" err="1">
                <a:latin typeface="Adobe Caslon Pro Bold" pitchFamily="18" charset="-18"/>
              </a:rPr>
              <a:t>Systém</a:t>
            </a:r>
            <a:r>
              <a:rPr lang="hu-HU" sz="3200" dirty="0">
                <a:latin typeface="Adobe Caslon Pro Bold" pitchFamily="18" charset="-18"/>
              </a:rPr>
              <a:t> </a:t>
            </a:r>
            <a:r>
              <a:rPr lang="hu-HU" sz="3200" dirty="0" err="1">
                <a:latin typeface="Adobe Caslon Pro Bold" pitchFamily="18" charset="-18"/>
              </a:rPr>
              <a:t>podmienok</a:t>
            </a:r>
            <a:r>
              <a:rPr lang="hu-HU" sz="3200" dirty="0">
                <a:latin typeface="Adobe Caslon Pro Bold" pitchFamily="18" charset="-18"/>
              </a:rPr>
              <a:t> </a:t>
            </a:r>
            <a:r>
              <a:rPr lang="hu-HU" sz="3200" dirty="0" err="1">
                <a:latin typeface="Adobe Caslon Pro Bold" pitchFamily="18" charset="-18"/>
              </a:rPr>
              <a:t>turizmu</a:t>
            </a:r>
            <a:r>
              <a:rPr lang="hu-HU" sz="3200" dirty="0">
                <a:latin typeface="Adobe Caslon Pro Bold" pitchFamily="18" charset="-18"/>
              </a:rPr>
              <a:t> 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églalap 4"/>
          <p:cNvSpPr>
            <a:spLocks noChangeArrowheads="1"/>
          </p:cNvSpPr>
          <p:nvPr/>
        </p:nvSpPr>
        <p:spPr bwMode="auto">
          <a:xfrm>
            <a:off x="971550" y="692150"/>
            <a:ext cx="8172450" cy="74251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dirty="0" err="1">
                <a:latin typeface="Adobe Caslon Pro Bold" pitchFamily="18" charset="-18"/>
              </a:rPr>
              <a:t>Systém</a:t>
            </a:r>
            <a:r>
              <a:rPr lang="hu-HU" sz="3200" dirty="0">
                <a:latin typeface="Adobe Caslon Pro Bold" pitchFamily="18" charset="-18"/>
              </a:rPr>
              <a:t> </a:t>
            </a:r>
            <a:r>
              <a:rPr lang="hu-HU" sz="3200" dirty="0" err="1">
                <a:latin typeface="Adobe Caslon Pro Bold" pitchFamily="18" charset="-18"/>
              </a:rPr>
              <a:t>podmienok</a:t>
            </a:r>
            <a:r>
              <a:rPr lang="hu-HU" sz="3200" dirty="0">
                <a:latin typeface="Adobe Caslon Pro Bold" pitchFamily="18" charset="-18"/>
              </a:rPr>
              <a:t> </a:t>
            </a:r>
            <a:r>
              <a:rPr lang="hu-HU" sz="3200" dirty="0" err="1">
                <a:latin typeface="Adobe Caslon Pro Bold" pitchFamily="18" charset="-18"/>
              </a:rPr>
              <a:t>turizmu</a:t>
            </a:r>
            <a:r>
              <a:rPr lang="hu-HU" sz="3200" dirty="0">
                <a:latin typeface="Adobe Caslon Pro Bold" pitchFamily="18" charset="-18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2988" y="1844675"/>
            <a:ext cx="8101012" cy="5013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hu-HU" sz="3200" dirty="0" err="1" smtClean="0">
                <a:latin typeface="+mn-lt"/>
                <a:cs typeface="+mn-cs"/>
              </a:rPr>
              <a:t>Bezpečnostné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faktory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turizmu</a:t>
            </a:r>
            <a:r>
              <a:rPr lang="hu-HU" sz="3200" dirty="0" smtClean="0">
                <a:latin typeface="+mn-lt"/>
                <a:cs typeface="+mn-cs"/>
              </a:rPr>
              <a:t>:</a:t>
            </a:r>
            <a:endParaRPr lang="hu-HU" sz="3200" dirty="0">
              <a:latin typeface="+mn-lt"/>
              <a:cs typeface="+mn-cs"/>
            </a:endParaRPr>
          </a:p>
          <a:p>
            <a:pPr marL="640080" lvl="1" indent="-237744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hu-HU" sz="3200" dirty="0" err="1" smtClean="0">
                <a:latin typeface="+mn-lt"/>
                <a:cs typeface="+mn-cs"/>
              </a:rPr>
              <a:t>Všeobecné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podmienky</a:t>
            </a:r>
            <a:r>
              <a:rPr lang="hu-HU" sz="3200" dirty="0" smtClean="0">
                <a:latin typeface="+mn-lt"/>
                <a:cs typeface="+mn-cs"/>
              </a:rPr>
              <a:t>:</a:t>
            </a:r>
            <a:r>
              <a:rPr lang="hu-HU" sz="3200" dirty="0" err="1" smtClean="0">
                <a:latin typeface="+mn-lt"/>
                <a:cs typeface="+mn-cs"/>
              </a:rPr>
              <a:t>ktorých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dllhodobý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nedostatok</a:t>
            </a:r>
            <a:r>
              <a:rPr lang="hu-HU" sz="3200" dirty="0" smtClean="0">
                <a:latin typeface="+mn-lt"/>
                <a:cs typeface="+mn-cs"/>
              </a:rPr>
              <a:t>, aj </a:t>
            </a:r>
            <a:r>
              <a:rPr lang="hu-HU" sz="3200" dirty="0" err="1" smtClean="0">
                <a:latin typeface="+mn-lt"/>
                <a:cs typeface="+mn-cs"/>
              </a:rPr>
              <a:t>napriek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ostatným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zabezpečeným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možnostiam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nedovoľuje</a:t>
            </a:r>
            <a:r>
              <a:rPr lang="hu-HU" sz="3200" dirty="0" smtClean="0">
                <a:latin typeface="+mn-lt"/>
                <a:cs typeface="+mn-cs"/>
              </a:rPr>
              <a:t>, </a:t>
            </a:r>
            <a:r>
              <a:rPr lang="hu-HU" sz="3200" dirty="0" err="1" smtClean="0">
                <a:latin typeface="+mn-lt"/>
                <a:cs typeface="+mn-cs"/>
              </a:rPr>
              <a:t>vybudovanie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pravidelnej</a:t>
            </a:r>
            <a:r>
              <a:rPr lang="hu-HU" sz="3200" dirty="0" smtClean="0">
                <a:latin typeface="+mn-lt"/>
                <a:cs typeface="+mn-cs"/>
              </a:rPr>
              <a:t> </a:t>
            </a:r>
            <a:r>
              <a:rPr lang="hu-HU" sz="3200" dirty="0" err="1" smtClean="0">
                <a:latin typeface="+mn-lt"/>
                <a:cs typeface="+mn-cs"/>
              </a:rPr>
              <a:t>návštevnosti</a:t>
            </a:r>
            <a:endParaRPr lang="hu-HU" sz="3200" dirty="0">
              <a:latin typeface="+mn-l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hu-HU" sz="2800" dirty="0" err="1" smtClean="0">
                <a:latin typeface="+mn-lt"/>
                <a:cs typeface="+mn-cs"/>
              </a:rPr>
              <a:t>Všeobecné</a:t>
            </a:r>
            <a:r>
              <a:rPr lang="hu-HU" sz="2800" dirty="0" smtClean="0">
                <a:latin typeface="+mn-lt"/>
                <a:cs typeface="+mn-cs"/>
              </a:rPr>
              <a:t> </a:t>
            </a:r>
            <a:r>
              <a:rPr lang="hu-HU" sz="2800" dirty="0" err="1" smtClean="0">
                <a:latin typeface="+mn-lt"/>
                <a:cs typeface="+mn-cs"/>
              </a:rPr>
              <a:t>podmienky</a:t>
            </a:r>
            <a:r>
              <a:rPr lang="hu-HU" sz="2800" dirty="0" smtClean="0">
                <a:latin typeface="+mn-lt"/>
                <a:cs typeface="+mn-cs"/>
              </a:rPr>
              <a:t> </a:t>
            </a:r>
            <a:r>
              <a:rPr lang="hu-HU" sz="2800" dirty="0" err="1" smtClean="0">
                <a:latin typeface="+mn-lt"/>
                <a:cs typeface="+mn-cs"/>
              </a:rPr>
              <a:t>turizmu</a:t>
            </a:r>
            <a:r>
              <a:rPr lang="hu-HU" sz="2800" dirty="0" smtClean="0">
                <a:latin typeface="+mn-lt"/>
                <a:cs typeface="+mn-cs"/>
              </a:rPr>
              <a:t> </a:t>
            </a:r>
            <a:r>
              <a:rPr lang="hu-HU" sz="2800" dirty="0" err="1" smtClean="0">
                <a:latin typeface="+mn-lt"/>
                <a:cs typeface="+mn-cs"/>
              </a:rPr>
              <a:t>sa</a:t>
            </a:r>
            <a:r>
              <a:rPr lang="hu-HU" sz="2800" dirty="0" smtClean="0">
                <a:latin typeface="+mn-lt"/>
                <a:cs typeface="+mn-cs"/>
              </a:rPr>
              <a:t> v </a:t>
            </a:r>
            <a:r>
              <a:rPr lang="hu-HU" sz="2800" dirty="0" err="1" smtClean="0">
                <a:latin typeface="+mn-lt"/>
                <a:cs typeface="+mn-cs"/>
              </a:rPr>
              <a:t>prvom</a:t>
            </a:r>
            <a:r>
              <a:rPr lang="hu-HU" sz="2800" dirty="0" smtClean="0">
                <a:latin typeface="+mn-lt"/>
                <a:cs typeface="+mn-cs"/>
              </a:rPr>
              <a:t> </a:t>
            </a:r>
            <a:r>
              <a:rPr lang="hu-HU" sz="2800" dirty="0" err="1" smtClean="0">
                <a:latin typeface="+mn-lt"/>
                <a:cs typeface="+mn-cs"/>
              </a:rPr>
              <a:t>rade</a:t>
            </a:r>
            <a:r>
              <a:rPr lang="hu-HU" sz="2800" dirty="0" smtClean="0">
                <a:latin typeface="+mn-lt"/>
                <a:cs typeface="+mn-cs"/>
              </a:rPr>
              <a:t> </a:t>
            </a:r>
            <a:r>
              <a:rPr lang="hu-HU" sz="2800" dirty="0" err="1" smtClean="0">
                <a:latin typeface="+mn-lt"/>
                <a:cs typeface="+mn-cs"/>
              </a:rPr>
              <a:t>zoskupujú</a:t>
            </a:r>
            <a:r>
              <a:rPr lang="hu-HU" sz="2800" dirty="0" smtClean="0">
                <a:latin typeface="+mn-lt"/>
                <a:cs typeface="+mn-cs"/>
              </a:rPr>
              <a:t> </a:t>
            </a:r>
            <a:r>
              <a:rPr lang="hu-HU" sz="2800" dirty="0" err="1" smtClean="0">
                <a:latin typeface="+mn-lt"/>
                <a:cs typeface="+mn-cs"/>
              </a:rPr>
              <a:t>okolo</a:t>
            </a:r>
            <a:r>
              <a:rPr lang="hu-HU" sz="2800" dirty="0" smtClean="0">
                <a:latin typeface="+mn-lt"/>
                <a:cs typeface="+mn-cs"/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  <a:latin typeface="+mn-lt"/>
                <a:cs typeface="+mn-cs"/>
              </a:rPr>
              <a:t>bezpečnostného</a:t>
            </a:r>
            <a:r>
              <a:rPr lang="hu-HU" sz="2800" dirty="0" smtClean="0">
                <a:latin typeface="+mn-lt"/>
                <a:cs typeface="+mn-cs"/>
              </a:rPr>
              <a:t> faktora.</a:t>
            </a:r>
            <a:endParaRPr lang="hu-HU" sz="2800" dirty="0">
              <a:latin typeface="+mn-lt"/>
              <a:cs typeface="+mn-cs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66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89" y="3429000"/>
            <a:ext cx="3810001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7" y="3948112"/>
            <a:ext cx="3643313" cy="290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irc_mi" descr="2116182_b3af8dc66f93abd1129d0a023be51a69_w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841875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rc_mi" descr="dd395-money+%2528site%25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981075"/>
            <a:ext cx="37798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0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5364163" cy="29527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sz="2800" dirty="0" err="1" smtClean="0"/>
              <a:t>Prvky</a:t>
            </a:r>
            <a:r>
              <a:rPr lang="hu-HU" sz="2800" dirty="0" smtClean="0"/>
              <a:t>: </a:t>
            </a:r>
          </a:p>
          <a:p>
            <a:pPr lvl="1" eaLnBrk="1" hangingPunct="1"/>
            <a:r>
              <a:rPr lang="hu-HU" sz="2400" dirty="0" err="1" smtClean="0"/>
              <a:t>Inštitucializovaná</a:t>
            </a:r>
            <a:r>
              <a:rPr lang="hu-HU" sz="2400" dirty="0" smtClean="0"/>
              <a:t> </a:t>
            </a:r>
            <a:r>
              <a:rPr lang="hu-HU" sz="2400" dirty="0" err="1" smtClean="0"/>
              <a:t>hrozba</a:t>
            </a:r>
            <a:r>
              <a:rPr lang="hu-HU" sz="2400" dirty="0" smtClean="0"/>
              <a:t> (</a:t>
            </a:r>
            <a:r>
              <a:rPr lang="hu-HU" sz="2400" dirty="0" err="1" smtClean="0"/>
              <a:t>politicky</a:t>
            </a:r>
            <a:r>
              <a:rPr lang="hu-HU" sz="2400" dirty="0" smtClean="0"/>
              <a:t> </a:t>
            </a:r>
            <a:r>
              <a:rPr lang="hu-HU" sz="2400" dirty="0" err="1" smtClean="0"/>
              <a:t>nestabilné</a:t>
            </a:r>
            <a:r>
              <a:rPr lang="hu-HU" sz="2400" dirty="0" smtClean="0"/>
              <a:t> </a:t>
            </a:r>
            <a:r>
              <a:rPr lang="hu-HU" sz="2400" dirty="0" err="1" smtClean="0"/>
              <a:t>krajiny</a:t>
            </a:r>
            <a:r>
              <a:rPr lang="hu-HU" sz="2400" dirty="0" smtClean="0"/>
              <a:t>, </a:t>
            </a:r>
            <a:r>
              <a:rPr lang="hu-HU" sz="2400" dirty="0" err="1" smtClean="0"/>
              <a:t>terorizmus</a:t>
            </a:r>
            <a:r>
              <a:rPr lang="hu-HU" sz="2400" dirty="0" smtClean="0"/>
              <a:t>)</a:t>
            </a:r>
          </a:p>
          <a:p>
            <a:pPr lvl="1" eaLnBrk="1" hangingPunct="1"/>
            <a:r>
              <a:rPr lang="hu-HU" sz="2400" dirty="0" smtClean="0"/>
              <a:t>11. </a:t>
            </a:r>
            <a:r>
              <a:rPr lang="hu-HU" sz="2400" dirty="0" err="1" smtClean="0"/>
              <a:t>september</a:t>
            </a:r>
            <a:r>
              <a:rPr lang="hu-HU" sz="2400" dirty="0" smtClean="0"/>
              <a:t> 2001― </a:t>
            </a:r>
            <a:r>
              <a:rPr lang="hu-HU" sz="2400" dirty="0" err="1" smtClean="0"/>
              <a:t>terorizmus</a:t>
            </a:r>
            <a:r>
              <a:rPr lang="hu-HU" sz="2400" dirty="0" smtClean="0"/>
              <a:t> </a:t>
            </a:r>
            <a:r>
              <a:rPr lang="hu-HU" sz="2400" dirty="0" err="1" smtClean="0"/>
              <a:t>dostal</a:t>
            </a:r>
            <a:r>
              <a:rPr lang="hu-HU" sz="2400" dirty="0" smtClean="0"/>
              <a:t> </a:t>
            </a:r>
            <a:r>
              <a:rPr lang="hu-HU" sz="2400" dirty="0" err="1" smtClean="0"/>
              <a:t>nový</a:t>
            </a:r>
            <a:r>
              <a:rPr lang="hu-HU" sz="2400" dirty="0" smtClean="0"/>
              <a:t> </a:t>
            </a:r>
            <a:r>
              <a:rPr lang="hu-HU" sz="2400" dirty="0" err="1" smtClean="0"/>
              <a:t>výkladzést</a:t>
            </a:r>
            <a:r>
              <a:rPr lang="hu-HU" sz="2400" dirty="0" smtClean="0"/>
              <a:t> kapott</a:t>
            </a:r>
          </a:p>
          <a:p>
            <a:pPr eaLnBrk="1" hangingPunct="1"/>
            <a:endParaRPr lang="hu-HU" sz="2800" dirty="0" smtClean="0"/>
          </a:p>
        </p:txBody>
      </p:sp>
      <p:pic>
        <p:nvPicPr>
          <p:cNvPr id="12295" name="Picture 11" descr="hamas_bomb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636838"/>
            <a:ext cx="20970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2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8172450" cy="2592388"/>
          </a:xfrm>
        </p:spPr>
        <p:txBody>
          <a:bodyPr/>
          <a:lstStyle/>
          <a:p>
            <a:pPr lvl="1" eaLnBrk="1" hangingPunct="1"/>
            <a:r>
              <a:rPr lang="hu-HU" sz="3200" dirty="0" err="1" smtClean="0"/>
              <a:t>Verejné</a:t>
            </a:r>
            <a:r>
              <a:rPr lang="hu-HU" sz="3200" dirty="0" smtClean="0"/>
              <a:t> </a:t>
            </a:r>
            <a:r>
              <a:rPr lang="hu-HU" sz="3200" dirty="0" err="1" smtClean="0"/>
              <a:t>zdravotníctvo</a:t>
            </a:r>
            <a:r>
              <a:rPr lang="hu-HU" sz="3200" dirty="0" smtClean="0"/>
              <a:t>:</a:t>
            </a:r>
          </a:p>
          <a:p>
            <a:pPr lvl="3" eaLnBrk="1" hangingPunct="1"/>
            <a:r>
              <a:rPr lang="hu-HU" sz="2800" dirty="0" err="1" smtClean="0"/>
              <a:t>Infekcie</a:t>
            </a:r>
            <a:r>
              <a:rPr lang="hu-HU" sz="2800" dirty="0" smtClean="0"/>
              <a:t> (</a:t>
            </a:r>
            <a:r>
              <a:rPr lang="hu-HU" sz="2800" dirty="0" err="1" smtClean="0"/>
              <a:t>anglická</a:t>
            </a:r>
            <a:r>
              <a:rPr lang="hu-HU" sz="2800" dirty="0" smtClean="0"/>
              <a:t> - </a:t>
            </a:r>
            <a:r>
              <a:rPr lang="hu-HU" sz="2800" dirty="0" err="1" smtClean="0"/>
              <a:t>choroba</a:t>
            </a:r>
            <a:r>
              <a:rPr lang="hu-HU" sz="2800" dirty="0" smtClean="0"/>
              <a:t> </a:t>
            </a:r>
            <a:r>
              <a:rPr lang="hu-HU" sz="2800" dirty="0" err="1" smtClean="0"/>
              <a:t>šialených</a:t>
            </a:r>
            <a:r>
              <a:rPr lang="hu-HU" sz="2800" dirty="0" smtClean="0"/>
              <a:t> </a:t>
            </a:r>
            <a:r>
              <a:rPr lang="hu-HU" sz="2800" dirty="0" err="1" smtClean="0"/>
              <a:t>kráv</a:t>
            </a:r>
            <a:r>
              <a:rPr lang="hu-HU" sz="2800" dirty="0" smtClean="0"/>
              <a:t>, </a:t>
            </a:r>
            <a:r>
              <a:rPr lang="hu-HU" sz="2800" dirty="0" err="1" smtClean="0"/>
              <a:t>vtáčia</a:t>
            </a:r>
            <a:r>
              <a:rPr lang="hu-HU" sz="2800" dirty="0" smtClean="0"/>
              <a:t> </a:t>
            </a:r>
            <a:r>
              <a:rPr lang="hu-HU" sz="2800" dirty="0" err="1" smtClean="0"/>
              <a:t>chrípka</a:t>
            </a:r>
            <a:r>
              <a:rPr lang="hu-HU" sz="2800" dirty="0" smtClean="0"/>
              <a:t>, </a:t>
            </a:r>
            <a:r>
              <a:rPr lang="hu-HU" sz="2800" dirty="0" err="1" smtClean="0"/>
              <a:t>SARS-vírus</a:t>
            </a:r>
            <a:r>
              <a:rPr lang="hu-HU" sz="2800" dirty="0" smtClean="0"/>
              <a:t>)</a:t>
            </a:r>
          </a:p>
          <a:p>
            <a:pPr lvl="3" eaLnBrk="1" hangingPunct="1"/>
            <a:r>
              <a:rPr lang="hu-HU" sz="2800" dirty="0" err="1" smtClean="0"/>
              <a:t>Slabé</a:t>
            </a:r>
            <a:r>
              <a:rPr lang="hu-HU" sz="2800" dirty="0" smtClean="0"/>
              <a:t> </a:t>
            </a:r>
            <a:r>
              <a:rPr lang="hu-HU" sz="2800" dirty="0" err="1" smtClean="0"/>
              <a:t>podmienky</a:t>
            </a:r>
            <a:r>
              <a:rPr lang="hu-HU" sz="2800" dirty="0" smtClean="0"/>
              <a:t> </a:t>
            </a:r>
            <a:r>
              <a:rPr lang="hu-HU" sz="2800" dirty="0" err="1" smtClean="0"/>
              <a:t>verejného</a:t>
            </a:r>
            <a:r>
              <a:rPr lang="hu-HU" sz="2800" dirty="0" smtClean="0"/>
              <a:t> </a:t>
            </a:r>
          </a:p>
          <a:p>
            <a:pPr lvl="3" eaLnBrk="1" hangingPunct="1"/>
            <a:r>
              <a:rPr lang="hu-HU" sz="2800" dirty="0" err="1" smtClean="0"/>
              <a:t>zdravotníctva</a:t>
            </a:r>
            <a:endParaRPr lang="hu-HU" sz="2800" dirty="0" smtClean="0"/>
          </a:p>
          <a:p>
            <a:pPr lvl="3" eaLnBrk="1" hangingPunct="1"/>
            <a:r>
              <a:rPr lang="hu-HU" sz="2800" dirty="0" err="1" smtClean="0"/>
              <a:t>Problémy</a:t>
            </a:r>
            <a:r>
              <a:rPr lang="hu-HU" sz="2800" dirty="0" smtClean="0"/>
              <a:t> s </a:t>
            </a:r>
            <a:r>
              <a:rPr lang="hu-HU" sz="2800" dirty="0" err="1" smtClean="0"/>
              <a:t>pitnou</a:t>
            </a:r>
            <a:r>
              <a:rPr lang="hu-HU" sz="2800" dirty="0" smtClean="0"/>
              <a:t> </a:t>
            </a:r>
            <a:r>
              <a:rPr lang="hu-HU" sz="2800" dirty="0" err="1" smtClean="0"/>
              <a:t>vodou</a:t>
            </a:r>
            <a:endParaRPr lang="hu-HU" sz="2800" dirty="0" smtClean="0"/>
          </a:p>
          <a:p>
            <a:pPr lvl="3" eaLnBrk="1" hangingPunct="1">
              <a:buFontTx/>
              <a:buNone/>
            </a:pPr>
            <a:endParaRPr lang="hu-HU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6786563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563" y="4164013"/>
            <a:ext cx="28575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00350"/>
            <a:ext cx="2843808" cy="192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60" y="5784629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33" y="260648"/>
            <a:ext cx="3496069" cy="495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150" y="332656"/>
            <a:ext cx="3083409" cy="216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37609"/>
            <a:ext cx="3299648" cy="217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13635"/>
            <a:ext cx="4355976" cy="251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Rectangle 13"/>
          <p:cNvSpPr>
            <a:spLocks noGrp="1" noChangeArrowheads="1"/>
          </p:cNvSpPr>
          <p:nvPr>
            <p:ph idx="1"/>
          </p:nvPr>
        </p:nvSpPr>
        <p:spPr>
          <a:xfrm>
            <a:off x="4500563" y="2565400"/>
            <a:ext cx="4643437" cy="4292600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hu-HU" b="1" dirty="0" err="1" smtClean="0">
                <a:solidFill>
                  <a:srgbClr val="FF0000"/>
                </a:solidFill>
              </a:rPr>
              <a:t>Prah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životnej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úrovne</a:t>
            </a:r>
            <a:r>
              <a:rPr lang="hu-HU" b="1" dirty="0" smtClean="0">
                <a:solidFill>
                  <a:srgbClr val="FF0000"/>
                </a:solidFill>
              </a:rPr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hu-HU" b="1" dirty="0" err="1" smtClean="0">
                <a:solidFill>
                  <a:srgbClr val="FF0000"/>
                </a:solidFill>
              </a:rPr>
              <a:t>Návštevnosť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tých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krajín</a:t>
            </a:r>
            <a:r>
              <a:rPr lang="hu-HU" b="1" dirty="0" smtClean="0">
                <a:solidFill>
                  <a:srgbClr val="FF0000"/>
                </a:solidFill>
              </a:rPr>
              <a:t>, v </a:t>
            </a:r>
            <a:r>
              <a:rPr lang="hu-HU" b="1" dirty="0" err="1" smtClean="0">
                <a:solidFill>
                  <a:srgbClr val="FF0000"/>
                </a:solidFill>
              </a:rPr>
              <a:t>ktorých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je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veľmi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nízky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prah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životnej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úrovne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môže</a:t>
            </a:r>
            <a:r>
              <a:rPr lang="hu-HU" b="1" dirty="0" smtClean="0">
                <a:solidFill>
                  <a:srgbClr val="FF0000"/>
                </a:solidFill>
              </a:rPr>
              <a:t>  </a:t>
            </a:r>
            <a:r>
              <a:rPr lang="hu-HU" b="1" dirty="0" err="1" smtClean="0">
                <a:solidFill>
                  <a:srgbClr val="FF0000"/>
                </a:solidFill>
              </a:rPr>
              <a:t>vo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vysokej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miere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ovplyvniť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výskyt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turistov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pPr lvl="2" eaLnBrk="1" hangingPunct="1">
              <a:lnSpc>
                <a:spcPct val="80000"/>
              </a:lnSpc>
            </a:pPr>
            <a:r>
              <a:rPr lang="hu-HU" b="1" dirty="0" err="1" smtClean="0">
                <a:solidFill>
                  <a:srgbClr val="FF0000"/>
                </a:solidFill>
              </a:rPr>
              <a:t>Turistické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getá</a:t>
            </a:r>
            <a:r>
              <a:rPr lang="hu-HU" b="1" dirty="0" smtClean="0">
                <a:solidFill>
                  <a:srgbClr val="FF0000"/>
                </a:solidFill>
              </a:rPr>
              <a:t>: </a:t>
            </a:r>
            <a:r>
              <a:rPr lang="hu-HU" b="1" dirty="0" err="1" smtClean="0">
                <a:solidFill>
                  <a:srgbClr val="FF0000"/>
                </a:solidFill>
              </a:rPr>
              <a:t>turistu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uplne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izolujú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od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miestnych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obyvateľov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34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25" y="6234113"/>
            <a:ext cx="4410075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églalap 1"/>
          <p:cNvSpPr>
            <a:spLocks noChangeArrowheads="1"/>
          </p:cNvSpPr>
          <p:nvPr/>
        </p:nvSpPr>
        <p:spPr bwMode="auto">
          <a:xfrm>
            <a:off x="0" y="692150"/>
            <a:ext cx="9144000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200" dirty="0" smtClean="0">
                <a:latin typeface="Adobe Caslon Pro Bold" pitchFamily="18" charset="-18"/>
              </a:rPr>
              <a:t>Úloha schopnosti prijať turistu </a:t>
            </a:r>
            <a:endParaRPr lang="hu-HU" sz="3200" dirty="0">
              <a:latin typeface="Adobe Caslon Pro Bold" pitchFamily="18" charset="-1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71550" y="1628775"/>
            <a:ext cx="8172450" cy="4724400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hu-HU" sz="2800" b="1" dirty="0">
                <a:latin typeface="Garamond" pitchFamily="18" charset="0"/>
                <a:cs typeface="+mn-cs"/>
              </a:rPr>
              <a:t> </a:t>
            </a:r>
            <a:r>
              <a:rPr lang="hu-HU" sz="2800" b="1" dirty="0" err="1" smtClean="0">
                <a:latin typeface="Garamond" pitchFamily="18" charset="0"/>
                <a:cs typeface="+mn-cs"/>
              </a:rPr>
              <a:t>Miestne</a:t>
            </a:r>
            <a:r>
              <a:rPr lang="hu-HU" sz="2800" b="1" dirty="0" smtClean="0">
                <a:latin typeface="Garamond" pitchFamily="18" charset="0"/>
                <a:cs typeface="+mn-cs"/>
              </a:rPr>
              <a:t> </a:t>
            </a:r>
            <a:r>
              <a:rPr lang="hu-HU" sz="2800" b="1" dirty="0" err="1" smtClean="0">
                <a:latin typeface="Garamond" pitchFamily="18" charset="0"/>
                <a:cs typeface="+mn-cs"/>
              </a:rPr>
              <a:t>podmienky</a:t>
            </a:r>
            <a:r>
              <a:rPr lang="hu-HU" sz="3200" b="1" dirty="0" smtClean="0">
                <a:latin typeface="Garamond" pitchFamily="18" charset="0"/>
                <a:cs typeface="+mn-cs"/>
              </a:rPr>
              <a:t> </a:t>
            </a:r>
            <a:r>
              <a:rPr lang="hu-HU" sz="2800" b="1" dirty="0" smtClean="0">
                <a:latin typeface="Garamond" pitchFamily="18" charset="0"/>
                <a:cs typeface="+mn-cs"/>
              </a:rPr>
              <a:t>–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schopnosť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prijatia</a:t>
            </a:r>
            <a:r>
              <a:rPr lang="hu-HU" sz="2800" dirty="0" smtClean="0">
                <a:latin typeface="Garamond" pitchFamily="18" charset="0"/>
                <a:cs typeface="+mn-cs"/>
              </a:rPr>
              <a:t> a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možnosť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prijatia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turistu</a:t>
            </a:r>
            <a:r>
              <a:rPr lang="hu-HU" sz="2800" dirty="0" smtClean="0">
                <a:latin typeface="Garamond" pitchFamily="18" charset="0"/>
                <a:cs typeface="+mn-cs"/>
              </a:rPr>
              <a:t> –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miestne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podmienky</a:t>
            </a:r>
            <a:r>
              <a:rPr lang="hu-HU" sz="2800" dirty="0" smtClean="0">
                <a:latin typeface="Garamond" pitchFamily="18" charset="0"/>
                <a:cs typeface="+mn-cs"/>
              </a:rPr>
              <a:t>,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viažu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sa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priamo</a:t>
            </a:r>
            <a:r>
              <a:rPr lang="hu-HU" sz="2800" dirty="0" smtClean="0">
                <a:latin typeface="Garamond" pitchFamily="18" charset="0"/>
                <a:cs typeface="+mn-cs"/>
              </a:rPr>
              <a:t> na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cieľovú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destináciu</a:t>
            </a:r>
            <a:r>
              <a:rPr lang="hu-HU" sz="2800" dirty="0" smtClean="0">
                <a:latin typeface="Garamond" pitchFamily="18" charset="0"/>
                <a:cs typeface="+mn-cs"/>
              </a:rPr>
              <a:t>.</a:t>
            </a:r>
            <a:endParaRPr lang="hu-HU" sz="2800" b="1" dirty="0">
              <a:latin typeface="Garamond" pitchFamily="18" charset="0"/>
              <a:cs typeface="+mn-cs"/>
            </a:endParaRPr>
          </a:p>
          <a:p>
            <a:pPr marL="609600" indent="-609600">
              <a:spcBef>
                <a:spcPts val="600"/>
              </a:spcBef>
              <a:buClr>
                <a:schemeClr val="accent1"/>
              </a:buClr>
              <a:buSzPct val="80000"/>
              <a:buFontTx/>
              <a:buAutoNum type="arabicParenR"/>
              <a:defRPr/>
            </a:pPr>
            <a:r>
              <a:rPr lang="hu-HU" sz="3200" b="1" i="1" dirty="0" err="1" smtClean="0">
                <a:latin typeface="Garamond" pitchFamily="18" charset="0"/>
                <a:cs typeface="+mn-cs"/>
              </a:rPr>
              <a:t>Schopnosť</a:t>
            </a:r>
            <a:r>
              <a:rPr lang="hu-HU" sz="3200" b="1" i="1" dirty="0" smtClean="0">
                <a:latin typeface="Garamond" pitchFamily="18" charset="0"/>
                <a:cs typeface="+mn-cs"/>
              </a:rPr>
              <a:t> </a:t>
            </a:r>
            <a:r>
              <a:rPr lang="hu-HU" sz="3200" b="1" i="1" dirty="0" err="1" smtClean="0">
                <a:latin typeface="Garamond" pitchFamily="18" charset="0"/>
                <a:cs typeface="+mn-cs"/>
              </a:rPr>
              <a:t>prijať</a:t>
            </a:r>
            <a:r>
              <a:rPr lang="hu-HU" sz="3200" b="1" i="1" dirty="0" smtClean="0">
                <a:latin typeface="Garamond" pitchFamily="18" charset="0"/>
                <a:cs typeface="+mn-cs"/>
              </a:rPr>
              <a:t> </a:t>
            </a:r>
            <a:r>
              <a:rPr lang="hu-HU" sz="3200" b="1" i="1" dirty="0" err="1" smtClean="0">
                <a:latin typeface="Garamond" pitchFamily="18" charset="0"/>
                <a:cs typeface="+mn-cs"/>
              </a:rPr>
              <a:t>turistu</a:t>
            </a:r>
            <a:r>
              <a:rPr lang="hu-HU" sz="2800" dirty="0" smtClean="0">
                <a:latin typeface="Garamond" pitchFamily="18" charset="0"/>
                <a:cs typeface="+mn-cs"/>
              </a:rPr>
              <a:t>– 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postoj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miestnej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komunity</a:t>
            </a:r>
            <a:r>
              <a:rPr lang="hu-HU" sz="2800" dirty="0" smtClean="0">
                <a:latin typeface="Garamond" pitchFamily="18" charset="0"/>
                <a:cs typeface="+mn-cs"/>
              </a:rPr>
              <a:t> k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turizmu</a:t>
            </a:r>
            <a:r>
              <a:rPr lang="hu-HU" sz="2800" dirty="0" smtClean="0">
                <a:latin typeface="Garamond" pitchFamily="18" charset="0"/>
                <a:cs typeface="+mn-cs"/>
              </a:rPr>
              <a:t>.</a:t>
            </a:r>
            <a:endParaRPr lang="hu-HU" sz="2800" dirty="0">
              <a:latin typeface="Garamond" pitchFamily="18" charset="0"/>
              <a:cs typeface="+mn-cs"/>
            </a:endParaRPr>
          </a:p>
          <a:p>
            <a:pPr marL="609600" indent="-60960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hu-HU" sz="3200" b="1" i="1" u="sng" dirty="0" err="1" smtClean="0">
                <a:latin typeface="Garamond" pitchFamily="18" charset="0"/>
                <a:cs typeface="+mn-cs"/>
              </a:rPr>
              <a:t>Tí</a:t>
            </a:r>
            <a:r>
              <a:rPr lang="hu-HU" sz="3200" b="1" i="1" u="sng" dirty="0" smtClean="0">
                <a:latin typeface="Garamond" pitchFamily="18" charset="0"/>
                <a:cs typeface="+mn-cs"/>
              </a:rPr>
              <a:t>, </a:t>
            </a:r>
            <a:r>
              <a:rPr lang="hu-HU" sz="3200" b="1" i="1" u="sng" dirty="0" err="1" smtClean="0">
                <a:latin typeface="Garamond" pitchFamily="18" charset="0"/>
                <a:cs typeface="+mn-cs"/>
              </a:rPr>
              <a:t>ktorí</a:t>
            </a:r>
            <a:r>
              <a:rPr lang="hu-HU" sz="3200" b="1" i="1" u="sng" dirty="0" smtClean="0">
                <a:latin typeface="Garamond" pitchFamily="18" charset="0"/>
                <a:cs typeface="+mn-cs"/>
              </a:rPr>
              <a:t> </a:t>
            </a:r>
            <a:r>
              <a:rPr lang="hu-HU" sz="3200" b="1" i="1" u="sng" dirty="0" err="1" smtClean="0">
                <a:latin typeface="Garamond" pitchFamily="18" charset="0"/>
                <a:cs typeface="+mn-cs"/>
              </a:rPr>
              <a:t>rozhodujú</a:t>
            </a:r>
            <a:endParaRPr lang="hu-HU" sz="3200" b="1" i="1" u="sng" dirty="0">
              <a:latin typeface="Garamond" pitchFamily="18" charset="0"/>
              <a:cs typeface="+mn-cs"/>
            </a:endParaRPr>
          </a:p>
          <a:p>
            <a:pPr marL="609600" indent="-6096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hu-HU" sz="2800" dirty="0">
                <a:latin typeface="Garamond" pitchFamily="18" charset="0"/>
                <a:cs typeface="+mn-cs"/>
              </a:rPr>
              <a:t>		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Poslanci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obecných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zastupioteľstiev</a:t>
            </a:r>
            <a:r>
              <a:rPr lang="hu-HU" sz="2800" dirty="0" smtClean="0">
                <a:latin typeface="Garamond" pitchFamily="18" charset="0"/>
                <a:cs typeface="+mn-cs"/>
              </a:rPr>
              <a:t>,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starostovia</a:t>
            </a:r>
            <a:r>
              <a:rPr lang="hu-HU" sz="2800" dirty="0" smtClean="0">
                <a:latin typeface="Garamond" pitchFamily="18" charset="0"/>
                <a:cs typeface="+mn-cs"/>
              </a:rPr>
              <a:t>,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polícia</a:t>
            </a:r>
            <a:r>
              <a:rPr lang="hu-HU" sz="2800" dirty="0" smtClean="0">
                <a:latin typeface="Garamond" pitchFamily="18" charset="0"/>
                <a:cs typeface="+mn-cs"/>
              </a:rPr>
              <a:t>,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cirkev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atď</a:t>
            </a:r>
            <a:r>
              <a:rPr lang="hu-HU" sz="2800" dirty="0" smtClean="0">
                <a:latin typeface="Garamond" pitchFamily="18" charset="0"/>
                <a:cs typeface="+mn-cs"/>
              </a:rPr>
              <a:t>.</a:t>
            </a:r>
            <a:endParaRPr lang="hu-HU" sz="2800" dirty="0">
              <a:latin typeface="Garamond" pitchFamily="18" charset="0"/>
              <a:cs typeface="+mn-cs"/>
            </a:endParaRPr>
          </a:p>
          <a:p>
            <a:pPr marL="609600" indent="-60960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hu-HU" sz="2800" dirty="0">
                <a:latin typeface="Garamond" pitchFamily="18" charset="0"/>
                <a:cs typeface="+mn-cs"/>
              </a:rPr>
              <a:t>		</a:t>
            </a:r>
            <a:r>
              <a:rPr lang="hu-HU" sz="2800" dirty="0" smtClean="0">
                <a:latin typeface="Garamond" pitchFamily="18" charset="0"/>
                <a:cs typeface="+mn-cs"/>
              </a:rPr>
              <a:t>Politika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turizmu</a:t>
            </a:r>
            <a:r>
              <a:rPr lang="hu-HU" sz="2800" dirty="0" smtClean="0">
                <a:latin typeface="Garamond" pitchFamily="18" charset="0"/>
                <a:cs typeface="+mn-cs"/>
              </a:rPr>
              <a:t>.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Rozvoj</a:t>
            </a:r>
            <a:r>
              <a:rPr lang="hu-HU" sz="2800" dirty="0" smtClean="0">
                <a:latin typeface="Garamond" pitchFamily="18" charset="0"/>
                <a:cs typeface="+mn-cs"/>
              </a:rPr>
              <a:t> </a:t>
            </a:r>
            <a:r>
              <a:rPr lang="hu-HU" sz="2800" dirty="0" err="1" smtClean="0">
                <a:latin typeface="Garamond" pitchFamily="18" charset="0"/>
                <a:cs typeface="+mn-cs"/>
              </a:rPr>
              <a:t>stratégií</a:t>
            </a:r>
            <a:r>
              <a:rPr lang="hu-HU" sz="2800" dirty="0" smtClean="0">
                <a:latin typeface="Garamond" pitchFamily="18" charset="0"/>
                <a:cs typeface="+mn-cs"/>
              </a:rPr>
              <a:t>.</a:t>
            </a:r>
            <a:endParaRPr lang="hu-HU" sz="2800" dirty="0">
              <a:latin typeface="Garamond" pitchFamily="18" charset="0"/>
              <a:cs typeface="+mn-cs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2205038"/>
            <a:ext cx="8172450" cy="3960812"/>
          </a:xfrm>
        </p:spPr>
        <p:txBody>
          <a:bodyPr/>
          <a:lstStyle/>
          <a:p>
            <a:pPr marL="609600" indent="-609600" eaLnBrk="1" hangingPunct="1"/>
            <a:r>
              <a:rPr lang="hu-HU" u="sng" dirty="0" err="1" smtClean="0">
                <a:latin typeface="Garamond" pitchFamily="18" charset="0"/>
              </a:rPr>
              <a:t>Podnikatelia</a:t>
            </a:r>
            <a:endParaRPr lang="hu-HU" u="sng" dirty="0" smtClean="0">
              <a:latin typeface="Garamond" pitchFamily="18" charset="0"/>
            </a:endParaRPr>
          </a:p>
          <a:p>
            <a:pPr marL="990600" lvl="1" indent="-533400" eaLnBrk="1" hangingPunct="1"/>
            <a:r>
              <a:rPr lang="hu-HU" dirty="0" err="1" smtClean="0">
                <a:latin typeface="Garamond" pitchFamily="18" charset="0"/>
              </a:rPr>
              <a:t>Úloha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podnikateľov-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priama</a:t>
            </a:r>
            <a:r>
              <a:rPr lang="hu-HU" dirty="0" smtClean="0">
                <a:latin typeface="Garamond" pitchFamily="18" charset="0"/>
              </a:rPr>
              <a:t> aj </a:t>
            </a:r>
            <a:r>
              <a:rPr lang="hu-HU" dirty="0" err="1" smtClean="0">
                <a:latin typeface="Garamond" pitchFamily="18" charset="0"/>
              </a:rPr>
              <a:t>nepriama</a:t>
            </a:r>
            <a:endParaRPr lang="hu-HU" dirty="0" smtClean="0">
              <a:latin typeface="Garamond" pitchFamily="18" charset="0"/>
            </a:endParaRPr>
          </a:p>
          <a:p>
            <a:pPr marL="990600" lvl="1" indent="-533400" eaLnBrk="1" hangingPunct="1"/>
            <a:r>
              <a:rPr lang="hu-HU" dirty="0" err="1" smtClean="0">
                <a:latin typeface="Garamond" pitchFamily="18" charset="0"/>
              </a:rPr>
              <a:t>Aktivita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podniakteľov</a:t>
            </a:r>
            <a:endParaRPr lang="hu-HU" dirty="0" smtClean="0">
              <a:latin typeface="Garamond" pitchFamily="18" charset="0"/>
            </a:endParaRPr>
          </a:p>
          <a:p>
            <a:pPr marL="609600" indent="-609600" eaLnBrk="1" hangingPunct="1"/>
            <a:r>
              <a:rPr lang="hu-HU" u="sng" dirty="0" err="1" smtClean="0">
                <a:latin typeface="Garamond" pitchFamily="18" charset="0"/>
              </a:rPr>
              <a:t>Miestní</a:t>
            </a:r>
            <a:r>
              <a:rPr lang="hu-HU" u="sng" dirty="0" smtClean="0">
                <a:latin typeface="Garamond" pitchFamily="18" charset="0"/>
              </a:rPr>
              <a:t> </a:t>
            </a:r>
            <a:r>
              <a:rPr lang="hu-HU" u="sng" dirty="0" err="1" smtClean="0">
                <a:latin typeface="Garamond" pitchFamily="18" charset="0"/>
              </a:rPr>
              <a:t>obyvatelia</a:t>
            </a:r>
            <a:endParaRPr lang="hu-HU" u="sng" dirty="0" smtClean="0">
              <a:latin typeface="Garamond" pitchFamily="18" charset="0"/>
            </a:endParaRPr>
          </a:p>
          <a:p>
            <a:pPr marL="990600" lvl="1" indent="-533400" eaLnBrk="1" hangingPunct="1"/>
            <a:r>
              <a:rPr lang="hu-HU" dirty="0" err="1" smtClean="0">
                <a:latin typeface="Garamond" pitchFamily="18" charset="0"/>
              </a:rPr>
              <a:t>pohostinní</a:t>
            </a:r>
            <a:r>
              <a:rPr lang="hu-HU" dirty="0" smtClean="0">
                <a:latin typeface="Garamond" pitchFamily="18" charset="0"/>
              </a:rPr>
              <a:t>/</a:t>
            </a:r>
            <a:r>
              <a:rPr lang="hu-HU" dirty="0" err="1" smtClean="0">
                <a:latin typeface="Garamond" pitchFamily="18" charset="0"/>
              </a:rPr>
              <a:t>nepristeľskí</a:t>
            </a:r>
            <a:endParaRPr lang="hu-HU" dirty="0" smtClean="0">
              <a:latin typeface="Garamond" pitchFamily="18" charset="0"/>
            </a:endParaRPr>
          </a:p>
          <a:p>
            <a:pPr marL="990600" lvl="1" indent="-533400" eaLnBrk="1" hangingPunct="1"/>
            <a:r>
              <a:rPr lang="hu-HU" dirty="0" err="1" smtClean="0">
                <a:latin typeface="Garamond" pitchFamily="18" charset="0"/>
              </a:rPr>
              <a:t>Negatívne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alebo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pozitívne</a:t>
            </a:r>
            <a:r>
              <a:rPr lang="hu-HU" dirty="0" smtClean="0">
                <a:latin typeface="Garamond" pitchFamily="18" charset="0"/>
              </a:rPr>
              <a:t> </a:t>
            </a:r>
            <a:r>
              <a:rPr lang="hu-HU" dirty="0" err="1" smtClean="0">
                <a:latin typeface="Garamond" pitchFamily="18" charset="0"/>
              </a:rPr>
              <a:t>vplyvy</a:t>
            </a:r>
            <a:endParaRPr lang="hu-HU" dirty="0" smtClean="0">
              <a:latin typeface="Garamond" pitchFamily="18" charset="0"/>
            </a:endParaRPr>
          </a:p>
        </p:txBody>
      </p:sp>
      <p:sp>
        <p:nvSpPr>
          <p:cNvPr id="16387" name="Téglalap 2"/>
          <p:cNvSpPr>
            <a:spLocks noChangeArrowheads="1"/>
          </p:cNvSpPr>
          <p:nvPr/>
        </p:nvSpPr>
        <p:spPr bwMode="auto">
          <a:xfrm>
            <a:off x="0" y="620713"/>
            <a:ext cx="9144000" cy="74251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200" dirty="0">
                <a:latin typeface="Adobe Caslon Pro Bold" pitchFamily="18" charset="-18"/>
              </a:rPr>
              <a:t>Úloha schopnosti prijať turistu </a:t>
            </a:r>
            <a:endParaRPr lang="hu-HU" sz="3200" dirty="0">
              <a:latin typeface="Adobe Caslon Pro Bold" pitchFamily="18" charset="-18"/>
            </a:endParaRPr>
          </a:p>
        </p:txBody>
      </p:sp>
      <p:sp>
        <p:nvSpPr>
          <p:cNvPr id="16388" name="Téglalap 3"/>
          <p:cNvSpPr>
            <a:spLocks noChangeArrowheads="1"/>
          </p:cNvSpPr>
          <p:nvPr/>
        </p:nvSpPr>
        <p:spPr bwMode="auto">
          <a:xfrm>
            <a:off x="1042988" y="1700213"/>
            <a:ext cx="4504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i="1" dirty="0" err="1" smtClean="0">
                <a:latin typeface="Garamond" pitchFamily="18" charset="0"/>
              </a:rPr>
              <a:t>Schopnosť</a:t>
            </a:r>
            <a:r>
              <a:rPr lang="hu-HU" sz="3200" b="1" i="1" dirty="0" smtClean="0">
                <a:latin typeface="Garamond" pitchFamily="18" charset="0"/>
              </a:rPr>
              <a:t> </a:t>
            </a:r>
            <a:r>
              <a:rPr lang="hu-HU" sz="3200" b="1" i="1" dirty="0" err="1" smtClean="0">
                <a:latin typeface="Garamond" pitchFamily="18" charset="0"/>
              </a:rPr>
              <a:t>prijať</a:t>
            </a:r>
            <a:r>
              <a:rPr lang="hu-HU" sz="3200" b="1" i="1" dirty="0" smtClean="0">
                <a:latin typeface="Garamond" pitchFamily="18" charset="0"/>
              </a:rPr>
              <a:t> </a:t>
            </a:r>
            <a:r>
              <a:rPr lang="hu-HU" sz="3200" b="1" i="1" dirty="0" err="1" smtClean="0">
                <a:latin typeface="Garamond" pitchFamily="18" charset="0"/>
              </a:rPr>
              <a:t>turistu</a:t>
            </a:r>
            <a:endParaRPr lang="hu-HU" sz="3200" dirty="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63" y="44450"/>
            <a:ext cx="3338512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6021388"/>
            <a:ext cx="159067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17613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" y="44450"/>
            <a:ext cx="2312615" cy="5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137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362</Words>
  <Application>Microsoft Office PowerPoint</Application>
  <PresentationFormat>Prezentácia na obrazovke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Napforduló</vt:lpstr>
      <vt:lpstr>ŠTRUKTÚRA TURISTICKEJ PONUKY.  Bezpečnostné faktory  turizmu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turisztikai kínálat struktúrája. A turizmus feltételrendszere.  A turizmus biztonságfaktorai</dc:title>
  <dc:creator>Katica</dc:creator>
  <cp:lastModifiedBy>admin</cp:lastModifiedBy>
  <cp:revision>61</cp:revision>
  <dcterms:created xsi:type="dcterms:W3CDTF">2013-03-31T18:14:32Z</dcterms:created>
  <dcterms:modified xsi:type="dcterms:W3CDTF">2014-02-28T09:26:05Z</dcterms:modified>
</cp:coreProperties>
</file>