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301" r:id="rId42"/>
    <p:sldId id="302" r:id="rId43"/>
    <p:sldId id="303" r:id="rId44"/>
    <p:sldId id="304" r:id="rId45"/>
    <p:sldId id="305" r:id="rId46"/>
    <p:sldId id="279" r:id="rId47"/>
    <p:sldId id="280" r:id="rId48"/>
    <p:sldId id="281" r:id="rId49"/>
    <p:sldId id="282" r:id="rId50"/>
    <p:sldId id="283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1" autoAdjust="0"/>
    <p:restoredTop sz="94660"/>
  </p:normalViewPr>
  <p:slideViewPr>
    <p:cSldViewPr>
      <p:cViewPr varScale="1">
        <p:scale>
          <a:sx n="75" d="100"/>
          <a:sy n="75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 smtClean="0"/>
            </a:lvl1pPr>
          </a:lstStyle>
          <a:p>
            <a:pPr>
              <a:defRPr/>
            </a:pPr>
            <a:fld id="{F458D320-CD64-4B7C-84F7-FB36BB97E25D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1673571-D722-48C4-8195-6EE9A65329A5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9B668-6F1C-4BE8-86AF-AF7CBBC226CB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DEE51-8D78-4D5B-BE06-5EC5480C009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C2168-5513-4977-A361-1AF2D4ECDD9E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D9012-6CC9-42D3-8159-A1141A3B4B5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D7373-150B-4A98-91ED-4B702CE1EE90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65497-46E1-47D9-A2E2-CA27E909586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0A15-9D24-4C6C-91E2-15F00AC11024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477DD-C5E4-4CBC-B2BA-E87EEE9172F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7CA24-9729-4DC9-AFB6-67B84DFE789D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7CC12-5B47-4DD1-9B24-4A989492322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48093-0D2E-42AB-84CF-BB95714509A1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F7063-3FD5-4245-B53D-6284FF65B67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CFFFA-E20D-445A-BAA6-42C81F5C37B3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BB87E-E52D-4104-9B7A-50270F13BFF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144DD-9EBB-4E6F-A985-2C31478F47A1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4E378-A3FE-426A-881C-261FADED19D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4035-BCCE-48C3-BB21-CD1A91C41F2B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6AC32-A669-4642-9E7A-443A6C54F75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25F8D-1923-439A-B3DE-7B83424C851D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EDD60-E0EC-43D5-ACDA-5C0D5D6F1F9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BB9EDF90-A867-410E-98FA-47C8935F4367}" type="datetimeFigureOut">
              <a:rPr lang="sk-SK"/>
              <a:pPr>
                <a:defRPr/>
              </a:pPr>
              <a:t>1.1.2002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CD56DFB8-16FB-4DCB-8479-1DCAED98C00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85" r:id="rId8"/>
    <p:sldLayoutId id="2147483686" r:id="rId9"/>
    <p:sldLayoutId id="2147483677" r:id="rId10"/>
    <p:sldLayoutId id="214748367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zbierka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r.sk/" TargetMode="External"/><Relationship Id="rId3" Type="http://schemas.openxmlformats.org/officeDocument/2006/relationships/hyperlink" Target="http://www.socpoist.sk/" TargetMode="External"/><Relationship Id="rId7" Type="http://schemas.openxmlformats.org/officeDocument/2006/relationships/hyperlink" Target="http://www.orsr.sk/" TargetMode="External"/><Relationship Id="rId12" Type="http://schemas.openxmlformats.org/officeDocument/2006/relationships/image" Target="../media/image2.png"/><Relationship Id="rId2" Type="http://schemas.openxmlformats.org/officeDocument/2006/relationships/hyperlink" Target="http://www.drsr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ctovnickyweb.sk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://www.dovera.sk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www.vszp.sk/" TargetMode="Externa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podnikajte.sk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www.podnikam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szcoportal.sk/" TargetMode="External"/><Relationship Id="rId4" Type="http://schemas.openxmlformats.org/officeDocument/2006/relationships/hyperlink" Target="http://www.szco.sk/" TargetMode="External"/><Relationship Id="rId9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rp.sk/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ww.kros.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>
          <a:xfrm>
            <a:off x="4733925" y="2708275"/>
            <a:ext cx="3313113" cy="1701800"/>
          </a:xfrm>
        </p:spPr>
        <p:txBody>
          <a:bodyPr/>
          <a:lstStyle/>
          <a:p>
            <a:r>
              <a:rPr lang="sk-SK" smtClean="0"/>
              <a:t>Účtovníctvo</a:t>
            </a:r>
          </a:p>
        </p:txBody>
      </p:sp>
      <p:sp>
        <p:nvSpPr>
          <p:cNvPr id="13314" name="Podnadpis 2"/>
          <p:cNvSpPr>
            <a:spLocks noGrp="1"/>
          </p:cNvSpPr>
          <p:nvPr>
            <p:ph type="subTitle" idx="1"/>
          </p:nvPr>
        </p:nvSpPr>
        <p:spPr>
          <a:xfrm>
            <a:off x="4733925" y="4421188"/>
            <a:ext cx="3309938" cy="1260475"/>
          </a:xfrm>
        </p:spPr>
        <p:txBody>
          <a:bodyPr/>
          <a:lstStyle/>
          <a:p>
            <a:endParaRPr lang="sk-SK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Účtovné obdobie:</a:t>
            </a:r>
            <a:endParaRPr lang="sk-SK" smtClean="0"/>
          </a:p>
        </p:txBody>
      </p:sp>
      <p:sp>
        <p:nvSpPr>
          <p:cNvPr id="2253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je časový interval sledovania skutočností:</a:t>
            </a:r>
          </a:p>
          <a:p>
            <a:r>
              <a:rPr lang="sk-SK" sz="2800" smtClean="0"/>
              <a:t>Môže byť:</a:t>
            </a:r>
          </a:p>
          <a:p>
            <a:r>
              <a:rPr lang="sk-SK" sz="2800" smtClean="0"/>
              <a:t>A – kalendárny rok (1.1. – 31.12.)</a:t>
            </a:r>
          </a:p>
          <a:p>
            <a:r>
              <a:rPr lang="sk-SK" sz="2800" smtClean="0"/>
              <a:t>B – hospodársky rok (12 po sebe idúcich mesiacov) – len pre právnické osoby, ktoré nie sú viazané na štátny rozpočet.</a:t>
            </a:r>
            <a:br>
              <a:rPr lang="sk-SK" sz="2800" smtClean="0"/>
            </a:br>
            <a:endParaRPr lang="sk-SK" sz="2800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Sústavy účtovníctva</a:t>
            </a:r>
            <a:endParaRPr lang="sk-SK" smtClean="0"/>
          </a:p>
        </p:txBody>
      </p:sp>
      <p:sp>
        <p:nvSpPr>
          <p:cNvPr id="2355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sú 2 základné sústavy:</a:t>
            </a:r>
          </a:p>
          <a:p>
            <a:r>
              <a:rPr lang="sk-SK" sz="3200" smtClean="0"/>
              <a:t>– podvojné účtovníctvo</a:t>
            </a:r>
          </a:p>
          <a:p>
            <a:r>
              <a:rPr lang="sk-SK" sz="3200" smtClean="0"/>
              <a:t>– jednoduché účtovníctvo</a:t>
            </a:r>
            <a:br>
              <a:rPr lang="sk-SK" sz="3200" smtClean="0"/>
            </a:br>
            <a:endParaRPr lang="sk-SK" sz="320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Účtovné doklady</a:t>
            </a:r>
            <a:endParaRPr lang="sk-SK" smtClean="0"/>
          </a:p>
        </p:txBody>
      </p:sp>
      <p:sp>
        <p:nvSpPr>
          <p:cNvPr id="2457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sú napríklad blok z registračnej pokladne, faktúra, výpis z bankového účtu, príjmové pokladničné doklady, výdavkové pokladničné doklady...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Účtovné zápisy</a:t>
            </a:r>
            <a:endParaRPr lang="sk-SK" smtClean="0"/>
          </a:p>
        </p:txBody>
      </p:sp>
      <p:sp>
        <p:nvSpPr>
          <p:cNvPr id="2560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sa vedú v slovenskom jazyku, v eurách, prípadne v cudzej mene.</a:t>
            </a:r>
            <a:br>
              <a:rPr lang="sk-SK" sz="3200" smtClean="0"/>
            </a:br>
            <a:endParaRPr lang="sk-SK" sz="3200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Účtovné knihy</a:t>
            </a:r>
            <a:endParaRPr lang="sk-SK" smtClean="0"/>
          </a:p>
        </p:txBody>
      </p:sp>
      <p:sp>
        <p:nvSpPr>
          <p:cNvPr id="2662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denník, </a:t>
            </a:r>
          </a:p>
          <a:p>
            <a:r>
              <a:rPr lang="sk-SK" sz="3200" smtClean="0"/>
              <a:t>hlavná kniha </a:t>
            </a:r>
          </a:p>
          <a:p>
            <a:r>
              <a:rPr lang="sk-SK" sz="3200" smtClean="0"/>
              <a:t>pomocné knihy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Bežné účtovníctvo</a:t>
            </a:r>
            <a:endParaRPr lang="sk-SK" smtClean="0"/>
          </a:p>
        </p:txBody>
      </p:sp>
      <p:sp>
        <p:nvSpPr>
          <p:cNvPr id="2765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počas účtovného obdobia 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Účtovná závierka</a:t>
            </a:r>
            <a:endParaRPr lang="sk-SK" smtClean="0"/>
          </a:p>
        </p:txBody>
      </p:sp>
      <p:sp>
        <p:nvSpPr>
          <p:cNvPr id="2867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– sú účtovné výkazy na konci účtovného obdobia .</a:t>
            </a:r>
            <a:br>
              <a:rPr lang="sk-SK" sz="3200" smtClean="0"/>
            </a:br>
            <a:endParaRPr lang="sk-SK" sz="3200" smtClean="0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Účtovná závierka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412875" y="2316163"/>
            <a:ext cx="3055938" cy="6397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V jednoduchom účtovníctve: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1041400" y="2974975"/>
            <a:ext cx="3419475" cy="2835275"/>
          </a:xfrm>
        </p:spPr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sz="3200" dirty="0"/>
              <a:t>výkaz o majetku a </a:t>
            </a:r>
            <a:r>
              <a:rPr lang="sk-SK" sz="3200" dirty="0" smtClean="0"/>
              <a:t>záväzkoch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výkaz </a:t>
            </a:r>
            <a:r>
              <a:rPr lang="sk-SK" sz="3200" dirty="0"/>
              <a:t>o príjmoch a výdavkoch 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11738" y="2316163"/>
            <a:ext cx="3055937" cy="6397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V podvojnom účtovníctve </a:t>
            </a:r>
            <a:endParaRPr lang="sk-SK" dirty="0"/>
          </a:p>
        </p:txBody>
      </p:sp>
      <p:sp>
        <p:nvSpPr>
          <p:cNvPr id="29701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974975"/>
            <a:ext cx="3419475" cy="2835275"/>
          </a:xfrm>
        </p:spPr>
        <p:txBody>
          <a:bodyPr/>
          <a:lstStyle/>
          <a:p>
            <a:r>
              <a:rPr lang="sk-SK" sz="3200" smtClean="0"/>
              <a:t>Súvaha</a:t>
            </a:r>
          </a:p>
          <a:p>
            <a:r>
              <a:rPr lang="sk-SK" sz="3200" smtClean="0"/>
              <a:t>výkaz ziskov a strát</a:t>
            </a:r>
          </a:p>
          <a:p>
            <a:r>
              <a:rPr lang="sk-SK" sz="3200" smtClean="0"/>
              <a:t>poznámky</a:t>
            </a:r>
            <a:br>
              <a:rPr lang="sk-SK" sz="3200" smtClean="0"/>
            </a:br>
            <a:endParaRPr lang="sk-SK" sz="3200" smtClean="0"/>
          </a:p>
          <a:p>
            <a:endParaRPr lang="sk-SK" smtClean="0"/>
          </a:p>
        </p:txBody>
      </p: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SÚVAHA</a:t>
            </a:r>
            <a:endParaRPr lang="sk-SK" smtClean="0"/>
          </a:p>
        </p:txBody>
      </p:sp>
      <p:sp>
        <p:nvSpPr>
          <p:cNvPr id="3072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- je prehľadné usporiadanie aktív a pasív v peňažnom vyjadrení k určitému dátumu. </a:t>
            </a:r>
            <a:r>
              <a:rPr lang="sk-SK" b="1" smtClean="0"/>
              <a:t>Súvahový deň</a:t>
            </a:r>
            <a:r>
              <a:rPr lang="sk-SK" smtClean="0"/>
              <a:t> je deň , ku ktorému sa zostavuje súvaha. </a:t>
            </a:r>
            <a:r>
              <a:rPr lang="sk-SK" b="1" smtClean="0"/>
              <a:t>Súvahová položka</a:t>
            </a:r>
            <a:r>
              <a:rPr lang="sk-SK" smtClean="0"/>
              <a:t> je slovné označenie a peňažné vyjadrenie majetku alebo zdrojov krytia. </a:t>
            </a:r>
            <a:r>
              <a:rPr lang="sk-SK" b="1" smtClean="0"/>
              <a:t>Súvahový stav</a:t>
            </a:r>
            <a:r>
              <a:rPr lang="sk-SK" smtClean="0"/>
              <a:t> je peňažné vyjadrenie majetku alebo zdrojov krytia.</a:t>
            </a: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Súvaha:</a:t>
            </a:r>
          </a:p>
        </p:txBody>
      </p:sp>
      <p:sp>
        <p:nvSpPr>
          <p:cNvPr id="3174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Súvahový deň</a:t>
            </a:r>
          </a:p>
          <a:p>
            <a:r>
              <a:rPr lang="sk-SK" u="sng" smtClean="0"/>
              <a:t>A 		Súvaha k </a:t>
            </a:r>
            <a:r>
              <a:rPr lang="sk-SK" b="1" i="1" u="sng" smtClean="0"/>
              <a:t>31.12.2012</a:t>
            </a:r>
            <a:r>
              <a:rPr lang="sk-SK" u="sng" smtClean="0"/>
              <a:t>		P</a:t>
            </a:r>
            <a:endParaRPr lang="sk-SK" smtClean="0"/>
          </a:p>
          <a:p>
            <a:r>
              <a:rPr lang="sk-SK" sz="2000" smtClean="0"/>
              <a:t>Pokladnica2 000,-		Základné imanie </a:t>
            </a:r>
            <a:r>
              <a:rPr lang="sk-SK" sz="2000" b="1" i="1" smtClean="0"/>
              <a:t>5 000,- Bankové účty 3 000,-</a:t>
            </a:r>
            <a:endParaRPr lang="sk-SK" sz="2000" smtClean="0"/>
          </a:p>
          <a:p>
            <a:r>
              <a:rPr lang="sk-SK" smtClean="0"/>
              <a:t> </a:t>
            </a:r>
          </a:p>
          <a:p>
            <a:r>
              <a:rPr lang="sk-SK" smtClean="0"/>
              <a:t>Súvahová položka 	         súvahový stav</a:t>
            </a:r>
          </a:p>
          <a:p>
            <a:endParaRPr lang="sk-SK" smtClean="0"/>
          </a:p>
          <a:p>
            <a:endParaRPr lang="sk-SK" smtClean="0"/>
          </a:p>
        </p:txBody>
      </p:sp>
      <p:cxnSp>
        <p:nvCxnSpPr>
          <p:cNvPr id="5" name="Rovná spojovacia šípka 4"/>
          <p:cNvCxnSpPr/>
          <p:nvPr/>
        </p:nvCxnSpPr>
        <p:spPr>
          <a:xfrm flipH="1" flipV="1">
            <a:off x="3635375" y="2565400"/>
            <a:ext cx="1152525" cy="287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ovná spojovacia šípka 6"/>
          <p:cNvCxnSpPr/>
          <p:nvPr/>
        </p:nvCxnSpPr>
        <p:spPr>
          <a:xfrm>
            <a:off x="7164388" y="3500438"/>
            <a:ext cx="0" cy="865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ovacia šípka 8"/>
          <p:cNvCxnSpPr/>
          <p:nvPr/>
        </p:nvCxnSpPr>
        <p:spPr>
          <a:xfrm>
            <a:off x="2555875" y="3789363"/>
            <a:ext cx="0" cy="576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ovná spojnica 10"/>
          <p:cNvCxnSpPr/>
          <p:nvPr/>
        </p:nvCxnSpPr>
        <p:spPr>
          <a:xfrm>
            <a:off x="4500563" y="3141663"/>
            <a:ext cx="0" cy="12239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Úvod:</a:t>
            </a:r>
          </a:p>
        </p:txBody>
      </p:sp>
      <p:sp>
        <p:nvSpPr>
          <p:cNvPr id="1433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Najväčší prínos účtovníctva pre podnikanie spočíva v informačnej hodnote. Účtovníctvo však slúži aj </a:t>
            </a:r>
            <a:r>
              <a:rPr lang="pl-PL" smtClean="0"/>
              <a:t>na vyčíslenie základu dane. Na Slovensku je možné viesť </a:t>
            </a:r>
            <a:r>
              <a:rPr lang="sk-SK" smtClean="0"/>
              <a:t>účtovníctvo v sústave jednoduchého alebo podvojného účtovníctva, ktoré sa odlišujú najmä v informačnej hodnote a v spôsobe výpočtu základu dane.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Účet a jeho podstata</a:t>
            </a:r>
          </a:p>
        </p:txBody>
      </p:sp>
      <p:sp>
        <p:nvSpPr>
          <p:cNvPr id="3277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u="sng" smtClean="0"/>
              <a:t>MD			Názov účtu		D</a:t>
            </a:r>
            <a:endParaRPr lang="sk-SK" smtClean="0"/>
          </a:p>
          <a:p>
            <a:r>
              <a:rPr lang="sk-SK" smtClean="0"/>
              <a:t>Má dať			Dal</a:t>
            </a:r>
          </a:p>
          <a:p>
            <a:r>
              <a:rPr lang="sk-SK" smtClean="0"/>
              <a:t>Dĺžnická			veriteľská</a:t>
            </a:r>
          </a:p>
          <a:p>
            <a:r>
              <a:rPr lang="sk-SK" smtClean="0"/>
              <a:t>Debetná			kreditná</a:t>
            </a:r>
          </a:p>
          <a:p>
            <a:r>
              <a:rPr lang="sk-SK" smtClean="0"/>
              <a:t>Na ťarchu (vrub)	v prospech</a:t>
            </a:r>
          </a:p>
          <a:p>
            <a:endParaRPr lang="sk-SK" smtClean="0"/>
          </a:p>
        </p:txBody>
      </p:sp>
      <p:cxnSp>
        <p:nvCxnSpPr>
          <p:cNvPr id="5" name="Rovná spojnica 4"/>
          <p:cNvCxnSpPr/>
          <p:nvPr/>
        </p:nvCxnSpPr>
        <p:spPr>
          <a:xfrm>
            <a:off x="4067175" y="2708275"/>
            <a:ext cx="0" cy="2665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Pravidlá účtovania na súvahových účtoch:</a:t>
            </a:r>
            <a:endParaRPr lang="sk-SK" dirty="0"/>
          </a:p>
        </p:txBody>
      </p:sp>
      <p:sp>
        <p:nvSpPr>
          <p:cNvPr id="33794" name="Zástupný symbol textu 2"/>
          <p:cNvSpPr>
            <a:spLocks noGrp="1"/>
          </p:cNvSpPr>
          <p:nvPr>
            <p:ph type="body" idx="1"/>
          </p:nvPr>
        </p:nvSpPr>
        <p:spPr>
          <a:xfrm>
            <a:off x="1412875" y="2316163"/>
            <a:ext cx="3055938" cy="639762"/>
          </a:xfrm>
        </p:spPr>
        <p:txBody>
          <a:bodyPr/>
          <a:lstStyle/>
          <a:p>
            <a:r>
              <a:rPr lang="sk-SK" smtClean="0"/>
              <a:t>Aktíva</a:t>
            </a:r>
          </a:p>
        </p:txBody>
      </p:sp>
      <p:sp>
        <p:nvSpPr>
          <p:cNvPr id="33795" name="Zástupný symbol obsahu 3"/>
          <p:cNvSpPr>
            <a:spLocks noGrp="1"/>
          </p:cNvSpPr>
          <p:nvPr>
            <p:ph sz="half" idx="2"/>
          </p:nvPr>
        </p:nvSpPr>
        <p:spPr>
          <a:xfrm>
            <a:off x="1041400" y="2974975"/>
            <a:ext cx="3419475" cy="2835275"/>
          </a:xfrm>
        </p:spPr>
        <p:txBody>
          <a:bodyPr/>
          <a:lstStyle/>
          <a:p>
            <a:r>
              <a:rPr lang="sk-SK" smtClean="0"/>
              <a:t>Začiatočný stav je na strane MD, prírastky sa účtujú na strane MD, úbytky na strane D</a:t>
            </a:r>
          </a:p>
        </p:txBody>
      </p:sp>
      <p:sp>
        <p:nvSpPr>
          <p:cNvPr id="33796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11738" y="2316163"/>
            <a:ext cx="3055937" cy="639762"/>
          </a:xfrm>
        </p:spPr>
        <p:txBody>
          <a:bodyPr/>
          <a:lstStyle/>
          <a:p>
            <a:r>
              <a:rPr lang="sk-SK" smtClean="0"/>
              <a:t>Pasíva</a:t>
            </a:r>
          </a:p>
        </p:txBody>
      </p:sp>
      <p:sp>
        <p:nvSpPr>
          <p:cNvPr id="33797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974975"/>
            <a:ext cx="3419475" cy="2835275"/>
          </a:xfrm>
        </p:spPr>
        <p:txBody>
          <a:bodyPr/>
          <a:lstStyle/>
          <a:p>
            <a:r>
              <a:rPr lang="sk-SK" smtClean="0"/>
              <a:t>Začiatočný stav je na strane D, prírastky sa účtujú na strane D, úbytky na strane MD</a:t>
            </a:r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Pravidlá účtovania na výsledkových účtoch</a:t>
            </a:r>
            <a:endParaRPr lang="sk-SK" dirty="0"/>
          </a:p>
        </p:txBody>
      </p:sp>
      <p:sp>
        <p:nvSpPr>
          <p:cNvPr id="34818" name="Zástupný symbol textu 2"/>
          <p:cNvSpPr>
            <a:spLocks noGrp="1"/>
          </p:cNvSpPr>
          <p:nvPr>
            <p:ph type="body" idx="1"/>
          </p:nvPr>
        </p:nvSpPr>
        <p:spPr>
          <a:xfrm>
            <a:off x="1412875" y="2316163"/>
            <a:ext cx="3055938" cy="639762"/>
          </a:xfrm>
        </p:spPr>
        <p:txBody>
          <a:bodyPr/>
          <a:lstStyle/>
          <a:p>
            <a:r>
              <a:rPr lang="sk-SK" smtClean="0"/>
              <a:t>Náklady</a:t>
            </a:r>
          </a:p>
        </p:txBody>
      </p:sp>
      <p:sp>
        <p:nvSpPr>
          <p:cNvPr id="34819" name="Zástupný symbol obsahu 3"/>
          <p:cNvSpPr>
            <a:spLocks noGrp="1"/>
          </p:cNvSpPr>
          <p:nvPr>
            <p:ph sz="half" idx="2"/>
          </p:nvPr>
        </p:nvSpPr>
        <p:spPr>
          <a:xfrm>
            <a:off x="1041400" y="2974975"/>
            <a:ext cx="3419475" cy="2835275"/>
          </a:xfrm>
        </p:spPr>
        <p:txBody>
          <a:bodyPr/>
          <a:lstStyle/>
          <a:p>
            <a:r>
              <a:rPr lang="sk-SK" sz="3200" smtClean="0"/>
              <a:t>Nemajú začiatočný stav</a:t>
            </a:r>
          </a:p>
          <a:p>
            <a:r>
              <a:rPr lang="sk-SK" sz="3200" smtClean="0"/>
              <a:t>Vždy sa účtujú na strane MD</a:t>
            </a:r>
          </a:p>
        </p:txBody>
      </p:sp>
      <p:sp>
        <p:nvSpPr>
          <p:cNvPr id="34820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11738" y="2316163"/>
            <a:ext cx="3055937" cy="639762"/>
          </a:xfrm>
        </p:spPr>
        <p:txBody>
          <a:bodyPr/>
          <a:lstStyle/>
          <a:p>
            <a:r>
              <a:rPr lang="sk-SK" smtClean="0"/>
              <a:t>Výnosy </a:t>
            </a:r>
          </a:p>
        </p:txBody>
      </p:sp>
      <p:sp>
        <p:nvSpPr>
          <p:cNvPr id="34821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974975"/>
            <a:ext cx="3419475" cy="2835275"/>
          </a:xfrm>
        </p:spPr>
        <p:txBody>
          <a:bodyPr/>
          <a:lstStyle/>
          <a:p>
            <a:r>
              <a:rPr lang="sk-SK" sz="3200" smtClean="0"/>
              <a:t>Nemajú začiatočný stav</a:t>
            </a:r>
          </a:p>
          <a:p>
            <a:r>
              <a:rPr lang="sk-SK" sz="3200" smtClean="0"/>
              <a:t>Vždy sa účtujú na strane D</a:t>
            </a:r>
          </a:p>
          <a:p>
            <a:pPr>
              <a:buFont typeface="Wingdings 2" pitchFamily="18" charset="2"/>
              <a:buNone/>
            </a:pPr>
            <a:endParaRPr lang="sk-SK" smtClean="0"/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Význam účtovníctva pre podnikateľa:</a:t>
            </a:r>
            <a:endParaRPr lang="sk-SK" dirty="0"/>
          </a:p>
        </p:txBody>
      </p:sp>
      <p:sp>
        <p:nvSpPr>
          <p:cNvPr id="3584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Účtovníctvo je zdrojom informácií (o finančnej a majetkovej situácii) pre </a:t>
            </a:r>
            <a:r>
              <a:rPr lang="pl-PL" sz="3200" smtClean="0"/>
              <a:t>podnikateľa a zároveň slúži na zistenie základu dane z príjmov a jej vyčíslenie.</a:t>
            </a:r>
            <a:endParaRPr lang="sk-SK" sz="3200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/>
              <a:t>Na Slovensku sa používajú dva </a:t>
            </a:r>
            <a:r>
              <a:rPr lang="sk-SK" dirty="0" smtClean="0"/>
              <a:t>sústavy </a:t>
            </a:r>
            <a:r>
              <a:rPr lang="sk-SK" dirty="0"/>
              <a:t>účtovníctva</a:t>
            </a:r>
            <a:r>
              <a:rPr lang="sk-SK" dirty="0" smtClean="0"/>
              <a:t>:</a:t>
            </a:r>
            <a:endParaRPr lang="sk-SK" dirty="0"/>
          </a:p>
        </p:txBody>
      </p:sp>
      <p:sp>
        <p:nvSpPr>
          <p:cNvPr id="3686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jednoduché účtovníctvo </a:t>
            </a:r>
          </a:p>
          <a:p>
            <a:r>
              <a:rPr lang="sk-SK" sz="3200" smtClean="0"/>
              <a:t>podvojné účtovníctvo.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/>
              <a:t>Hlavný rozdiel týchto dvoch </a:t>
            </a:r>
            <a:r>
              <a:rPr lang="sk-SK" dirty="0" smtClean="0"/>
              <a:t>systémoch spočíva </a:t>
            </a:r>
            <a:r>
              <a:rPr lang="sk-SK" dirty="0"/>
              <a:t>v</a:t>
            </a:r>
            <a:r>
              <a:rPr lang="sk-SK" dirty="0" smtClean="0"/>
              <a:t>:</a:t>
            </a:r>
            <a:endParaRPr lang="sk-SK" dirty="0"/>
          </a:p>
        </p:txBody>
      </p:sp>
      <p:sp>
        <p:nvSpPr>
          <p:cNvPr id="3789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• spôsobe výpočtu základu dane (a následne vyčíslení dane)</a:t>
            </a:r>
          </a:p>
          <a:p>
            <a:r>
              <a:rPr lang="sk-SK" sz="3200" smtClean="0"/>
              <a:t>• a v informačnej hodnote.</a:t>
            </a:r>
          </a:p>
          <a:p>
            <a:endParaRPr lang="sk-SK" sz="3200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smtClean="0"/>
              <a:t>Základ dane</a:t>
            </a:r>
            <a:endParaRPr lang="sk-SK" smtClean="0"/>
          </a:p>
        </p:txBody>
      </p:sp>
      <p:sp>
        <p:nvSpPr>
          <p:cNvPr id="3891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Pre pochopenie rozdielu vo výpočte základu dane z príjmov je potrebné poznať rozdiel medzi výnosmi </a:t>
            </a:r>
            <a:r>
              <a:rPr lang="pl-PL" sz="3200" smtClean="0"/>
              <a:t>a príjmami, medzi nákladmi a výdavkami.</a:t>
            </a:r>
            <a:endParaRPr lang="sk-SK" sz="3200" smtClean="0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/>
              <a:t>Základný rozdiel vo výpočte základu dane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412875" y="2316163"/>
            <a:ext cx="3055938" cy="6397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b="0" dirty="0"/>
              <a:t>v </a:t>
            </a:r>
            <a:r>
              <a:rPr lang="sk-SK" dirty="0"/>
              <a:t>jednoduchom účtovníctve</a:t>
            </a:r>
          </a:p>
        </p:txBody>
      </p:sp>
      <p:sp>
        <p:nvSpPr>
          <p:cNvPr id="39939" name="Zástupný symbol obsahu 3"/>
          <p:cNvSpPr>
            <a:spLocks noGrp="1"/>
          </p:cNvSpPr>
          <p:nvPr>
            <p:ph sz="half" idx="2"/>
          </p:nvPr>
        </p:nvSpPr>
        <p:spPr>
          <a:xfrm>
            <a:off x="1041400" y="2974975"/>
            <a:ext cx="3419475" cy="2835275"/>
          </a:xfrm>
        </p:spPr>
        <p:txBody>
          <a:bodyPr/>
          <a:lstStyle/>
          <a:p>
            <a:r>
              <a:rPr lang="sk-SK" smtClean="0"/>
              <a:t>rozdiel </a:t>
            </a:r>
            <a:r>
              <a:rPr lang="sk-SK" b="1" smtClean="0"/>
              <a:t>zdaniteľných príjmov </a:t>
            </a:r>
            <a:r>
              <a:rPr lang="sk-SK" smtClean="0"/>
              <a:t>a </a:t>
            </a:r>
            <a:r>
              <a:rPr lang="sk-SK" b="1" smtClean="0"/>
              <a:t>daňovo uznateľných výdavkov</a:t>
            </a:r>
            <a:endParaRPr lang="sk-SK" smtClean="0"/>
          </a:p>
        </p:txBody>
      </p:sp>
      <p:sp>
        <p:nvSpPr>
          <p:cNvPr id="39940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011738" y="2205038"/>
            <a:ext cx="3055937" cy="750887"/>
          </a:xfrm>
        </p:spPr>
        <p:txBody>
          <a:bodyPr/>
          <a:lstStyle/>
          <a:p>
            <a:r>
              <a:rPr lang="sk-SK" sz="2200" b="0" smtClean="0"/>
              <a:t>v </a:t>
            </a:r>
            <a:r>
              <a:rPr lang="sk-SK" sz="2200" smtClean="0"/>
              <a:t>podvojnom účtovníctve</a:t>
            </a:r>
          </a:p>
        </p:txBody>
      </p:sp>
      <p:sp>
        <p:nvSpPr>
          <p:cNvPr id="39941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974975"/>
            <a:ext cx="3419475" cy="2835275"/>
          </a:xfrm>
        </p:spPr>
        <p:txBody>
          <a:bodyPr/>
          <a:lstStyle/>
          <a:p>
            <a:r>
              <a:rPr lang="sk-SK" smtClean="0"/>
              <a:t>rozdiel </a:t>
            </a:r>
            <a:r>
              <a:rPr lang="sk-SK" b="1" smtClean="0"/>
              <a:t>výnosov </a:t>
            </a:r>
            <a:r>
              <a:rPr lang="sk-SK" smtClean="0"/>
              <a:t>a </a:t>
            </a:r>
            <a:r>
              <a:rPr lang="sk-SK" b="1" smtClean="0"/>
              <a:t>nákladov</a:t>
            </a:r>
            <a:endParaRPr lang="sk-SK" smtClean="0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Jednoduché účtovníctvo:</a:t>
            </a:r>
          </a:p>
        </p:txBody>
      </p:sp>
      <p:sp>
        <p:nvSpPr>
          <p:cNvPr id="40962" name="Zástupný symbol obsahu 2"/>
          <p:cNvSpPr>
            <a:spLocks noGrp="1"/>
          </p:cNvSpPr>
          <p:nvPr>
            <p:ph sz="quarter" idx="13"/>
          </p:nvPr>
        </p:nvSpPr>
        <p:spPr>
          <a:xfrm>
            <a:off x="1042988" y="2312988"/>
            <a:ext cx="3419475" cy="3494087"/>
          </a:xfrm>
        </p:spPr>
        <p:txBody>
          <a:bodyPr/>
          <a:lstStyle/>
          <a:p>
            <a:r>
              <a:rPr lang="sk-SK" sz="2800" b="1" smtClean="0"/>
              <a:t>Príjem </a:t>
            </a:r>
            <a:r>
              <a:rPr lang="sk-SK" sz="2800" smtClean="0"/>
              <a:t>je prírastok peňažných prostriedkov </a:t>
            </a:r>
            <a:r>
              <a:rPr lang="pl-PL" sz="2800" smtClean="0"/>
              <a:t>(v pokladnici alebo na bankovom účte).</a:t>
            </a:r>
            <a:endParaRPr lang="sk-SK" sz="2800" smtClean="0"/>
          </a:p>
        </p:txBody>
      </p:sp>
      <p:sp>
        <p:nvSpPr>
          <p:cNvPr id="40963" name="Zástupný symbol obsahu 3"/>
          <p:cNvSpPr>
            <a:spLocks noGrp="1"/>
          </p:cNvSpPr>
          <p:nvPr>
            <p:ph sz="quarter" idx="14"/>
          </p:nvPr>
        </p:nvSpPr>
        <p:spPr>
          <a:xfrm>
            <a:off x="4645025" y="2312988"/>
            <a:ext cx="3419475" cy="3494087"/>
          </a:xfrm>
        </p:spPr>
        <p:txBody>
          <a:bodyPr/>
          <a:lstStyle/>
          <a:p>
            <a:r>
              <a:rPr lang="sk-SK" sz="2800" b="1" smtClean="0"/>
              <a:t>Výdavok </a:t>
            </a:r>
            <a:r>
              <a:rPr lang="sk-SK" sz="2800" smtClean="0"/>
              <a:t>je úbytok peňažných prostriedkov </a:t>
            </a:r>
            <a:r>
              <a:rPr lang="pl-PL" sz="2800" smtClean="0"/>
              <a:t>(z pokladnice alebo bankového účtu).</a:t>
            </a:r>
            <a:endParaRPr lang="sk-SK" sz="2800" smtClean="0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Podvojné účtovníctvo: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1042988" y="2312988"/>
            <a:ext cx="3419475" cy="3494087"/>
          </a:xfrm>
        </p:spPr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b="1" dirty="0"/>
              <a:t>Výnos </a:t>
            </a:r>
            <a:r>
              <a:rPr lang="sk-SK" dirty="0"/>
              <a:t>vzniká v podnikaní v momente </a:t>
            </a:r>
            <a:r>
              <a:rPr lang="sk-SK" dirty="0" smtClean="0"/>
              <a:t>predaja (zjednodušene </a:t>
            </a:r>
            <a:r>
              <a:rPr lang="sk-SK" dirty="0"/>
              <a:t>možno povedať pri vystavení faktúry</a:t>
            </a:r>
            <a:r>
              <a:rPr lang="sk-SK" dirty="0" smtClean="0"/>
              <a:t>), </a:t>
            </a:r>
            <a:r>
              <a:rPr lang="pl-PL" dirty="0" smtClean="0"/>
              <a:t>bez </a:t>
            </a:r>
            <a:r>
              <a:rPr lang="pl-PL" dirty="0"/>
              <a:t>ohľadu na to, kedy bude zaplatená a či </a:t>
            </a:r>
            <a:r>
              <a:rPr lang="pl-PL" dirty="0" smtClean="0"/>
              <a:t>vôbec </a:t>
            </a:r>
            <a:r>
              <a:rPr lang="sk-SK" dirty="0" smtClean="0"/>
              <a:t>bude </a:t>
            </a:r>
            <a:r>
              <a:rPr lang="sk-SK" dirty="0"/>
              <a:t>zaplatená.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14"/>
          </p:nvPr>
        </p:nvSpPr>
        <p:spPr>
          <a:xfrm>
            <a:off x="4645025" y="2312988"/>
            <a:ext cx="3419475" cy="3494087"/>
          </a:xfrm>
        </p:spPr>
        <p:txBody>
          <a:bodyPr rtlCol="0">
            <a:normAutofit fontScale="925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b="1" dirty="0"/>
              <a:t>Náklad </a:t>
            </a:r>
            <a:r>
              <a:rPr lang="sk-SK" dirty="0"/>
              <a:t>vzniká v podnikaní pri nákupe </a:t>
            </a:r>
            <a:r>
              <a:rPr lang="sk-SK" dirty="0" smtClean="0"/>
              <a:t>tovaru alebo </a:t>
            </a:r>
            <a:r>
              <a:rPr lang="sk-SK" dirty="0"/>
              <a:t>služby (zjednodušene možno povedať </a:t>
            </a:r>
            <a:r>
              <a:rPr lang="sk-SK" dirty="0" smtClean="0"/>
              <a:t>fakturáciou </a:t>
            </a:r>
            <a:r>
              <a:rPr lang="pl-PL" dirty="0" smtClean="0"/>
              <a:t>od </a:t>
            </a:r>
            <a:r>
              <a:rPr lang="pl-PL" dirty="0"/>
              <a:t>dodávateľa) bez ohľadu na to, kedy </a:t>
            </a:r>
            <a:r>
              <a:rPr lang="pl-PL" dirty="0" smtClean="0"/>
              <a:t>bude </a:t>
            </a:r>
            <a:r>
              <a:rPr lang="sk-SK" dirty="0" smtClean="0"/>
              <a:t>zaplatená </a:t>
            </a:r>
            <a:r>
              <a:rPr lang="sk-SK" dirty="0"/>
              <a:t>a či bude zaplatená.</a:t>
            </a: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Definícia:</a:t>
            </a:r>
          </a:p>
        </p:txBody>
      </p:sp>
      <p:sp>
        <p:nvSpPr>
          <p:cNvPr id="1536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Účtovníctvo je uzatvorená, vnútorne usporiadaná sústava informácií, pomocou ktorej sa podnikateľská činnosť zisťuje, meria a hodnotí.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smtClean="0"/>
              <a:t>Informačná hodnota</a:t>
            </a:r>
            <a:endParaRPr lang="sk-SK" smtClean="0"/>
          </a:p>
        </p:txBody>
      </p:sp>
      <p:sp>
        <p:nvSpPr>
          <p:cNvPr id="4301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Ďalší významný rozdiel spočíva v poskytovaní informácií. V podvojnom účtovníctve je podnikateľský subjekt povinný viesť oveľa podrobnejšiu evidenciu než v prípade jednoduchého účtovníctva.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b="1" i="1" dirty="0"/>
              <a:t>Kto používa jednoduché a kto </a:t>
            </a:r>
            <a:r>
              <a:rPr lang="pl-PL" b="1" i="1" dirty="0" smtClean="0"/>
              <a:t>podvojné </a:t>
            </a:r>
            <a:r>
              <a:rPr lang="sk-SK" b="1" i="1" dirty="0" smtClean="0"/>
              <a:t>účtovníctvo?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Podnikateľské </a:t>
            </a:r>
            <a:r>
              <a:rPr lang="sk-SK" dirty="0"/>
              <a:t>subjekty účtujú v sústave </a:t>
            </a:r>
            <a:r>
              <a:rPr lang="sk-SK" dirty="0" smtClean="0"/>
              <a:t>podvojného účtovníctva</a:t>
            </a:r>
            <a:r>
              <a:rPr lang="sk-SK" dirty="0"/>
              <a:t>. 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Zákon </a:t>
            </a:r>
            <a:r>
              <a:rPr lang="sk-SK" dirty="0"/>
              <a:t>o účtovníctve však </a:t>
            </a:r>
            <a:r>
              <a:rPr lang="sk-SK" dirty="0" smtClean="0"/>
              <a:t>vymedzuje prípady</a:t>
            </a:r>
            <a:r>
              <a:rPr lang="sk-SK" dirty="0"/>
              <a:t>, v ktorých je možné účtovať v </a:t>
            </a:r>
            <a:r>
              <a:rPr lang="sk-SK" dirty="0" smtClean="0"/>
              <a:t>sústave jednoduchého </a:t>
            </a:r>
            <a:r>
              <a:rPr lang="sk-SK" dirty="0"/>
              <a:t>účtovníctva. Ide napríklad o: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• fyzické osoby (živnostník),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• občianske združenia,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• cirkev.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Právne predpisy JÚ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Novela Opatrenia MF SR, ktorým sa ustanovujú podrobnosti  o postupoch účtovania pre podnikateľov účtujúcich v sústave jednoduchého účtovníctva, zjednodušene Postupov účtovania </a:t>
            </a:r>
            <a:r>
              <a:rPr lang="sk-SK" b="1" dirty="0"/>
              <a:t>pre podnikateľov účtujúcich v sústave jednoduchého účtovníctva, ktorá je platná od 1.1.2013, </a:t>
            </a:r>
            <a:r>
              <a:rPr lang="sk-SK" dirty="0"/>
              <a:t>upravila vymedzenie výdavkov na dosiahnutie, zabezpečenie a udržanie príjmov. 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b="1" dirty="0" smtClean="0"/>
              <a:t>členenie </a:t>
            </a:r>
            <a:r>
              <a:rPr lang="sk-SK" b="1" dirty="0"/>
              <a:t>peňažného denníka od </a:t>
            </a:r>
            <a:r>
              <a:rPr lang="sk-SK" b="1" dirty="0" smtClean="0"/>
              <a:t>1.1.2013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sz="2800" dirty="0"/>
              <a:t>Novela Postupov účtovania ponechala delenie zdaniteľných </a:t>
            </a:r>
            <a:r>
              <a:rPr lang="sk-SK" sz="2800" dirty="0" smtClean="0"/>
              <a:t>príjmov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2800" dirty="0"/>
              <a:t>príjmov, ktoré podľa osobitného predpisu neovplyvňujú základ dane z </a:t>
            </a:r>
            <a:r>
              <a:rPr lang="sk-SK" sz="2800" dirty="0" smtClean="0"/>
              <a:t>príjmov,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2800" dirty="0" smtClean="0"/>
              <a:t>výdavkov</a:t>
            </a:r>
            <a:r>
              <a:rPr lang="sk-SK" sz="2800" dirty="0"/>
              <a:t>, ktoré podľa osobitného predpisu neovplyvňujú základ dane z príjmov.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1249362"/>
          </a:xfrm>
        </p:spPr>
        <p:txBody>
          <a:bodyPr/>
          <a:lstStyle/>
          <a:p>
            <a:r>
              <a:rPr lang="sk-SK" sz="2800" smtClean="0"/>
              <a:t>členenie </a:t>
            </a:r>
            <a:r>
              <a:rPr lang="sk-SK" sz="2800" i="1" smtClean="0"/>
              <a:t>výdavkov  vynaložených na dosiahnutie, zabezpečenie a udržanie príjmov</a:t>
            </a:r>
            <a:r>
              <a:rPr lang="sk-SK" sz="2800" smtClean="0"/>
              <a:t>: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zásoby,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služby,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mzdy,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poistné a príspevky platené za fyzickú osobu alebo podnikateľa  a poistné a príspevky platené zamestnávateľom za zamestnancov,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tvorbu sociálneho fondu,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ostatné výdavky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Zásoby</a:t>
            </a:r>
          </a:p>
        </p:txBody>
      </p:sp>
      <p:sp>
        <p:nvSpPr>
          <p:cNvPr id="4813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nakupovaný materiál sa bude vykazovať spolu s nakupovaným tovarom vrátane výdavkov súvisiacich s ich obstaraním v stĺpci peňažného denníka „zásoby“.</a:t>
            </a:r>
          </a:p>
          <a:p>
            <a:endParaRPr lang="sk-SK" smtClean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Služby: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sz="3200" dirty="0"/>
              <a:t>ako </a:t>
            </a:r>
            <a:r>
              <a:rPr lang="sk-SK" sz="3200" dirty="0" smtClean="0"/>
              <a:t>služby sa </a:t>
            </a:r>
            <a:r>
              <a:rPr lang="sk-SK" sz="3200" dirty="0"/>
              <a:t>účtujú výdavky, ktoré majú povahu nakupovaných služieb, napríklad spotreba energií, telefónne služby, poštové služby, </a:t>
            </a:r>
            <a:r>
              <a:rPr lang="sk-SK" sz="3200" dirty="0" smtClean="0"/>
              <a:t>vedenie účtovníctva, bankové </a:t>
            </a:r>
            <a:r>
              <a:rPr lang="sk-SK" sz="3200" dirty="0"/>
              <a:t>činnosti, právne služby, nájomné, výdavky na cestovné.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Mzdy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čisté </a:t>
            </a:r>
            <a:r>
              <a:rPr lang="sk-SK" dirty="0"/>
              <a:t>mzdy vyplatené zamestnancom vrátane vyplateného daňového bonusu, a to aj z prostriedkov zamestnávateľa</a:t>
            </a:r>
            <a:r>
              <a:rPr lang="sk-SK" dirty="0" smtClean="0"/>
              <a:t>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poistné </a:t>
            </a:r>
            <a:r>
              <a:rPr lang="sk-SK" dirty="0"/>
              <a:t>a príspevky na zdravotné poistenie a sociálne poistenie, ktoré je povinný platiť zamestnanec</a:t>
            </a:r>
            <a:r>
              <a:rPr lang="sk-SK" dirty="0" smtClean="0"/>
              <a:t>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daň </a:t>
            </a:r>
            <a:r>
              <a:rPr lang="sk-SK" dirty="0"/>
              <a:t>z príjmu zo závislej činnosti a preddavky na daň z príjmov zo závislej činnosti</a:t>
            </a:r>
            <a:r>
              <a:rPr lang="sk-SK" dirty="0" smtClean="0"/>
              <a:t>,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daňový </a:t>
            </a:r>
            <a:r>
              <a:rPr lang="sk-SK" dirty="0"/>
              <a:t>bonus vrátený správcom dane,  účtovaný ako storno.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Platby do fondov</a:t>
            </a:r>
          </a:p>
        </p:txBody>
      </p:sp>
      <p:sp>
        <p:nvSpPr>
          <p:cNvPr id="5120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poistné a príspevky platené za fyzickú osobu alebo podnikateľa a poistné a príspevky platené zamestnávateľom za zamestnancov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tvorba sociálneho fondu</a:t>
            </a:r>
          </a:p>
        </p:txBody>
      </p:sp>
      <p:sp>
        <p:nvSpPr>
          <p:cNvPr id="5222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Z hrubých miezd 0,6 % - 1 %.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sp>
        <p:nvSpPr>
          <p:cNvPr id="1638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Poskytuje informácie v peňažnom vyjadrení o stave majetku, vlastného imania, záväzkoch, výnosoch, nákladoch, príjmoch, výdavkoch </a:t>
            </a:r>
            <a:r>
              <a:rPr lang="pl-PL" sz="3200" smtClean="0"/>
              <a:t>a výsledku hospodárenia. </a:t>
            </a:r>
            <a:endParaRPr lang="sk-SK" sz="3200" smtClean="0"/>
          </a:p>
          <a:p>
            <a:endParaRPr lang="sk-SK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ostatné výdavky</a:t>
            </a:r>
            <a:endParaRPr lang="sk-SK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/>
              <a:t>účtujú kurzové rozdiely, odpisy dlhodobého majetku a tvorba rezerv </a:t>
            </a:r>
            <a:r>
              <a:rPr lang="sk-SK" dirty="0" smtClean="0"/>
              <a:t>(napr. na nevyčerpané dovolenky), ako </a:t>
            </a:r>
            <a:r>
              <a:rPr lang="sk-SK" dirty="0"/>
              <a:t>aj ďalšie výdavky, ktoré sa neuvedú do prehľadu v inej časti. Ako ostatný výdavok sa účtuje aj dlhodobý nehmotný majetok, ktorého ocenenie nie je vyššie ako </a:t>
            </a:r>
            <a:r>
              <a:rPr lang="sk-SK" dirty="0" smtClean="0"/>
              <a:t>2400 €, </a:t>
            </a:r>
            <a:r>
              <a:rPr lang="sk-SK" dirty="0"/>
              <a:t>ak doba použiteľnosti tohto majetku je dlhšia ako jeden rok a ak tento majetok nebol zaradený do dlhodobého majetku.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b="1" dirty="0" smtClean="0"/>
              <a:t>Účtovné knihy v jednoduchom účtovníctve:</a:t>
            </a:r>
            <a:endParaRPr lang="sk-SK" dirty="0"/>
          </a:p>
        </p:txBody>
      </p:sp>
      <p:sp>
        <p:nvSpPr>
          <p:cNvPr id="5427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i="1" smtClean="0"/>
              <a:t>Povinné knihy</a:t>
            </a:r>
            <a:r>
              <a:rPr lang="sk-SK" sz="3200" smtClean="0"/>
              <a:t>:</a:t>
            </a:r>
          </a:p>
          <a:p>
            <a:r>
              <a:rPr lang="sk-SK" sz="3200" smtClean="0"/>
              <a:t>peňažný denník</a:t>
            </a:r>
          </a:p>
          <a:p>
            <a:r>
              <a:rPr lang="sk-SK" sz="3200" smtClean="0"/>
              <a:t>kniha pohľadávok</a:t>
            </a:r>
          </a:p>
          <a:p>
            <a:r>
              <a:rPr lang="sk-SK" sz="3200" smtClean="0"/>
              <a:t>kniha záväzkov</a:t>
            </a:r>
          </a:p>
          <a:p>
            <a:endParaRPr lang="sk-SK" smtClean="0"/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smtClean="0"/>
              <a:t>Pomocné knihy</a:t>
            </a:r>
            <a:r>
              <a:rPr lang="sk-SK" smtClean="0"/>
              <a:t>:</a:t>
            </a:r>
          </a:p>
        </p:txBody>
      </p:sp>
      <p:sp>
        <p:nvSpPr>
          <p:cNvPr id="5529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kniha dlhodobého majetku</a:t>
            </a:r>
          </a:p>
          <a:p>
            <a:r>
              <a:rPr lang="sk-SK" sz="3200" smtClean="0"/>
              <a:t>kniha finančného majetku</a:t>
            </a:r>
          </a:p>
          <a:p>
            <a:r>
              <a:rPr lang="sk-SK" sz="3200" smtClean="0"/>
              <a:t>kniha zvierat základného stáda</a:t>
            </a:r>
          </a:p>
          <a:p>
            <a:r>
              <a:rPr lang="sk-SK" sz="3200" smtClean="0"/>
              <a:t>kniha zásob</a:t>
            </a:r>
          </a:p>
          <a:p>
            <a:endParaRPr lang="sk-SK" smtClean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smtClean="0"/>
              <a:t>Pomocné knihy:</a:t>
            </a:r>
          </a:p>
        </p:txBody>
      </p:sp>
      <p:sp>
        <p:nvSpPr>
          <p:cNvPr id="5632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pokladničná kniha</a:t>
            </a:r>
          </a:p>
          <a:p>
            <a:r>
              <a:rPr lang="sk-SK" sz="3200" smtClean="0"/>
              <a:t>kniha účet v banke</a:t>
            </a:r>
          </a:p>
          <a:p>
            <a:r>
              <a:rPr lang="sk-SK" sz="3200" smtClean="0"/>
              <a:t>kniha cenín</a:t>
            </a:r>
          </a:p>
          <a:p>
            <a:endParaRPr lang="sk-SK" smtClean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smtClean="0"/>
              <a:t>Pomocné knihy:</a:t>
            </a:r>
            <a:endParaRPr lang="sk-SK" smtClean="0"/>
          </a:p>
        </p:txBody>
      </p:sp>
      <p:sp>
        <p:nvSpPr>
          <p:cNvPr id="5734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kniha rezerv</a:t>
            </a:r>
          </a:p>
          <a:p>
            <a:r>
              <a:rPr lang="sk-SK" sz="3200" smtClean="0"/>
              <a:t>mzdové listy</a:t>
            </a:r>
          </a:p>
          <a:p>
            <a:r>
              <a:rPr lang="sk-SK" sz="3200" smtClean="0"/>
              <a:t>kniha sociálneho fondu</a:t>
            </a:r>
          </a:p>
          <a:p>
            <a:endParaRPr lang="sk-SK" smtClean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Peňažný denník</a:t>
            </a:r>
            <a:endParaRPr lang="sk-SK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je účtovná kniha, v ktorej sa účtujú: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príjmy a výdavky v hotovosti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príjmy a výdavky na účtoch v bankách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priebežné položky – pohyb peňazí medzi pokladnicou a bankovým účtom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uzávierkové operácie – nefinančné operácie na konci účtovného obdobia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účtovné prípady sa účtujú v časovom poradí (podľa dátumu)</a:t>
            </a:r>
            <a:endParaRPr lang="sk-SK" dirty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Všeobecná časť peňažného denníka</a:t>
            </a:r>
            <a:endParaRPr lang="sk-SK" dirty="0"/>
          </a:p>
        </p:txBody>
      </p:sp>
      <p:graphicFrame>
        <p:nvGraphicFramePr>
          <p:cNvPr id="7" name="Zástupný symbol obsahu 6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7058025" cy="3508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7931"/>
                <a:gridCol w="643656"/>
                <a:gridCol w="738309"/>
                <a:gridCol w="908688"/>
                <a:gridCol w="624724"/>
                <a:gridCol w="832966"/>
                <a:gridCol w="1060137"/>
                <a:gridCol w="252414"/>
                <a:gridCol w="328139"/>
                <a:gridCol w="656276"/>
                <a:gridCol w="443545"/>
              </a:tblGrid>
              <a:tr h="332482">
                <a:tc gridSpan="6">
                  <a:txBody>
                    <a:bodyPr/>
                    <a:lstStyle/>
                    <a:p>
                      <a:pPr algn="l" fontAlgn="b"/>
                      <a:r>
                        <a:rPr lang="sk-SK" sz="1300" u="none" strike="noStrike">
                          <a:effectLst/>
                        </a:rPr>
                        <a:t>PEŇAŽNÝ DENNÍK</a:t>
                      </a:r>
                      <a:endParaRPr lang="sk-SK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258020">
                <a:tc>
                  <a:txBody>
                    <a:bodyPr/>
                    <a:lstStyle/>
                    <a:p>
                      <a:pPr algn="l" rtl="0" fontAlgn="b"/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Účtovná jednotka: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............................................................................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258020"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Sídlo: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............................................................................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32482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k-SK" sz="700" u="none" strike="noStrike">
                          <a:effectLst/>
                        </a:rPr>
                        <a:t>Dátum</a:t>
                      </a:r>
                      <a:endParaRPr lang="sk-SK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rowSpan="5" gridSpan="6">
                  <a:txBody>
                    <a:bodyPr/>
                    <a:lstStyle/>
                    <a:p>
                      <a:pPr algn="ctr" fontAlgn="ctr"/>
                      <a:r>
                        <a:rPr lang="sk-SK" sz="700" u="none" strike="noStrike">
                          <a:effectLst/>
                        </a:rPr>
                        <a:t>Text</a:t>
                      </a:r>
                      <a:endParaRPr lang="sk-SK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ctr"/>
                </a:tc>
                <a:tc rowSpan="5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P. č.</a:t>
                      </a:r>
                      <a:endParaRPr lang="sk-SK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u="none" strike="noStrike">
                          <a:effectLst/>
                        </a:rPr>
                        <a:t>Deň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700" u="none" strike="noStrike">
                          <a:effectLst/>
                        </a:rPr>
                        <a:t>Mesiac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700" u="none" strike="noStrike">
                          <a:effectLst/>
                        </a:rPr>
                        <a:t>Číslo dokladu</a:t>
                      </a:r>
                      <a:endParaRPr lang="sk-SK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dokladu</a:t>
                      </a:r>
                      <a:endParaRPr lang="sk-SK" sz="7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1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1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2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3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4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 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 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gridSpan="6">
                  <a:txBody>
                    <a:bodyPr/>
                    <a:lstStyle/>
                    <a:p>
                      <a:pPr algn="r" rtl="0" fontAlgn="b"/>
                      <a:r>
                        <a:rPr lang="sk-SK" sz="800" u="none" strike="noStrike">
                          <a:effectLst/>
                        </a:rPr>
                        <a:t>prevod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k-SK" sz="1600"/>
                    </a:p>
                  </a:txBody>
                  <a:tcPr marL="83120" marR="83120" marT="41560" marB="41560"/>
                </a:tc>
              </a:tr>
              <a:tr h="332482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1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600" u="none" strike="noStrike">
                          <a:effectLst/>
                        </a:rPr>
                        <a:t> </a:t>
                      </a:r>
                      <a:endParaRPr lang="sk-SK" sz="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658" marR="8658" marT="8658" marB="0" anchor="b"/>
                </a:tc>
                <a:tc>
                  <a:txBody>
                    <a:bodyPr/>
                    <a:lstStyle/>
                    <a:p>
                      <a:endParaRPr lang="sk-SK" sz="1600" dirty="0"/>
                    </a:p>
                  </a:txBody>
                  <a:tcPr marL="83120" marR="83120" marT="41560" marB="41560"/>
                </a:tc>
              </a:tr>
            </a:tbl>
          </a:graphicData>
        </a:graphic>
      </p:graphicFrame>
      <p:pic>
        <p:nvPicPr>
          <p:cNvPr id="59491" name="Picture 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92" name="Picture 1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93" name="Picture 1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94" name="Picture 1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Finančná časť PD – peňažné prostriedky</a:t>
            </a:r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636838"/>
          <a:ext cx="7058025" cy="287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4438"/>
                <a:gridCol w="854438"/>
                <a:gridCol w="889313"/>
                <a:gridCol w="854438"/>
                <a:gridCol w="854438"/>
                <a:gridCol w="854438"/>
                <a:gridCol w="906751"/>
                <a:gridCol w="906751"/>
                <a:gridCol w="81779"/>
              </a:tblGrid>
              <a:tr h="411475"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Peňažné prostriedky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Priebežné položky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85757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Hotovosť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Bankové účty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 Príjem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Výdavok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rowSpan="4"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85757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85757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Príjem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Výdavok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Zostatok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Príjem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Výdavok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Zostatok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85757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85757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5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6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7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8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9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10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11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12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40059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 dirty="0">
                          <a:effectLst/>
                        </a:rPr>
                        <a:t> 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60480" name="Picture 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81" name="Picture 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82" name="Picture 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83" name="Picture 6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Príjmy v PD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116013" y="2349500"/>
          <a:ext cx="6696075" cy="3743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0255"/>
                <a:gridCol w="1173016"/>
                <a:gridCol w="1154396"/>
                <a:gridCol w="1241288"/>
                <a:gridCol w="1917788"/>
              </a:tblGrid>
              <a:tr h="534916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pl-PL" sz="800" u="none" strike="noStrike">
                          <a:effectLst/>
                        </a:rPr>
                        <a:t>Príjmy zahrňované do základu dane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Príjmy neovplyvňujúce základ dane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5014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SPOLU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Predaj tovaru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Predaj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Ostatné príjmy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501485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výrobkov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501485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a služieb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501485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501485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13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14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15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16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17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02077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 dirty="0">
                          <a:effectLst/>
                        </a:rPr>
                        <a:t> 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61477" name="Picture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8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9" name="Picture 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0" name="Picture 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Výdavky „daňové“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3467100"/>
          <a:ext cx="6777037" cy="1222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611"/>
                <a:gridCol w="615260"/>
                <a:gridCol w="707089"/>
                <a:gridCol w="707089"/>
                <a:gridCol w="563222"/>
                <a:gridCol w="587710"/>
                <a:gridCol w="651991"/>
                <a:gridCol w="734639"/>
                <a:gridCol w="651991"/>
                <a:gridCol w="651991"/>
                <a:gridCol w="624443"/>
              </a:tblGrid>
              <a:tr h="147060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l-PL" sz="800" u="none" strike="noStrike">
                          <a:effectLst/>
                        </a:rPr>
                        <a:t>Výdavky na dosiahnutie, zabezpečenie a udržanie príjmov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137869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P.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SPOLU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rowSpan="4">
                  <a:txBody>
                    <a:bodyPr/>
                    <a:lstStyle/>
                    <a:p>
                      <a:pPr algn="ctr" fontAlgn="auto"/>
                      <a:r>
                        <a:rPr lang="sk-SK" sz="800" u="none" strike="noStrike">
                          <a:effectLst/>
                        </a:rPr>
                        <a:t>Zásoby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rowSpan="4">
                  <a:txBody>
                    <a:bodyPr/>
                    <a:lstStyle/>
                    <a:p>
                      <a:pPr algn="ctr" fontAlgn="auto"/>
                      <a:r>
                        <a:rPr lang="sk-SK" sz="800" u="none" strike="noStrike">
                          <a:effectLst/>
                        </a:rPr>
                        <a:t>Služby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Mzdy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Platby do fondov 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Tvorba soc. fondu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Iné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</a:tr>
              <a:tr h="137869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č.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Čistá mzda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Daň z príjmov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Platby do fondov za zamestnaca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ctr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Ostatné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137869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výdavky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137869"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800" u="none" strike="noStrike">
                          <a:effectLst/>
                        </a:rPr>
                        <a:t> 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137869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1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18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19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20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21a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21b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21c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22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23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24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25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</a:tr>
              <a:tr h="193017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 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</a:tr>
              <a:tr h="193017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700" u="none" strike="noStrike">
                          <a:effectLst/>
                        </a:rPr>
                        <a:t>1</a:t>
                      </a:r>
                      <a:endParaRPr lang="sk-SK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sk-SK" sz="900" u="none" strike="noStrike" dirty="0">
                          <a:effectLst/>
                        </a:rPr>
                        <a:t> 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91" marR="9191" marT="9191" marB="0" anchor="b"/>
                </a:tc>
              </a:tr>
            </a:tbl>
          </a:graphicData>
        </a:graphic>
      </p:graphicFrame>
      <p:pic>
        <p:nvPicPr>
          <p:cNvPr id="62546" name="Picture 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547" name="Picture 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548" name="Picture 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549" name="Picture 8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Iná definícia:</a:t>
            </a:r>
          </a:p>
        </p:txBody>
      </p:sp>
      <p:sp>
        <p:nvSpPr>
          <p:cNvPr id="1741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mtClean="0"/>
              <a:t>Je najucelenejším </a:t>
            </a:r>
            <a:r>
              <a:rPr lang="sk-SK" smtClean="0"/>
              <a:t>ekonomickým informačným systémom, ktorý </a:t>
            </a:r>
            <a:r>
              <a:rPr lang="pl-PL" smtClean="0"/>
              <a:t>presne a spoľahlivo podáva ekonomické  </a:t>
            </a:r>
            <a:r>
              <a:rPr lang="sk-SK" smtClean="0"/>
              <a:t>informácie a prehľad o stave a pohybe majetku </a:t>
            </a:r>
            <a:r>
              <a:rPr lang="pl-PL" smtClean="0"/>
              <a:t>a záväzkov, o rozdiele majetku a záväzkov, </a:t>
            </a:r>
            <a:r>
              <a:rPr lang="sk-SK" smtClean="0"/>
              <a:t>o nákladoch a výnosoch alebo výdavkoch a príjmoch a o výsledku hospodárenia.</a:t>
            </a:r>
          </a:p>
          <a:p>
            <a:endParaRPr lang="sk-SK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Výdavky „nedaňové“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49500"/>
          <a:ext cx="6913562" cy="3455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2554"/>
                <a:gridCol w="1382554"/>
                <a:gridCol w="1382554"/>
                <a:gridCol w="1382554"/>
                <a:gridCol w="1382554"/>
              </a:tblGrid>
              <a:tr h="840459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sk-SK" sz="800" u="none" strike="noStrike">
                          <a:effectLst/>
                        </a:rPr>
                        <a:t>Výdavky neovplyvňujúce základ dane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724895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SPOLU</a:t>
                      </a:r>
                      <a:endParaRPr lang="sk-SK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DHM, DNM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Daň z príjmov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DPH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800" u="none" strike="noStrike">
                          <a:effectLst/>
                        </a:rPr>
                        <a:t>Iné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87929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26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27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28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29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800" u="none" strike="noStrike">
                          <a:effectLst/>
                        </a:rPr>
                        <a:t>30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103101"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>
                          <a:effectLst/>
                        </a:rPr>
                        <a:t> </a:t>
                      </a:r>
                      <a:endParaRPr lang="sk-SK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k-SK" sz="900" u="none" strike="noStrike" dirty="0">
                          <a:effectLst/>
                        </a:rPr>
                        <a:t> 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63519" name="Picture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520" name="Picture 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521" name="Picture 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522" name="Picture 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smtClean="0"/>
              <a:t>Kniha pohľadávok</a:t>
            </a:r>
            <a:endParaRPr lang="sk-SK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dirty="0" smtClean="0"/>
              <a:t>musí obsahovať názov účtovnej jednotky,  IČO, DIČ, IČ DPH (len ak je platiteľom ak DPH ). V tejto knihe sa evidujú pohľadávky voči odberateľom, preddavky vyplatené dodávateľom, iným účtovným jednotkám poskytnuté pôžičky, preddavky vyplatené zamestnancom, pohľadávky z mánk a škôd, daňové pohľadávky a pohľadávky voči sociálnej poisťovni a zdravotným poisťovniam. </a:t>
            </a:r>
            <a:endParaRPr lang="sk-SK" dirty="0"/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smtClean="0"/>
              <a:t>Kniha záväzkov</a:t>
            </a:r>
            <a:endParaRPr lang="sk-SK" smtClean="0"/>
          </a:p>
        </p:txBody>
      </p:sp>
      <p:sp>
        <p:nvSpPr>
          <p:cNvPr id="6553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Slúži na evidenciu záväzkov voči dodávateľom, zamestnancom, poisťovniam, daňovým úradom, bankám. Zaznamenávame sem aj materiál prevzatý od odberateľov alebo zákazníkov na spracovanie alebo opravu, prípadne prijaté preddavky.</a:t>
            </a:r>
          </a:p>
          <a:p>
            <a:endParaRPr lang="sk-SK" smtClean="0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Kniha dlhodobého majetku</a:t>
            </a:r>
            <a:endParaRPr lang="sk-SK" smtClean="0"/>
          </a:p>
        </p:txBody>
      </p:sp>
      <p:sp>
        <p:nvSpPr>
          <p:cNvPr id="6656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Slúži na evidenciu dlhodobého majetku nehmotného a hmotného.</a:t>
            </a:r>
          </a:p>
          <a:p>
            <a:r>
              <a:rPr lang="sk-SK" smtClean="0"/>
              <a:t>Kniha zvierat – slúži na evidenciu zvierat základného stáda (chovné a ťažné zvieratá.)</a:t>
            </a:r>
          </a:p>
          <a:p>
            <a:r>
              <a:rPr lang="sk-SK" smtClean="0"/>
              <a:t>Kniha dlhodobého finančného majetku – slúži na evidenciu cenných papierov.</a:t>
            </a:r>
          </a:p>
          <a:p>
            <a:endParaRPr lang="sk-SK" smtClean="0"/>
          </a:p>
          <a:p>
            <a:endParaRPr lang="sk-SK" smtClean="0"/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Kniha zásob</a:t>
            </a:r>
            <a:endParaRPr lang="sk-SK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súbor skladových kariet, ktoré obsahujú: 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názov a opis zásob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začlenenie zásob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ocenenie</a:t>
            </a:r>
          </a:p>
          <a:p>
            <a:pPr indent="-274320" fontAlgn="auto">
              <a:spcAft>
                <a:spcPts val="0"/>
              </a:spcAft>
              <a:defRPr/>
            </a:pPr>
            <a:r>
              <a:rPr lang="sk-SK" sz="3200" dirty="0" smtClean="0"/>
              <a:t>stav a pohyb zásob (prírastky a úbytky)</a:t>
            </a:r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Kniha cenín</a:t>
            </a:r>
            <a:endParaRPr lang="sk-SK" smtClean="0"/>
          </a:p>
        </p:txBody>
      </p:sp>
      <p:sp>
        <p:nvSpPr>
          <p:cNvPr id="6861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Slúži na účtovanie poštových známok, kolkov, stravných lístkov, telefónnych a iných kariet. Oceňujú sa vždy menovitou hodnotou.</a:t>
            </a:r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Kniha rezerv</a:t>
            </a:r>
            <a:endParaRPr lang="sk-SK" smtClean="0"/>
          </a:p>
        </p:txBody>
      </p:sp>
      <p:sp>
        <p:nvSpPr>
          <p:cNvPr id="6963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Účtuje sa tvorba, čerpanie a zrušenie rezerv. V peňažnom denníku sa účtuje len v rámci uzávierkových operácií (nefinančné operácie).</a:t>
            </a:r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4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Mzdová evidencia</a:t>
            </a:r>
            <a:endParaRPr lang="sk-SK" smtClean="0"/>
          </a:p>
        </p:txBody>
      </p:sp>
      <p:sp>
        <p:nvSpPr>
          <p:cNvPr id="7065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Vykonáva sa na mzdových listoch podľa jednotlivých zamestnancov. Obsahuje aj výplatné listiny vrátane ich rekapitulácie.</a:t>
            </a:r>
          </a:p>
          <a:p>
            <a:endParaRPr lang="sk-SK" smtClean="0"/>
          </a:p>
        </p:txBody>
      </p:sp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5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Kniha sociálneho fondu</a:t>
            </a:r>
            <a:endParaRPr lang="sk-SK" smtClean="0"/>
          </a:p>
        </p:txBody>
      </p:sp>
      <p:sp>
        <p:nvSpPr>
          <p:cNvPr id="7168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Tvorba a čerpanie SF sa účtuje ako prírastok a úbytok v knihe sociálneho fondu. Peňažné prostriedky sú uložené na osobitnom účte, každý pohyb sa zaznamenáva aj v peňažnom denníku.</a:t>
            </a:r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b="1" dirty="0" smtClean="0"/>
              <a:t>Účtovná uzávierka a závierka</a:t>
            </a:r>
            <a:endParaRPr lang="sk-SK" dirty="0"/>
          </a:p>
        </p:txBody>
      </p:sp>
      <p:sp>
        <p:nvSpPr>
          <p:cNvPr id="7270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Uzávierka  – činnosť na konci účtovného obdobia</a:t>
            </a:r>
          </a:p>
          <a:p>
            <a:r>
              <a:rPr lang="sk-SK" sz="3200" smtClean="0"/>
              <a:t>Závierka  – 2 výkazy vyhotovené na konci účtovného obdobia</a:t>
            </a:r>
          </a:p>
          <a:p>
            <a:endParaRPr lang="sk-SK" smtClean="0"/>
          </a:p>
          <a:p>
            <a:endParaRPr lang="sk-SK" smtClean="0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Právna úprava účtovníctva</a:t>
            </a:r>
          </a:p>
        </p:txBody>
      </p:sp>
      <p:sp>
        <p:nvSpPr>
          <p:cNvPr id="1843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Zákon 431/2002 Z. z. (</a:t>
            </a:r>
            <a:r>
              <a:rPr lang="sk-SK" smtClean="0">
                <a:hlinkClick r:id="rId2"/>
              </a:rPr>
              <a:t>www.zbierka.sk</a:t>
            </a:r>
            <a:r>
              <a:rPr lang="sk-SK" smtClean="0"/>
              <a:t>) 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Pred uzávierkou sa vykonávajú nasledovné činnosti: </a:t>
            </a:r>
            <a:endParaRPr lang="sk-SK" dirty="0"/>
          </a:p>
        </p:txBody>
      </p:sp>
      <p:sp>
        <p:nvSpPr>
          <p:cNvPr id="7373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smtClean="0"/>
              <a:t>kontrola a odsúhlasenie zostatkov peňažných prostriedkov v hotovosti a na bankovom účte. </a:t>
            </a:r>
          </a:p>
          <a:p>
            <a:r>
              <a:rPr lang="sk-SK" sz="2800" smtClean="0"/>
              <a:t>Ako posledná finančná operácia sa zaúčtujú ziskové alebo stratové kurzové rozdiely valutovej pokladnice a devízového účtu.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sp>
        <p:nvSpPr>
          <p:cNvPr id="7475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Kontrola správnosti a úplnosti finančných operácií (kolacionovanie, kontrolné súčty)</a:t>
            </a:r>
          </a:p>
          <a:p>
            <a:r>
              <a:rPr lang="sk-SK" sz="3200" smtClean="0"/>
              <a:t>inventarizácia</a:t>
            </a:r>
          </a:p>
          <a:p>
            <a:endParaRPr lang="sk-SK" smtClean="0"/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Uzávierkové operácie príjmov</a:t>
            </a:r>
            <a:endParaRPr lang="sk-SK" dirty="0"/>
          </a:p>
        </p:txBody>
      </p:sp>
      <p:sp>
        <p:nvSpPr>
          <p:cNvPr id="7577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zahrňovaných do základu dane (zaúčtujú sa do stĺpca ostatné príjmy</a:t>
            </a:r>
          </a:p>
          <a:p>
            <a:r>
              <a:rPr lang="sk-SK" smtClean="0"/>
              <a:t>dlhodobý majetok vytvorený vlastnou činnosťou, ocenený vlastnými nákladmi alebo reprodukčnou obstarávacou cenou. (Postavená budova, vyrobený stroj, odchované zvieratá základného stáda)</a:t>
            </a:r>
          </a:p>
          <a:p>
            <a:endParaRPr lang="sk-SK" smtClean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sp>
        <p:nvSpPr>
          <p:cNvPr id="7680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odpis pasívnej opravnej položky (predajná cena bola nižšia, ako vyvolávacia cena na dražbe)</a:t>
            </a:r>
          </a:p>
          <a:p>
            <a:r>
              <a:rPr lang="sk-SK" sz="3200" smtClean="0"/>
              <a:t>podiel príjmov zo združenia</a:t>
            </a:r>
          </a:p>
          <a:p>
            <a:r>
              <a:rPr lang="sk-SK" sz="3200" smtClean="0"/>
              <a:t>iné príjmy a storno príjmov</a:t>
            </a:r>
          </a:p>
          <a:p>
            <a:endParaRPr lang="sk-SK" smtClean="0"/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Uzávierkové operácie výdavkov</a:t>
            </a:r>
            <a:endParaRPr lang="sk-SK" dirty="0"/>
          </a:p>
        </p:txBody>
      </p:sp>
      <p:sp>
        <p:nvSpPr>
          <p:cNvPr id="7782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na dosiahnutie, zabezpečenie a udržanie príjmov  sa zaúčtujú do stĺpca ostatné výdavky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sp>
        <p:nvSpPr>
          <p:cNvPr id="7885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odpisy dlhodobého majetku</a:t>
            </a:r>
          </a:p>
          <a:p>
            <a:r>
              <a:rPr lang="sk-SK" smtClean="0"/>
              <a:t>zostatková cena predaného dlhodobého majetku (maximálne do výšky predajnej ceny)</a:t>
            </a:r>
          </a:p>
          <a:p>
            <a:r>
              <a:rPr lang="sk-SK" smtClean="0"/>
              <a:t>odpis aktívnej opravnej položky</a:t>
            </a:r>
          </a:p>
          <a:p>
            <a:r>
              <a:rPr lang="sk-SK" smtClean="0"/>
              <a:t>ostatné výdavky a storno výdavkov</a:t>
            </a:r>
          </a:p>
          <a:p>
            <a:endParaRPr lang="sk-SK" smtClean="0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Závierka</a:t>
            </a:r>
            <a:endParaRPr lang="sk-SK" smtClean="0"/>
          </a:p>
        </p:txBody>
      </p:sp>
      <p:sp>
        <p:nvSpPr>
          <p:cNvPr id="79874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2 výkazy:</a:t>
            </a:r>
          </a:p>
          <a:p>
            <a:r>
              <a:rPr lang="sk-SK" smtClean="0"/>
              <a:t>Výkaz o príjmoch a výdavkoch (VoPaV) – dáva prehľad len o príjmoch a výdavkoch ovplyvňujúcich základ dane. Ich rozdiel je výsledok hospodárenia pred zdanením.</a:t>
            </a:r>
          </a:p>
          <a:p>
            <a:endParaRPr lang="sk-SK" smtClean="0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Závierka:</a:t>
            </a:r>
          </a:p>
        </p:txBody>
      </p:sp>
      <p:sp>
        <p:nvSpPr>
          <p:cNvPr id="8089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Výkaz o majetku a záväzkoch (VoMaZ) – súhrnné údaje z peňažného denníka, knihy dlhodobého majetku, knihy zásob, knihy pohľadávok a záväzkov, knihy rezerv a knihy sociálneho fondu. Okrem údajov bežného obdobia sa vykazujú aj údaje predchádzajúceho účtovného obdobia.</a:t>
            </a:r>
          </a:p>
          <a:p>
            <a:endParaRPr lang="sk-SK" smtClean="0"/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Dôležité!</a:t>
            </a:r>
          </a:p>
        </p:txBody>
      </p:sp>
      <p:sp>
        <p:nvSpPr>
          <p:cNvPr id="8192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smtClean="0"/>
              <a:t>Tieto výkazy sa odovzdávajú na daňovom úrade ako prílohy daňového priznania.</a:t>
            </a:r>
          </a:p>
          <a:p>
            <a:r>
              <a:rPr lang="sk-SK" sz="3200" smtClean="0"/>
              <a:t>Účtovnú závierku firmy treba archivovať 10 rokov.</a:t>
            </a:r>
          </a:p>
          <a:p>
            <a:endParaRPr lang="sk-SK" sz="3200" smtClean="0"/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Užitočné webové stránky:</a:t>
            </a:r>
          </a:p>
        </p:txBody>
      </p:sp>
      <p:sp>
        <p:nvSpPr>
          <p:cNvPr id="8294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>
                <a:hlinkClick r:id="rId2"/>
              </a:rPr>
              <a:t>www.drsr.sk</a:t>
            </a:r>
            <a:endParaRPr lang="sk-SK" smtClean="0"/>
          </a:p>
          <a:p>
            <a:r>
              <a:rPr lang="sk-SK" smtClean="0">
                <a:hlinkClick r:id="rId3"/>
              </a:rPr>
              <a:t>www.socpoist.sk</a:t>
            </a:r>
            <a:endParaRPr lang="sk-SK" smtClean="0"/>
          </a:p>
          <a:p>
            <a:r>
              <a:rPr lang="sk-SK" smtClean="0">
                <a:hlinkClick r:id="rId4"/>
              </a:rPr>
              <a:t>www.vszp.sk</a:t>
            </a:r>
            <a:endParaRPr lang="sk-SK" smtClean="0"/>
          </a:p>
          <a:p>
            <a:r>
              <a:rPr lang="sk-SK" smtClean="0">
                <a:hlinkClick r:id="rId5"/>
              </a:rPr>
              <a:t>www.dovera.sk</a:t>
            </a:r>
            <a:endParaRPr lang="sk-SK" smtClean="0"/>
          </a:p>
          <a:p>
            <a:r>
              <a:rPr lang="sk-SK" smtClean="0">
                <a:hlinkClick r:id="rId6"/>
              </a:rPr>
              <a:t>www.uctovnickyweb.sk</a:t>
            </a:r>
            <a:endParaRPr lang="sk-SK" smtClean="0"/>
          </a:p>
          <a:p>
            <a:r>
              <a:rPr lang="sk-SK" smtClean="0">
                <a:hlinkClick r:id="rId7"/>
              </a:rPr>
              <a:t>www.orsr.sk</a:t>
            </a:r>
            <a:endParaRPr lang="sk-SK" smtClean="0"/>
          </a:p>
          <a:p>
            <a:r>
              <a:rPr lang="sk-SK" smtClean="0">
                <a:hlinkClick r:id="rId8"/>
              </a:rPr>
              <a:t>www.or.sk</a:t>
            </a:r>
            <a:r>
              <a:rPr lang="sk-SK" smtClean="0"/>
              <a:t> </a:t>
            </a:r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Základné pojmy účtovníctva: </a:t>
            </a:r>
            <a:endParaRPr lang="sk-SK" dirty="0"/>
          </a:p>
        </p:txBody>
      </p:sp>
      <p:sp>
        <p:nvSpPr>
          <p:cNvPr id="1945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3200" b="1" smtClean="0"/>
              <a:t>Účtovníctvo</a:t>
            </a:r>
            <a:r>
              <a:rPr lang="sk-SK" sz="3200" smtClean="0"/>
              <a:t/>
            </a:r>
            <a:br>
              <a:rPr lang="sk-SK" sz="3200" smtClean="0"/>
            </a:br>
            <a:r>
              <a:rPr lang="sk-SK" sz="3200" smtClean="0"/>
              <a:t>– je ekonomickým informačným systémom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Užitočné webové stránky:</a:t>
            </a:r>
          </a:p>
        </p:txBody>
      </p:sp>
      <p:sp>
        <p:nvSpPr>
          <p:cNvPr id="83970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>
                <a:hlinkClick r:id="rId2"/>
              </a:rPr>
              <a:t>www.podnikam.sk</a:t>
            </a:r>
            <a:endParaRPr lang="sk-SK" smtClean="0"/>
          </a:p>
          <a:p>
            <a:r>
              <a:rPr lang="sk-SK" smtClean="0">
                <a:hlinkClick r:id="rId3"/>
              </a:rPr>
              <a:t>www.podnikajte.sk</a:t>
            </a:r>
            <a:endParaRPr lang="sk-SK" smtClean="0"/>
          </a:p>
          <a:p>
            <a:r>
              <a:rPr lang="sk-SK" smtClean="0">
                <a:hlinkClick r:id="rId4"/>
              </a:rPr>
              <a:t>www.szco.sk</a:t>
            </a:r>
            <a:endParaRPr lang="sk-SK" smtClean="0"/>
          </a:p>
          <a:p>
            <a:r>
              <a:rPr lang="sk-SK" smtClean="0">
                <a:hlinkClick r:id="rId5"/>
              </a:rPr>
              <a:t>www.szcoportal.sk</a:t>
            </a:r>
            <a:endParaRPr lang="sk-SK" smtClean="0"/>
          </a:p>
          <a:p>
            <a:endParaRPr lang="sk-SK" smtClean="0"/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Príklad: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fontAlgn="auto">
              <a:spcAft>
                <a:spcPts val="0"/>
              </a:spcAft>
              <a:defRPr/>
            </a:pPr>
            <a:r>
              <a:rPr lang="sk-SK" i="1" dirty="0" smtClean="0"/>
              <a:t>Podnikateľ: Andrej Struhár, Medová ul. 3, 936 01 Šahy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sk-SK" i="1" dirty="0" smtClean="0"/>
              <a:t>Predmet podnikania: výroba drevených hračiek, opravy drevených hračiek, predaj hračiek vlastnej výroby, predaj hračiek z nákupu (predaj tovaru)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sk-SK" i="1" dirty="0" smtClean="0"/>
              <a:t>IČO: 71070575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sk-SK" i="1" dirty="0" smtClean="0"/>
              <a:t>DIČ: 1020710705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r>
              <a:rPr lang="sk-SK" i="1" dirty="0" smtClean="0"/>
              <a:t>Nie je platiteľom DPH</a:t>
            </a:r>
            <a:endParaRPr lang="sk-SK" dirty="0" smtClean="0"/>
          </a:p>
          <a:p>
            <a:pPr indent="-274320" fontAlgn="auto">
              <a:spcAft>
                <a:spcPts val="0"/>
              </a:spcAft>
              <a:defRPr/>
            </a:pPr>
            <a:endParaRPr lang="sk-SK" dirty="0"/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500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500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5002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Zaúčtujme do peňažného denníka:</a:t>
            </a:r>
            <a:endParaRPr lang="sk-SK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6777037" cy="3890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40"/>
                <a:gridCol w="571504"/>
                <a:gridCol w="714380"/>
                <a:gridCol w="3750004"/>
                <a:gridCol w="1355407"/>
              </a:tblGrid>
              <a:tr h="560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P. č.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Dátum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Doklad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Text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€</a:t>
                      </a:r>
                    </a:p>
                  </a:txBody>
                  <a:tcPr marL="68580" marR="68580" marT="0" marB="0"/>
                </a:tc>
              </a:tr>
              <a:tr h="560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Vklad podnikateľa v hotovosti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5000</a:t>
                      </a:r>
                    </a:p>
                  </a:txBody>
                  <a:tcPr marL="68580" marR="68580" marT="0" marB="0"/>
                </a:tc>
              </a:tr>
              <a:tr h="560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Vklad podnikateľa na bežný účet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3000</a:t>
                      </a:r>
                    </a:p>
                  </a:txBody>
                  <a:tcPr marL="68580" marR="68580" marT="0" marB="0"/>
                </a:tc>
              </a:tr>
              <a:tr h="1381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Výdavky spojené so začatím podnikanie, zaplatené v hotovosti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220</a:t>
                      </a:r>
                    </a:p>
                  </a:txBody>
                  <a:tcPr marL="68580" marR="68580" marT="0" marB="0"/>
                </a:tc>
              </a:tr>
              <a:tr h="828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nájomného MsÚ za december z  bankového účtu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200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6057" name="Picture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58" name="Picture 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59" name="Picture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6060" name="Picture 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6777037" cy="36052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4302"/>
                <a:gridCol w="500066"/>
                <a:gridCol w="642942"/>
                <a:gridCol w="3964318"/>
                <a:gridCol w="1355407"/>
              </a:tblGrid>
              <a:tr h="721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dane z motorových vozidiel a poštovného v hotovosti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60</a:t>
                      </a:r>
                    </a:p>
                  </a:txBody>
                  <a:tcPr marL="68580" marR="68580" marT="0" marB="0"/>
                </a:tc>
              </a:tr>
              <a:tr h="721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Nákup pomocného materiálu priamo do spotreby v hotovosti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295,60</a:t>
                      </a:r>
                    </a:p>
                  </a:txBody>
                  <a:tcPr marL="68580" marR="68580" marT="0" marB="0"/>
                </a:tc>
              </a:tr>
              <a:tr h="721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Prijaté tržby v hotovosti – predaj výrobkov 15 ks koníkov x 20 €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12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721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Prijaté tržby v hotovosti – predaj tovaru 40 ks bábik x 7 €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120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721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6.12.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poistného do zdravotnej poisťovne za podnikateľa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55,02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7081" name="Picture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82" name="Picture 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83" name="Picture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84" name="Picture 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6777037" cy="36766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5740"/>
                <a:gridCol w="500066"/>
                <a:gridCol w="714380"/>
                <a:gridCol w="3821442"/>
                <a:gridCol w="1355407"/>
              </a:tblGrid>
              <a:tr h="73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7.12.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Odvod hotovosti na bežný účet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4000</a:t>
                      </a:r>
                    </a:p>
                  </a:txBody>
                  <a:tcPr marL="68580" marR="68580" marT="0" marB="0"/>
                </a:tc>
              </a:tr>
              <a:tr h="73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7.12.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PFA 72 za materiál z bežného účtu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2665,50</a:t>
                      </a:r>
                    </a:p>
                  </a:txBody>
                  <a:tcPr marL="68580" marR="68580" marT="0" marB="0"/>
                </a:tc>
              </a:tr>
              <a:tr h="73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8.12.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Príjem dlhodobého úveru na bankový účet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11662</a:t>
                      </a:r>
                    </a:p>
                  </a:txBody>
                  <a:tcPr marL="68580" marR="68580" marT="0" marB="0"/>
                </a:tc>
              </a:tr>
              <a:tr h="73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PFA 421 za frézu z bankového účtu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11662</a:t>
                      </a:r>
                    </a:p>
                  </a:txBody>
                  <a:tcPr marL="68580" marR="68580" marT="0" marB="0"/>
                </a:tc>
              </a:tr>
              <a:tr h="73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Príjem hotovosti na bežný účet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4000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8105" name="Picture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106" name="Picture 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107" name="Picture 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108" name="Picture 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6777037" cy="36766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54"/>
                <a:gridCol w="500066"/>
                <a:gridCol w="714380"/>
                <a:gridCol w="3607128"/>
                <a:gridCol w="1355407"/>
              </a:tblGrid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PFA 12 za tovar z bežného účtu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1200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Tržba v hotovosti za služby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1500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Osobná spotreba podnikateľa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1000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10.12.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VBÚ/7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Inkaso od OD Budúcnosť- za tovar 3000, za výrobky 560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3560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17.12.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Tržba z predaja výrobkov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2350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18.12.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PPD/6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Tržba z predaja tovaru 50 ks bábik po 7 €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350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18.12.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Odvod hotovosti na bankový účet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3000</a:t>
                      </a:r>
                    </a:p>
                  </a:txBody>
                  <a:tcPr marL="68580" marR="68580" marT="0" marB="0"/>
                </a:tc>
              </a:tr>
              <a:tr h="4595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19.12.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VPD/7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Nákup reklamných predmetov obchodným partnerom 4 ks po 9,65 €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latin typeface="Times New Roman"/>
                          <a:ea typeface="SimSun"/>
                        </a:rPr>
                        <a:t>38,60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9147" name="Picture 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48" name="Picture 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49" name="Picture 6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50" name="Picture 6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mtClean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1042988" y="2324100"/>
          <a:ext cx="6777037" cy="353377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5740"/>
                <a:gridCol w="571504"/>
                <a:gridCol w="500066"/>
                <a:gridCol w="3964318"/>
                <a:gridCol w="1355407"/>
              </a:tblGrid>
              <a:tr h="9406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20.12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A, vklad hotovosti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B, splátka dlhodobého úveru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C, inkaso do OD Tesco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E, úhrada akontácie pri leasingu úžitkového auta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3000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5000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6900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9178,80</a:t>
                      </a:r>
                    </a:p>
                  </a:txBody>
                  <a:tcPr marL="68580" marR="68580" marT="0" marB="0"/>
                </a:tc>
              </a:tr>
              <a:tr h="1175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27.12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Výplata miezd zamestnancom 2x 350 €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Úhrada poistného SP a ZP (35,2%)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Tvorba sociálneho fondu 0,6 %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Nákup stravných lístkov 21 dní x 2 zamestnanci x 3 € - 55%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45%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700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246,38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4,20</a:t>
                      </a:r>
                    </a:p>
                  </a:txBody>
                  <a:tcPr marL="68580" marR="68580" marT="0" marB="0"/>
                </a:tc>
              </a:tr>
              <a:tr h="9406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31.12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VBÚ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Bankové poplatky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Úroky z krátkodobého bankového úveru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Prijaté úroky z bežného účtu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Zrážková daň z úrokov 19 %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15,60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178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7,30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1,39</a:t>
                      </a:r>
                    </a:p>
                  </a:txBody>
                  <a:tcPr marL="68580" marR="68580" marT="0" marB="0"/>
                </a:tc>
              </a:tr>
              <a:tr h="4768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31.12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ID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>
                          <a:latin typeface="Times New Roman"/>
                          <a:ea typeface="SimSun"/>
                        </a:rPr>
                        <a:t>Daňové odpisy dlhodobého majetku (fréza a úžitkové MV)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1200" dirty="0"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0147" name="Picture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48" name="Picture 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49" name="Picture 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50" name="Picture 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Účtovnícke programy:</a:t>
            </a:r>
          </a:p>
        </p:txBody>
      </p:sp>
      <p:sp>
        <p:nvSpPr>
          <p:cNvPr id="91138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>
                <a:hlinkClick r:id="rId2"/>
              </a:rPr>
              <a:t>www.kros.sk</a:t>
            </a:r>
            <a:r>
              <a:rPr lang="sk-SK" smtClean="0"/>
              <a:t> Alfaplus – demoverzia zadarmo</a:t>
            </a:r>
          </a:p>
          <a:p>
            <a:r>
              <a:rPr lang="sk-SK" smtClean="0">
                <a:hlinkClick r:id="rId3"/>
              </a:rPr>
              <a:t>www.mrp.sk</a:t>
            </a:r>
            <a:r>
              <a:rPr lang="sk-SK" smtClean="0"/>
              <a:t> Jednoduché účtovníctvo</a:t>
            </a:r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Ďakujem za pozornosť!</a:t>
            </a:r>
          </a:p>
        </p:txBody>
      </p:sp>
      <p:sp>
        <p:nvSpPr>
          <p:cNvPr id="9216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smtClean="0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Predmetom účtovníctva</a:t>
            </a:r>
            <a:r>
              <a:rPr lang="sk-SK" smtClean="0"/>
              <a:t> je:</a:t>
            </a:r>
          </a:p>
        </p:txBody>
      </p:sp>
      <p:sp>
        <p:nvSpPr>
          <p:cNvPr id="20482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smtClean="0"/>
              <a:t>1,účtovanie účtovných prípadov o stave a pohybe majetku, záväzkov, výnosoch, nákladoch, príjmoch a výdavkoch.</a:t>
            </a:r>
          </a:p>
          <a:p>
            <a:r>
              <a:rPr lang="sk-SK" sz="2800" smtClean="0"/>
              <a:t>2,vykazovanie skutočností o účtovných prípadoch v účtovnej závierke.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smtClean="0"/>
              <a:t>Účtovnou jednotkou </a:t>
            </a:r>
            <a:r>
              <a:rPr lang="sk-SK" smtClean="0"/>
              <a:t>sú:</a:t>
            </a:r>
          </a:p>
        </p:txBody>
      </p:sp>
      <p:sp>
        <p:nvSpPr>
          <p:cNvPr id="21506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mtClean="0"/>
              <a:t>A – právnické osoby zo sídlom na území SR</a:t>
            </a:r>
          </a:p>
          <a:p>
            <a:r>
              <a:rPr lang="sk-SK" smtClean="0"/>
              <a:t>B – zahraničné právnické a fyzické osoby podnikajúce na území SR alebo vykonávajúce  inú činnosť</a:t>
            </a:r>
          </a:p>
          <a:p>
            <a:r>
              <a:rPr lang="sk-SK" smtClean="0"/>
              <a:t>C – fyzické osoby – podnikatelia alebo samostatné zárobkovo činné osoby - SZČO (lekári, samostatne hospodáriaci roľník SHR).</a:t>
            </a:r>
            <a:br>
              <a:rPr lang="sk-SK" smtClean="0"/>
            </a:br>
            <a:endParaRPr lang="sk-SK" smtClean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20161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333375"/>
            <a:ext cx="27368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260350"/>
            <a:ext cx="29654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5445125"/>
            <a:ext cx="99853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205</TotalTime>
  <Words>2119</Words>
  <Application>Microsoft Office PowerPoint</Application>
  <PresentationFormat>Diavetítés a képernyőre (4:3 oldalarány)</PresentationFormat>
  <Paragraphs>558</Paragraphs>
  <Slides>78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Šablóna návrhu</vt:lpstr>
      </vt:variant>
      <vt:variant>
        <vt:i4>4</vt:i4>
      </vt:variant>
      <vt:variant>
        <vt:lpstr>Nadpisy snímok</vt:lpstr>
      </vt:variant>
      <vt:variant>
        <vt:i4>78</vt:i4>
      </vt:variant>
    </vt:vector>
  </HeadingPairs>
  <TitlesOfParts>
    <vt:vector size="88" baseType="lpstr">
      <vt:lpstr>Century Gothic</vt:lpstr>
      <vt:lpstr>Arial</vt:lpstr>
      <vt:lpstr>Wingdings 2</vt:lpstr>
      <vt:lpstr>Calibri</vt:lpstr>
      <vt:lpstr>Times New Roman</vt:lpstr>
      <vt:lpstr>SimSun</vt:lpstr>
      <vt:lpstr>Austin</vt:lpstr>
      <vt:lpstr>Austin</vt:lpstr>
      <vt:lpstr>Austin</vt:lpstr>
      <vt:lpstr>Austin</vt:lpstr>
      <vt:lpstr>Účtovníctvo</vt:lpstr>
      <vt:lpstr>Úvod:</vt:lpstr>
      <vt:lpstr>Definícia:</vt:lpstr>
      <vt:lpstr>Snímka 4</vt:lpstr>
      <vt:lpstr>Iná definícia:</vt:lpstr>
      <vt:lpstr>Právna úprava účtovníctva</vt:lpstr>
      <vt:lpstr>Základné pojmy účtovníctva: </vt:lpstr>
      <vt:lpstr>Predmetom účtovníctva je:</vt:lpstr>
      <vt:lpstr>Účtovnou jednotkou sú:</vt:lpstr>
      <vt:lpstr>Účtovné obdobie:</vt:lpstr>
      <vt:lpstr>Sústavy účtovníctva</vt:lpstr>
      <vt:lpstr>Účtovné doklady</vt:lpstr>
      <vt:lpstr>Účtovné zápisy</vt:lpstr>
      <vt:lpstr>Účtovné knihy</vt:lpstr>
      <vt:lpstr>Bežné účtovníctvo</vt:lpstr>
      <vt:lpstr>Účtovná závierka</vt:lpstr>
      <vt:lpstr>Účtovná závierka</vt:lpstr>
      <vt:lpstr>SÚVAHA</vt:lpstr>
      <vt:lpstr>Súvaha:</vt:lpstr>
      <vt:lpstr>Účet a jeho podstata</vt:lpstr>
      <vt:lpstr>Pravidlá účtovania na súvahových účtoch:</vt:lpstr>
      <vt:lpstr>Pravidlá účtovania na výsledkových účtoch</vt:lpstr>
      <vt:lpstr>Význam účtovníctva pre podnikateľa:</vt:lpstr>
      <vt:lpstr>Na Slovensku sa používajú dva sústavy účtovníctva:</vt:lpstr>
      <vt:lpstr>Hlavný rozdiel týchto dvoch systémoch spočíva v:</vt:lpstr>
      <vt:lpstr>Základ dane</vt:lpstr>
      <vt:lpstr>Základný rozdiel vo výpočte základu dane</vt:lpstr>
      <vt:lpstr>Jednoduché účtovníctvo:</vt:lpstr>
      <vt:lpstr>Podvojné účtovníctvo: </vt:lpstr>
      <vt:lpstr>Informačná hodnota</vt:lpstr>
      <vt:lpstr>Kto používa jednoduché a kto podvojné účtovníctvo?</vt:lpstr>
      <vt:lpstr>Právne predpisy JÚ</vt:lpstr>
      <vt:lpstr>členenie peňažného denníka od 1.1.2013</vt:lpstr>
      <vt:lpstr>členenie výdavkov  vynaložených na dosiahnutie, zabezpečenie a udržanie príjmov:</vt:lpstr>
      <vt:lpstr>Zásoby</vt:lpstr>
      <vt:lpstr>Služby:</vt:lpstr>
      <vt:lpstr>Mzdy</vt:lpstr>
      <vt:lpstr>Platby do fondov</vt:lpstr>
      <vt:lpstr>tvorba sociálneho fondu</vt:lpstr>
      <vt:lpstr>ostatné výdavky</vt:lpstr>
      <vt:lpstr>Účtovné knihy v jednoduchom účtovníctve:</vt:lpstr>
      <vt:lpstr>Pomocné knihy:</vt:lpstr>
      <vt:lpstr>Pomocné knihy:</vt:lpstr>
      <vt:lpstr>Pomocné knihy:</vt:lpstr>
      <vt:lpstr>Peňažný denník</vt:lpstr>
      <vt:lpstr>Všeobecná časť peňažného denníka</vt:lpstr>
      <vt:lpstr>Finančná časť PD – peňažné prostriedky</vt:lpstr>
      <vt:lpstr>Príjmy v PD</vt:lpstr>
      <vt:lpstr>Výdavky „daňové“</vt:lpstr>
      <vt:lpstr>Výdavky „nedaňové“</vt:lpstr>
      <vt:lpstr>Kniha pohľadávok</vt:lpstr>
      <vt:lpstr>Kniha záväzkov</vt:lpstr>
      <vt:lpstr>Kniha dlhodobého majetku</vt:lpstr>
      <vt:lpstr>Kniha zásob</vt:lpstr>
      <vt:lpstr>Kniha cenín</vt:lpstr>
      <vt:lpstr>Kniha rezerv</vt:lpstr>
      <vt:lpstr>Mzdová evidencia</vt:lpstr>
      <vt:lpstr>Kniha sociálneho fondu</vt:lpstr>
      <vt:lpstr>Účtovná uzávierka a závierka</vt:lpstr>
      <vt:lpstr>Pred uzávierkou sa vykonávajú nasledovné činnosti: </vt:lpstr>
      <vt:lpstr>Snímka 61</vt:lpstr>
      <vt:lpstr>Uzávierkové operácie príjmov</vt:lpstr>
      <vt:lpstr>Snímka 63</vt:lpstr>
      <vt:lpstr>Uzávierkové operácie výdavkov</vt:lpstr>
      <vt:lpstr>Snímka 65</vt:lpstr>
      <vt:lpstr>Závierka</vt:lpstr>
      <vt:lpstr>Závierka:</vt:lpstr>
      <vt:lpstr>Dôležité!</vt:lpstr>
      <vt:lpstr>Užitočné webové stránky:</vt:lpstr>
      <vt:lpstr>Užitočné webové stránky:</vt:lpstr>
      <vt:lpstr>Príklad:</vt:lpstr>
      <vt:lpstr>Zaúčtujme do peňažného denníka:</vt:lpstr>
      <vt:lpstr>Snímka 73</vt:lpstr>
      <vt:lpstr>Snímka 74</vt:lpstr>
      <vt:lpstr>Snímka 75</vt:lpstr>
      <vt:lpstr>Snímka 76</vt:lpstr>
      <vt:lpstr>Účtovnícke programy:</vt:lpstr>
      <vt:lpstr>Ďakujem za pozornosť!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Účtovníctvo</dc:title>
  <dc:creator>PC</dc:creator>
  <cp:lastModifiedBy>Obec</cp:lastModifiedBy>
  <cp:revision>47</cp:revision>
  <dcterms:created xsi:type="dcterms:W3CDTF">2013-11-12T07:08:23Z</dcterms:created>
  <dcterms:modified xsi:type="dcterms:W3CDTF">2002-01-01T00:34:55Z</dcterms:modified>
</cp:coreProperties>
</file>