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6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6" r:id="rId20"/>
    <p:sldId id="347" r:id="rId21"/>
    <p:sldId id="342" r:id="rId22"/>
    <p:sldId id="343" r:id="rId23"/>
    <p:sldId id="344" r:id="rId24"/>
    <p:sldId id="284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5FBA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F65EE08-AD02-4C80-9F1F-2B5C7C2146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304662-AF9F-427C-BEFB-F55B81EB3C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kép hely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smtClean="0"/>
          </a:p>
        </p:txBody>
      </p:sp>
      <p:sp>
        <p:nvSpPr>
          <p:cNvPr id="1638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68D18-427D-4F7B-AF7A-9D974EB5EBB0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6388" name="Dátum helye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8DEE-C0D9-4DFB-A699-FEFE959E01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F9DD-1C7A-4B42-A32D-9375419ADA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8496-5130-474C-AC8E-A9AF5207A8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0F3C-DB55-4F33-B9FE-2385C3AFFA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296D-2FAC-4784-875A-917280B1FD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5D003-8944-4E4E-9C10-E1FD64776D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74D6-0C67-482F-8E52-E71FCC8601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0207-EB69-492E-8124-00B69EC6CF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8FA0-C8C2-4A99-B5DC-A645E6E16C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4253-8EB6-421F-B99E-AE2BF0B9CA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D4BE-5724-41B4-8388-0BD1421A91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2C01FE-958A-47F4-A196-CA3AD2E6D5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3527425"/>
          </a:xfrm>
        </p:spPr>
        <p:txBody>
          <a:bodyPr/>
          <a:lstStyle/>
          <a:p>
            <a:pPr eaLnBrk="1" hangingPunct="1"/>
            <a:r>
              <a:rPr lang="sk-SK" smtClean="0"/>
              <a:t>Programovanie</a:t>
            </a:r>
            <a:r>
              <a:rPr lang="hu-HU" smtClean="0"/>
              <a:t> </a:t>
            </a:r>
            <a:br>
              <a:rPr lang="hu-HU" smtClean="0"/>
            </a:br>
            <a:r>
              <a:rPr lang="hu-HU" smtClean="0"/>
              <a:t/>
            </a:r>
            <a:br>
              <a:rPr lang="hu-HU" smtClean="0"/>
            </a:br>
            <a:r>
              <a:rPr lang="sk-SK" smtClean="0"/>
              <a:t>4</a:t>
            </a:r>
            <a:r>
              <a:rPr lang="sk-SK" b="1" i="1" smtClean="0"/>
              <a:t>. prednáška</a:t>
            </a:r>
            <a:r>
              <a:rPr lang="hu-HU" b="1" i="1" smtClean="0"/>
              <a:t/>
            </a:r>
            <a:br>
              <a:rPr lang="hu-HU" b="1" i="1" smtClean="0"/>
            </a:br>
            <a:endParaRPr lang="hu-HU" b="1" i="1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EFD3E-C345-40C9-9CBB-463DA23A1C08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1438" cy="144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sk-SK" sz="800" smtClean="0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4213" y="1844675"/>
          <a:ext cx="6119812" cy="3978275"/>
        </p:xfrm>
        <a:graphic>
          <a:graphicData uri="http://schemas.openxmlformats.org/presentationml/2006/ole">
            <p:oleObj spid="_x0000_s1026" name="Document" r:id="rId5" imgW="9037271" imgH="5749958" progId="Word.Document.8">
              <p:embed/>
            </p:oleObj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88D1EC-6C8D-41A4-B231-5FB39F3437DB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hu-HU" sz="2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sk-SK" sz="2800" smtClean="0"/>
              <a:t>Prehľad je prehľadný v jednej strane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800" b="1" smtClean="0"/>
          </a:p>
          <a:p>
            <a:r>
              <a:rPr lang="sk-SK" sz="2800" smtClean="0"/>
              <a:t>Prečo: globálny, špecifický, operatívny cieľ</a:t>
            </a:r>
          </a:p>
          <a:p>
            <a:r>
              <a:rPr lang="sk-SK" sz="2800" smtClean="0"/>
              <a:t>Čo: priority, opatrenia</a:t>
            </a:r>
          </a:p>
          <a:p>
            <a:r>
              <a:rPr lang="sk-SK" sz="2800" smtClean="0"/>
              <a:t>Analýza rizík: 4. stĺpec</a:t>
            </a:r>
          </a:p>
          <a:p>
            <a:r>
              <a:rPr lang="sk-SK" sz="2800" smtClean="0"/>
              <a:t>Systém monitoringu: 2. a 3. (a 4.) stĺpec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1B3CE-800F-4CC7-95B8-AF8713F96A6B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2800" smtClean="0">
                <a:latin typeface="Times New Roman" pitchFamily="18" charset="0"/>
              </a:rPr>
              <a:t>22 krokov prípravy logframe pri plánovaní operatívnych programov</a:t>
            </a:r>
          </a:p>
          <a:p>
            <a:pPr>
              <a:buFontTx/>
              <a:buNone/>
            </a:pPr>
            <a:r>
              <a:rPr lang="sk-SK" sz="2400" i="1" smtClean="0">
                <a:latin typeface="Times New Roman" pitchFamily="18" charset="0"/>
              </a:rPr>
              <a:t>Analyzačná fáza</a:t>
            </a:r>
            <a:r>
              <a:rPr lang="en-GB" sz="2400" i="1" smtClean="0">
                <a:latin typeface="Times New Roman" pitchFamily="18" charset="0"/>
              </a:rPr>
              <a:t>:</a:t>
            </a:r>
            <a:endParaRPr lang="en-GB" sz="24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</a:rPr>
              <a:t>1. </a:t>
            </a:r>
            <a:r>
              <a:rPr lang="sk-SK" sz="2400" smtClean="0">
                <a:latin typeface="Times New Roman" pitchFamily="18" charset="0"/>
              </a:rPr>
              <a:t>Stanovenie globálneho (strategického) cieľa</a:t>
            </a:r>
          </a:p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</a:rPr>
              <a:t>2. </a:t>
            </a:r>
            <a:r>
              <a:rPr lang="sk-SK" sz="2400" smtClean="0">
                <a:latin typeface="Times New Roman" pitchFamily="18" charset="0"/>
              </a:rPr>
              <a:t>Identifikácia t</a:t>
            </a:r>
            <a:r>
              <a:rPr lang="hu-HU" sz="2400" smtClean="0">
                <a:latin typeface="Times New Roman" pitchFamily="18" charset="0"/>
              </a:rPr>
              <a:t>rendov prostredia</a:t>
            </a:r>
            <a:endParaRPr lang="en-GB" sz="24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</a:rPr>
              <a:t>3. </a:t>
            </a:r>
            <a:r>
              <a:rPr lang="sk-SK" sz="2400" smtClean="0">
                <a:latin typeface="Times New Roman" pitchFamily="18" charset="0"/>
              </a:rPr>
              <a:t>Vyhotovenie </a:t>
            </a:r>
            <a:r>
              <a:rPr lang="en-GB" sz="2400" smtClean="0">
                <a:latin typeface="Times New Roman" pitchFamily="18" charset="0"/>
              </a:rPr>
              <a:t>SWOT </a:t>
            </a:r>
            <a:r>
              <a:rPr lang="sk-SK" sz="2400" smtClean="0">
                <a:latin typeface="Times New Roman" pitchFamily="18" charset="0"/>
              </a:rPr>
              <a:t>analýzy</a:t>
            </a:r>
            <a:endParaRPr lang="en-GB" sz="24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</a:rPr>
              <a:t>4. </a:t>
            </a:r>
            <a:r>
              <a:rPr lang="sk-SK" sz="2400" smtClean="0">
                <a:latin typeface="Times New Roman" pitchFamily="18" charset="0"/>
              </a:rPr>
              <a:t>Identifikácia a triedenie možných</a:t>
            </a:r>
            <a:r>
              <a:rPr lang="hu-HU" sz="2400" smtClean="0">
                <a:latin typeface="Times New Roman" pitchFamily="18" charset="0"/>
              </a:rPr>
              <a:t> </a:t>
            </a:r>
            <a:r>
              <a:rPr lang="sk-SK" sz="2400" smtClean="0">
                <a:latin typeface="Times New Roman" pitchFamily="18" charset="0"/>
              </a:rPr>
              <a:t>stratégií</a:t>
            </a:r>
          </a:p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</a:rPr>
              <a:t>5. </a:t>
            </a:r>
            <a:r>
              <a:rPr lang="sk-SK" sz="2400" smtClean="0">
                <a:latin typeface="Times New Roman" pitchFamily="18" charset="0"/>
              </a:rPr>
              <a:t>Upresnenie globálneho cieľa podľa</a:t>
            </a:r>
            <a:r>
              <a:rPr lang="hu-HU" sz="2400" smtClean="0">
                <a:latin typeface="Times New Roman" pitchFamily="18" charset="0"/>
              </a:rPr>
              <a:t> stratégií (vízia)</a:t>
            </a:r>
            <a:endParaRPr lang="en-GB" sz="24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</a:rPr>
              <a:t>6.</a:t>
            </a:r>
            <a:r>
              <a:rPr lang="hu-HU" sz="2400" smtClean="0">
                <a:latin typeface="Times New Roman" pitchFamily="18" charset="0"/>
              </a:rPr>
              <a:t> Kto sú dotknuté, zainteresované strany? (analýza účastníkov)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76531B-0A49-4478-9A36-59729033D141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hu-H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Times New Roman" pitchFamily="18" charset="0"/>
              </a:rPr>
              <a:t>7.</a:t>
            </a:r>
            <a:r>
              <a:rPr lang="hu-HU" sz="2400" dirty="0" smtClean="0">
                <a:latin typeface="Times New Roman" pitchFamily="18" charset="0"/>
              </a:rPr>
              <a:t> 	</a:t>
            </a:r>
            <a:r>
              <a:rPr lang="sk-SK" sz="2400" dirty="0" smtClean="0">
                <a:latin typeface="Times New Roman" pitchFamily="18" charset="0"/>
              </a:rPr>
              <a:t>Určenie problémov (k dosiahnutiu globálneho cieľa)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8"/>
              <a:defRPr/>
            </a:pPr>
            <a:r>
              <a:rPr lang="sk-SK" sz="2400" dirty="0" smtClean="0">
                <a:latin typeface="Times New Roman" pitchFamily="18" charset="0"/>
              </a:rPr>
              <a:t>Analýza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</a:rPr>
              <a:t>problémov (strom problémov)</a:t>
            </a:r>
          </a:p>
          <a:p>
            <a:pPr marL="457200" indent="-457200">
              <a:lnSpc>
                <a:spcPct val="90000"/>
              </a:lnSpc>
              <a:buFontTx/>
              <a:buAutoNum type="arabicPeriod" startAt="8"/>
              <a:defRPr/>
            </a:pPr>
            <a:r>
              <a:rPr lang="sk-SK" sz="2400" dirty="0" smtClean="0">
                <a:latin typeface="Times New Roman" pitchFamily="18" charset="0"/>
              </a:rPr>
              <a:t>Pretransformovanie</a:t>
            </a:r>
            <a:r>
              <a:rPr lang="hu-HU" sz="2400" dirty="0" smtClean="0">
                <a:latin typeface="Times New Roman" pitchFamily="18" charset="0"/>
              </a:rPr>
              <a:t> na </a:t>
            </a:r>
            <a:r>
              <a:rPr lang="sk-SK" sz="2400" dirty="0" smtClean="0">
                <a:latin typeface="Times New Roman" pitchFamily="18" charset="0"/>
              </a:rPr>
              <a:t>ciele</a:t>
            </a:r>
            <a:r>
              <a:rPr lang="hu-HU" sz="2400" dirty="0" smtClean="0">
                <a:latin typeface="Times New Roman" pitchFamily="18" charset="0"/>
              </a:rPr>
              <a:t> (</a:t>
            </a:r>
            <a:r>
              <a:rPr lang="sk-SK" sz="2400" dirty="0" smtClean="0">
                <a:latin typeface="Times New Roman" pitchFamily="18" charset="0"/>
              </a:rPr>
              <a:t>strom cieľov)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Times New Roman" pitchFamily="18" charset="0"/>
              </a:rPr>
              <a:t>10.  </a:t>
            </a:r>
            <a:r>
              <a:rPr lang="sk-SK" sz="2400" dirty="0" smtClean="0">
                <a:latin typeface="Times New Roman" pitchFamily="18" charset="0"/>
              </a:rPr>
              <a:t>Triedenie cieľov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Times New Roman" pitchFamily="18" charset="0"/>
              </a:rPr>
              <a:t>11.  </a:t>
            </a:r>
            <a:r>
              <a:rPr lang="sk-SK" sz="2400" dirty="0" smtClean="0">
                <a:latin typeface="Times New Roman" pitchFamily="18" charset="0"/>
              </a:rPr>
              <a:t>Analýza zdrojov (zainteresovaní)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Times New Roman" pitchFamily="18" charset="0"/>
              </a:rPr>
              <a:t>12.  </a:t>
            </a:r>
            <a:r>
              <a:rPr lang="sk-SK" sz="2400" dirty="0" smtClean="0">
                <a:latin typeface="Times New Roman" pitchFamily="18" charset="0"/>
              </a:rPr>
              <a:t>Určenie stratégií</a:t>
            </a:r>
            <a:r>
              <a:rPr lang="hu-HU" sz="2400" dirty="0" smtClean="0">
                <a:latin typeface="Times New Roman" pitchFamily="18" charset="0"/>
              </a:rPr>
              <a:t> (</a:t>
            </a:r>
            <a:r>
              <a:rPr lang="sk-SK" sz="2400" dirty="0" smtClean="0">
                <a:latin typeface="Times New Roman" pitchFamily="18" charset="0"/>
              </a:rPr>
              <a:t>priorít</a:t>
            </a:r>
            <a:r>
              <a:rPr lang="hu-HU" sz="2400" dirty="0" smtClean="0">
                <a:latin typeface="Times New Roman" pitchFamily="18" charset="0"/>
              </a:rPr>
              <a:t>) </a:t>
            </a:r>
            <a:endParaRPr lang="en-GB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Times New Roman" pitchFamily="18" charset="0"/>
              </a:rPr>
              <a:t>13.  </a:t>
            </a:r>
            <a:r>
              <a:rPr lang="sk-SK" sz="2400" dirty="0" smtClean="0">
                <a:latin typeface="Times New Roman" pitchFamily="18" charset="0"/>
              </a:rPr>
              <a:t>Ohraničenie programu</a:t>
            </a:r>
            <a:r>
              <a:rPr lang="hu-HU" sz="2400" dirty="0" smtClean="0">
                <a:latin typeface="Times New Roman" pitchFamily="18" charset="0"/>
              </a:rPr>
              <a:t> (</a:t>
            </a:r>
            <a:r>
              <a:rPr lang="sk-SK" sz="2400" dirty="0" smtClean="0">
                <a:latin typeface="Times New Roman" pitchFamily="18" charset="0"/>
              </a:rPr>
              <a:t>oddelenie od prostredia</a:t>
            </a:r>
            <a:r>
              <a:rPr lang="hu-HU" sz="2400" dirty="0" smtClean="0">
                <a:latin typeface="Times New Roman" pitchFamily="18" charset="0"/>
              </a:rPr>
              <a:t>)</a:t>
            </a:r>
            <a:endParaRPr lang="en-GB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hu-HU" sz="2800" dirty="0" smtClean="0"/>
          </a:p>
          <a:p>
            <a:pPr algn="just" eaLnBrk="1" hangingPunct="1">
              <a:buFontTx/>
              <a:buNone/>
              <a:defRPr/>
            </a:pPr>
            <a:r>
              <a:rPr lang="hu-HU" sz="2800" dirty="0" smtClean="0"/>
              <a:t>	</a:t>
            </a:r>
            <a:endParaRPr lang="hu-HU" dirty="0" smtClean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8D498-F279-435C-86EA-A90B01076A58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2400" i="1" smtClean="0">
                <a:latin typeface="Times New Roman" pitchFamily="18" charset="0"/>
              </a:rPr>
              <a:t>Fáza programovania</a:t>
            </a:r>
            <a:r>
              <a:rPr lang="hu-HU" sz="2400" i="1" smtClean="0">
                <a:latin typeface="Times New Roman" pitchFamily="18" charset="0"/>
              </a:rPr>
              <a:t>:</a:t>
            </a:r>
            <a:endParaRPr lang="en-GB" sz="2400" i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14. </a:t>
            </a:r>
            <a:r>
              <a:rPr lang="sk-SK" sz="2400" smtClean="0">
                <a:latin typeface="Times New Roman" pitchFamily="18" charset="0"/>
              </a:rPr>
              <a:t>Stanovenie priorít</a:t>
            </a:r>
            <a:r>
              <a:rPr lang="hu-HU" sz="2400" smtClean="0">
                <a:latin typeface="Times New Roman" pitchFamily="18" charset="0"/>
              </a:rPr>
              <a:t> a </a:t>
            </a:r>
            <a:r>
              <a:rPr lang="sk-SK" sz="2400" smtClean="0">
                <a:latin typeface="Times New Roman" pitchFamily="18" charset="0"/>
              </a:rPr>
              <a:t>špecifických cieľov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15. </a:t>
            </a:r>
            <a:r>
              <a:rPr lang="sk-SK" sz="2400" smtClean="0">
                <a:latin typeface="Times New Roman" pitchFamily="18" charset="0"/>
              </a:rPr>
              <a:t>Určenie podmienok</a:t>
            </a:r>
            <a:r>
              <a:rPr lang="hu-HU" sz="2400" smtClean="0">
                <a:latin typeface="Times New Roman" pitchFamily="18" charset="0"/>
              </a:rPr>
              <a:t> (</a:t>
            </a:r>
            <a:r>
              <a:rPr lang="sk-SK" sz="2400" smtClean="0">
                <a:latin typeface="Times New Roman" pitchFamily="18" charset="0"/>
              </a:rPr>
              <a:t>vonkajších činiteľov</a:t>
            </a:r>
            <a:r>
              <a:rPr lang="hu-HU" sz="2400" smtClean="0">
                <a:latin typeface="Times New Roman" pitchFamily="18" charset="0"/>
              </a:rPr>
              <a:t>)</a:t>
            </a:r>
            <a:endParaRPr lang="en-GB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16. </a:t>
            </a:r>
            <a:r>
              <a:rPr lang="sk-SK" sz="2400" smtClean="0">
                <a:latin typeface="Times New Roman" pitchFamily="18" charset="0"/>
              </a:rPr>
              <a:t>Určenie opatrení</a:t>
            </a:r>
            <a:r>
              <a:rPr lang="hu-HU" sz="2400" smtClean="0">
                <a:latin typeface="Times New Roman" pitchFamily="18" charset="0"/>
              </a:rPr>
              <a:t> (a </a:t>
            </a:r>
            <a:r>
              <a:rPr lang="sk-SK" sz="2400" smtClean="0">
                <a:latin typeface="Times New Roman" pitchFamily="18" charset="0"/>
              </a:rPr>
              <a:t>vzorových projektov</a:t>
            </a:r>
            <a:r>
              <a:rPr lang="hu-HU" sz="2400" smtClean="0">
                <a:latin typeface="Times New Roman" pitchFamily="18" charset="0"/>
              </a:rPr>
              <a:t>) </a:t>
            </a:r>
            <a:endParaRPr lang="en-GB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17. </a:t>
            </a:r>
            <a:r>
              <a:rPr lang="sk-SK" sz="2400" smtClean="0">
                <a:latin typeface="Times New Roman" pitchFamily="18" charset="0"/>
              </a:rPr>
              <a:t>Stanovenie východiskových podmienok</a:t>
            </a:r>
            <a:endParaRPr lang="en-GB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18. </a:t>
            </a:r>
            <a:r>
              <a:rPr lang="sk-SK" sz="2400" smtClean="0">
                <a:latin typeface="Times New Roman" pitchFamily="18" charset="0"/>
              </a:rPr>
              <a:t>Analýza rizík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19. </a:t>
            </a:r>
            <a:r>
              <a:rPr lang="sk-SK" sz="2400" smtClean="0">
                <a:latin typeface="Times New Roman" pitchFamily="18" charset="0"/>
              </a:rPr>
              <a:t>Financovanie opatrení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20. </a:t>
            </a:r>
            <a:r>
              <a:rPr lang="sk-SK" sz="2400" smtClean="0">
                <a:latin typeface="Times New Roman" pitchFamily="18" charset="0"/>
              </a:rPr>
              <a:t>Zostavenie finančnej tabuľky</a:t>
            </a:r>
            <a:endParaRPr lang="en-GB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21. </a:t>
            </a:r>
            <a:r>
              <a:rPr lang="sk-SK" sz="2400" smtClean="0">
                <a:latin typeface="Times New Roman" pitchFamily="18" charset="0"/>
              </a:rPr>
              <a:t>Stanovenie indikátorov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>
                <a:latin typeface="Times New Roman" pitchFamily="18" charset="0"/>
              </a:rPr>
              <a:t>22. </a:t>
            </a:r>
            <a:r>
              <a:rPr lang="sk-SK" sz="2400" smtClean="0">
                <a:latin typeface="Times New Roman" pitchFamily="18" charset="0"/>
              </a:rPr>
              <a:t>Zostavenie monitoringového systému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E3585A-FEDE-4B15-BE98-9B506B79BB14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534400" cy="3875087"/>
          </a:xfrm>
        </p:spPr>
        <p:txBody>
          <a:bodyPr/>
          <a:lstStyle/>
          <a:p>
            <a:pPr>
              <a:buFontTx/>
              <a:buNone/>
            </a:pPr>
            <a:r>
              <a:rPr lang="sk-SK" sz="2400" smtClean="0">
                <a:latin typeface="Times New Roman" pitchFamily="18" charset="0"/>
              </a:rPr>
              <a:t>Partnerstvo</a:t>
            </a:r>
          </a:p>
          <a:p>
            <a:r>
              <a:rPr lang="sk-SK" sz="2400" smtClean="0">
                <a:latin typeface="Times New Roman" pitchFamily="18" charset="0"/>
              </a:rPr>
              <a:t>Čo najširšia konzultácia</a:t>
            </a:r>
          </a:p>
          <a:p>
            <a:r>
              <a:rPr lang="sk-SK" sz="2400" smtClean="0">
                <a:latin typeface="Times New Roman" pitchFamily="18" charset="0"/>
              </a:rPr>
              <a:t>Zainteresovanie tematických záujmových skupín</a:t>
            </a:r>
          </a:p>
          <a:p>
            <a:pPr>
              <a:buFontTx/>
              <a:buNone/>
            </a:pPr>
            <a:r>
              <a:rPr lang="sk-SK" sz="2400" smtClean="0">
                <a:latin typeface="Times New Roman" pitchFamily="18" charset="0"/>
              </a:rPr>
              <a:t>Posilniť, kontrolovať účasť:</a:t>
            </a:r>
          </a:p>
          <a:p>
            <a:r>
              <a:rPr lang="sk-SK" sz="2400" smtClean="0">
                <a:latin typeface="Times New Roman" pitchFamily="18" charset="0"/>
              </a:rPr>
              <a:t>O čom je workshop?</a:t>
            </a:r>
          </a:p>
          <a:p>
            <a:r>
              <a:rPr lang="sk-SK" sz="2400" smtClean="0">
                <a:latin typeface="Times New Roman" pitchFamily="18" charset="0"/>
              </a:rPr>
              <a:t>Ktorí zainteresovaní sa zaoberajú s oblasťou?</a:t>
            </a:r>
          </a:p>
          <a:p>
            <a:r>
              <a:rPr lang="sk-SK" sz="2400" smtClean="0">
                <a:latin typeface="Times New Roman" pitchFamily="18" charset="0"/>
              </a:rPr>
              <a:t>Odkiaľ sa môžu získavať zainteresovaní?</a:t>
            </a:r>
          </a:p>
          <a:p>
            <a:r>
              <a:rPr lang="sk-SK" sz="2400" smtClean="0">
                <a:latin typeface="Times New Roman" pitchFamily="18" charset="0"/>
              </a:rPr>
              <a:t>Či disponujú požadovaným oprávnením.</a:t>
            </a:r>
          </a:p>
          <a:p>
            <a:pPr eaLnBrk="1" hangingPunct="1">
              <a:buFontTx/>
              <a:buNone/>
            </a:pPr>
            <a:endParaRPr lang="hu-HU" sz="24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1555CC-769D-4E86-929F-169E6D287F7C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k-SK" sz="2200" dirty="0" smtClean="0">
                <a:latin typeface="+mj-lt"/>
              </a:rPr>
              <a:t>SWOT</a:t>
            </a:r>
            <a:r>
              <a:rPr lang="hu-HU" sz="2200" dirty="0" smtClean="0">
                <a:latin typeface="+mj-lt"/>
              </a:rPr>
              <a:t> </a:t>
            </a:r>
            <a:r>
              <a:rPr lang="sk-SK" sz="2200" dirty="0" smtClean="0">
                <a:latin typeface="+mj-lt"/>
              </a:rPr>
              <a:t>analýza</a:t>
            </a:r>
          </a:p>
          <a:p>
            <a:pPr>
              <a:lnSpc>
                <a:spcPct val="80000"/>
              </a:lnSpc>
              <a:defRPr/>
            </a:pPr>
            <a:r>
              <a:rPr lang="sk-SK" sz="2200" dirty="0" smtClean="0">
                <a:latin typeface="+mj-lt"/>
              </a:rPr>
              <a:t>Silné</a:t>
            </a:r>
            <a:r>
              <a:rPr lang="hu-HU" sz="2200" dirty="0" smtClean="0">
                <a:latin typeface="+mj-lt"/>
              </a:rPr>
              <a:t> </a:t>
            </a:r>
            <a:r>
              <a:rPr lang="sk-SK" sz="2200" dirty="0" smtClean="0">
                <a:latin typeface="+mj-lt"/>
              </a:rPr>
              <a:t>stránky</a:t>
            </a:r>
            <a:r>
              <a:rPr lang="hu-HU" sz="2200" dirty="0" smtClean="0">
                <a:latin typeface="+mj-lt"/>
              </a:rPr>
              <a:t> – </a:t>
            </a:r>
            <a:r>
              <a:rPr lang="sk-SK" sz="2200" dirty="0" smtClean="0">
                <a:latin typeface="+mj-lt"/>
              </a:rPr>
              <a:t>vnútorné činitele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2200" dirty="0" smtClean="0">
                <a:latin typeface="+mj-lt"/>
              </a:rPr>
              <a:t>	</a:t>
            </a:r>
            <a:r>
              <a:rPr lang="sk-SK" sz="2200" dirty="0" smtClean="0">
                <a:latin typeface="+mj-lt"/>
              </a:rPr>
              <a:t>Pozitívne veci o situácii alebo činnosti, ktorá dobre funguje, a mám dosah na to, aby fungovala ešte lepšie</a:t>
            </a:r>
            <a:r>
              <a:rPr lang="en-GB" sz="2200" dirty="0" smtClean="0">
                <a:latin typeface="+mj-lt"/>
              </a:rPr>
              <a:t>	</a:t>
            </a:r>
          </a:p>
          <a:p>
            <a:pPr>
              <a:lnSpc>
                <a:spcPct val="80000"/>
              </a:lnSpc>
              <a:defRPr/>
            </a:pPr>
            <a:r>
              <a:rPr lang="sk-SK" sz="2200" dirty="0" smtClean="0"/>
              <a:t>Slabé stránky </a:t>
            </a:r>
            <a:r>
              <a:rPr lang="hu-HU" sz="2200" dirty="0" smtClean="0"/>
              <a:t>– </a:t>
            </a:r>
            <a:r>
              <a:rPr lang="sk-SK" sz="2200" dirty="0" smtClean="0"/>
              <a:t>vnútorné činitele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2200" dirty="0" smtClean="0">
                <a:latin typeface="+mj-lt"/>
              </a:rPr>
              <a:t>	</a:t>
            </a:r>
            <a:r>
              <a:rPr lang="sk-SK" sz="2200" dirty="0" smtClean="0">
                <a:latin typeface="+mj-lt"/>
              </a:rPr>
              <a:t>Veci, ktoré nefungujú dobre, ale môžem mať vplyv na to, aby sa situácia zlepšila</a:t>
            </a:r>
          </a:p>
          <a:p>
            <a:pPr>
              <a:lnSpc>
                <a:spcPct val="80000"/>
              </a:lnSpc>
              <a:defRPr/>
            </a:pPr>
            <a:r>
              <a:rPr lang="sk-SK" sz="2200" dirty="0" smtClean="0">
                <a:latin typeface="+mj-lt"/>
              </a:rPr>
              <a:t>Príležitosti</a:t>
            </a:r>
            <a:r>
              <a:rPr lang="hu-HU" sz="2200" dirty="0" smtClean="0">
                <a:latin typeface="+mj-lt"/>
              </a:rPr>
              <a:t> – </a:t>
            </a:r>
            <a:r>
              <a:rPr lang="sk-SK" sz="2200" dirty="0" smtClean="0">
                <a:latin typeface="+mj-lt"/>
              </a:rPr>
              <a:t>vonkajšie </a:t>
            </a:r>
            <a:r>
              <a:rPr lang="sk-SK" sz="2200" dirty="0" smtClean="0"/>
              <a:t>činitele </a:t>
            </a:r>
            <a:endParaRPr lang="sk-SK" sz="2200" dirty="0" smtClean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2200" dirty="0" smtClean="0">
                <a:latin typeface="+mj-lt"/>
              </a:rPr>
              <a:t>	</a:t>
            </a:r>
            <a:r>
              <a:rPr lang="sk-SK" sz="2200" dirty="0" smtClean="0">
                <a:latin typeface="+mj-lt"/>
              </a:rPr>
              <a:t>také danosti, ktoré nevieme ovplyvniť, ale budujúc na ne môžeme svoje silné stránky využívať</a:t>
            </a:r>
            <a:r>
              <a:rPr lang="en-GB" sz="2200" dirty="0" smtClean="0">
                <a:latin typeface="+mj-lt"/>
              </a:rPr>
              <a:t>	</a:t>
            </a:r>
          </a:p>
          <a:p>
            <a:pPr>
              <a:lnSpc>
                <a:spcPct val="80000"/>
              </a:lnSpc>
              <a:defRPr/>
            </a:pPr>
            <a:r>
              <a:rPr lang="sk-SK" sz="2200" dirty="0" smtClean="0">
                <a:latin typeface="+mj-lt"/>
              </a:rPr>
              <a:t>Hrozby</a:t>
            </a:r>
            <a:r>
              <a:rPr lang="hu-HU" sz="2200" dirty="0" smtClean="0">
                <a:latin typeface="+mj-lt"/>
              </a:rPr>
              <a:t> - </a:t>
            </a:r>
            <a:r>
              <a:rPr lang="sk-SK" sz="2200" dirty="0" smtClean="0"/>
              <a:t>vonkajšie činitele</a:t>
            </a:r>
            <a:endParaRPr lang="sk-SK" sz="2200" dirty="0" smtClean="0"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hu-HU" sz="2200" dirty="0" smtClean="0">
                <a:latin typeface="+mj-lt"/>
              </a:rPr>
              <a:t>	</a:t>
            </a:r>
            <a:r>
              <a:rPr lang="sk-SK" sz="2200" dirty="0" smtClean="0">
                <a:latin typeface="+mj-lt"/>
              </a:rPr>
              <a:t>také obmedzenia,</a:t>
            </a:r>
            <a:r>
              <a:rPr lang="sk-SK" sz="2200" dirty="0" smtClean="0"/>
              <a:t> ktoré nevieme ovplyvniť a znižujú šance na úspech</a:t>
            </a:r>
            <a:endParaRPr lang="sk-SK" sz="2200" i="1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hu-HU" sz="2200" dirty="0" smtClean="0">
              <a:latin typeface="+mj-lt"/>
            </a:endParaRPr>
          </a:p>
          <a:p>
            <a:pPr eaLnBrk="1" hangingPunct="1">
              <a:defRPr/>
            </a:pPr>
            <a:endParaRPr lang="hu-HU" sz="2200" dirty="0" smtClean="0">
              <a:latin typeface="+mj-lt"/>
            </a:endParaRPr>
          </a:p>
          <a:p>
            <a:pPr algn="just" eaLnBrk="1" hangingPunct="1">
              <a:buFontTx/>
              <a:buNone/>
              <a:defRPr/>
            </a:pPr>
            <a:r>
              <a:rPr lang="hu-HU" sz="2200" dirty="0" smtClean="0">
                <a:latin typeface="+mj-lt"/>
              </a:rPr>
              <a:t>	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F0A802-FD54-4C4C-8726-9EC5F233EF26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>
                <a:latin typeface="Times New Roman" pitchFamily="18" charset="0"/>
              </a:rPr>
              <a:t>Prostredie SWOT</a:t>
            </a:r>
          </a:p>
          <a:p>
            <a:pPr>
              <a:buFontTx/>
              <a:buNone/>
            </a:pPr>
            <a:endParaRPr lang="hu-HU" sz="28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1" name="Group 4"/>
          <p:cNvGrpSpPr>
            <a:grpSpLocks/>
          </p:cNvGrpSpPr>
          <p:nvPr/>
        </p:nvGrpSpPr>
        <p:grpSpPr bwMode="auto">
          <a:xfrm>
            <a:off x="642938" y="2357438"/>
            <a:ext cx="7358062" cy="3500437"/>
            <a:chOff x="1057" y="3217"/>
            <a:chExt cx="10080" cy="4680"/>
          </a:xfrm>
        </p:grpSpPr>
        <p:sp>
          <p:nvSpPr>
            <p:cNvPr id="33802" name="Text Box 5"/>
            <p:cNvSpPr txBox="1">
              <a:spLocks noChangeArrowheads="1"/>
            </p:cNvSpPr>
            <p:nvPr/>
          </p:nvSpPr>
          <p:spPr bwMode="auto">
            <a:xfrm>
              <a:off x="1057" y="3217"/>
              <a:ext cx="324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Strategický cieľ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3803" name="Text Box 6"/>
            <p:cNvSpPr txBox="1">
              <a:spLocks noChangeArrowheads="1"/>
            </p:cNvSpPr>
            <p:nvPr/>
          </p:nvSpPr>
          <p:spPr bwMode="auto">
            <a:xfrm>
              <a:off x="6097" y="3217"/>
              <a:ext cx="252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hu-HU" sz="2000">
                <a:latin typeface="Times New Roman" pitchFamily="18" charset="0"/>
              </a:endParaRP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Silné stránky</a:t>
              </a: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(S)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3804" name="Text Box 7"/>
            <p:cNvSpPr txBox="1">
              <a:spLocks noChangeArrowheads="1"/>
            </p:cNvSpPr>
            <p:nvPr/>
          </p:nvSpPr>
          <p:spPr bwMode="auto">
            <a:xfrm>
              <a:off x="6097" y="5557"/>
              <a:ext cx="270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hu-HU" sz="2000">
                <a:latin typeface="Times New Roman" pitchFamily="18" charset="0"/>
              </a:endParaRP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Príležitosti</a:t>
              </a: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(O)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3805" name="Text Box 8"/>
            <p:cNvSpPr txBox="1">
              <a:spLocks noChangeArrowheads="1"/>
            </p:cNvSpPr>
            <p:nvPr/>
          </p:nvSpPr>
          <p:spPr bwMode="auto">
            <a:xfrm>
              <a:off x="8617" y="3217"/>
              <a:ext cx="252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hu-HU" sz="2000">
                <a:latin typeface="Times New Roman" pitchFamily="18" charset="0"/>
              </a:endParaRP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Slabé stránky</a:t>
              </a: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(W)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057" y="4837"/>
              <a:ext cx="3240" cy="3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hu-HU" sz="2000">
                  <a:latin typeface="Times New Roman" pitchFamily="18" charset="0"/>
                </a:rPr>
                <a:t>Trendy:</a:t>
              </a:r>
            </a:p>
            <a:p>
              <a:pPr lvl="1" eaLnBrk="0" hangingPunct="0">
                <a:buFont typeface="Times New Roman" pitchFamily="18" charset="0"/>
                <a:buChar char="-"/>
              </a:pPr>
              <a:r>
                <a:rPr lang="hu-HU">
                  <a:latin typeface="Times New Roman" pitchFamily="18" charset="0"/>
                </a:rPr>
                <a:t>hospodárske</a:t>
              </a:r>
            </a:p>
            <a:p>
              <a:pPr lvl="1" eaLnBrk="0" hangingPunct="0">
                <a:buFont typeface="Times New Roman" pitchFamily="18" charset="0"/>
                <a:buChar char="-"/>
              </a:pPr>
              <a:r>
                <a:rPr lang="hu-HU">
                  <a:latin typeface="Times New Roman" pitchFamily="18" charset="0"/>
                </a:rPr>
                <a:t>technologické</a:t>
              </a:r>
            </a:p>
            <a:p>
              <a:pPr eaLnBrk="0" hangingPunct="0">
                <a:buFont typeface="Times New Roman" pitchFamily="18" charset="0"/>
                <a:buChar char="-"/>
              </a:pPr>
              <a:r>
                <a:rPr lang="hu-HU">
                  <a:latin typeface="Times New Roman" pitchFamily="18" charset="0"/>
                </a:rPr>
                <a:t>politické</a:t>
              </a:r>
            </a:p>
            <a:p>
              <a:pPr eaLnBrk="0" hangingPunct="0">
                <a:buFont typeface="Times New Roman" pitchFamily="18" charset="0"/>
                <a:buChar char="-"/>
              </a:pPr>
              <a:r>
                <a:rPr lang="hu-HU">
                  <a:latin typeface="Times New Roman" pitchFamily="18" charset="0"/>
                </a:rPr>
                <a:t>kultúrne</a:t>
              </a:r>
            </a:p>
            <a:p>
              <a:pPr eaLnBrk="0" hangingPunct="0">
                <a:buFont typeface="Times New Roman" pitchFamily="18" charset="0"/>
                <a:buChar char="-"/>
              </a:pPr>
              <a:r>
                <a:rPr lang="hu-HU">
                  <a:latin typeface="Times New Roman" pitchFamily="18" charset="0"/>
                </a:rPr>
                <a:t>iné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3807" name="Text Box 10"/>
            <p:cNvSpPr txBox="1">
              <a:spLocks noChangeArrowheads="1"/>
            </p:cNvSpPr>
            <p:nvPr/>
          </p:nvSpPr>
          <p:spPr bwMode="auto">
            <a:xfrm>
              <a:off x="8617" y="5557"/>
              <a:ext cx="2520" cy="2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hu-HU" sz="2000">
                <a:latin typeface="Times New Roman" pitchFamily="18" charset="0"/>
              </a:endParaRP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Hrozby</a:t>
              </a:r>
            </a:p>
            <a:p>
              <a:pPr algn="ctr" eaLnBrk="0" hangingPunct="0"/>
              <a:r>
                <a:rPr lang="hu-HU" sz="2000">
                  <a:latin typeface="Times New Roman" pitchFamily="18" charset="0"/>
                </a:rPr>
                <a:t>(T)</a:t>
              </a:r>
              <a:endParaRPr lang="hu-HU" sz="2400">
                <a:latin typeface="Times New Roman" pitchFamily="18" charset="0"/>
              </a:endParaRPr>
            </a:p>
          </p:txBody>
        </p:sp>
        <p:sp>
          <p:nvSpPr>
            <p:cNvPr id="33808" name="Line 11"/>
            <p:cNvSpPr>
              <a:spLocks noChangeShapeType="1"/>
            </p:cNvSpPr>
            <p:nvPr/>
          </p:nvSpPr>
          <p:spPr bwMode="auto">
            <a:xfrm>
              <a:off x="2677" y="3934"/>
              <a:ext cx="0" cy="9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3809" name="Line 12"/>
            <p:cNvSpPr>
              <a:spLocks noChangeShapeType="1"/>
            </p:cNvSpPr>
            <p:nvPr/>
          </p:nvSpPr>
          <p:spPr bwMode="auto">
            <a:xfrm>
              <a:off x="4297" y="6637"/>
              <a:ext cx="18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4297" y="3757"/>
              <a:ext cx="180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58958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CAB560-0E90-4B9C-9EF4-07BB39C23FDF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69850" cy="419100"/>
          </a:xfrm>
        </p:spPr>
        <p:txBody>
          <a:bodyPr/>
          <a:lstStyle/>
          <a:p>
            <a:pPr>
              <a:buFontTx/>
              <a:buNone/>
            </a:pPr>
            <a:endParaRPr lang="sk-SK" sz="28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827088" y="1989138"/>
          <a:ext cx="4608512" cy="3559175"/>
        </p:xfrm>
        <a:graphic>
          <a:graphicData uri="http://schemas.openxmlformats.org/presentationml/2006/ole">
            <p:oleObj spid="_x0000_s2050" name="Document" r:id="rId5" imgW="7424641" imgH="5731265" progId="Word.Document.8">
              <p:embed/>
            </p:oleObj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558958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E64A7F-563D-47CC-8049-6B23D08CDC25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2148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sz="2400" smtClean="0">
                <a:latin typeface="Times New Roman" pitchFamily="18" charset="0"/>
              </a:rPr>
              <a:t>Typy indikátorov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k-SK" sz="2400" smtClean="0">
                <a:latin typeface="Times New Roman" pitchFamily="18" charset="0"/>
              </a:rPr>
              <a:t>Podľa pôvodu: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sk-SK" sz="2400" smtClean="0">
                <a:latin typeface="Times New Roman" pitchFamily="18" charset="0"/>
              </a:rPr>
              <a:t>Elementárny,</a:t>
            </a:r>
            <a:r>
              <a:rPr lang="hu-HU" sz="2400" smtClean="0">
                <a:latin typeface="Times New Roman" pitchFamily="18" charset="0"/>
              </a:rPr>
              <a:t> </a:t>
            </a:r>
            <a:r>
              <a:rPr lang="sk-SK" sz="2400" smtClean="0">
                <a:latin typeface="Times New Roman" pitchFamily="18" charset="0"/>
              </a:rPr>
              <a:t>odvodený</a:t>
            </a:r>
            <a:r>
              <a:rPr lang="hu-HU" sz="2400" smtClean="0">
                <a:latin typeface="Times New Roman" pitchFamily="18" charset="0"/>
              </a:rPr>
              <a:t>,</a:t>
            </a:r>
            <a:r>
              <a:rPr lang="sk-SK" sz="2400" smtClean="0">
                <a:latin typeface="Times New Roman" pitchFamily="18" charset="0"/>
              </a:rPr>
              <a:t> zložitý</a:t>
            </a:r>
          </a:p>
          <a:p>
            <a:pPr>
              <a:lnSpc>
                <a:spcPct val="90000"/>
              </a:lnSpc>
            </a:pPr>
            <a:r>
              <a:rPr lang="sk-SK" sz="2400" smtClean="0">
                <a:latin typeface="Times New Roman" pitchFamily="18" charset="0"/>
              </a:rPr>
              <a:t>V porovnaní: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sk-SK" sz="2400" smtClean="0">
                <a:latin typeface="Times New Roman" pitchFamily="18" charset="0"/>
              </a:rPr>
              <a:t>jedinečný, obvyklý alebo kľúčový</a:t>
            </a:r>
          </a:p>
          <a:p>
            <a:pPr>
              <a:lnSpc>
                <a:spcPct val="90000"/>
              </a:lnSpc>
            </a:pPr>
            <a:r>
              <a:rPr lang="sk-SK" sz="2400" smtClean="0">
                <a:latin typeface="Times New Roman" pitchFamily="18" charset="0"/>
              </a:rPr>
              <a:t>Podľa predmetu:</a:t>
            </a:r>
          </a:p>
          <a:p>
            <a:pPr lvl="1">
              <a:lnSpc>
                <a:spcPct val="90000"/>
              </a:lnSpc>
            </a:pPr>
            <a:r>
              <a:rPr lang="sk-SK" sz="2400" smtClean="0">
                <a:latin typeface="Times New Roman" pitchFamily="18" charset="0"/>
              </a:rPr>
              <a:t>Prostredie alebo program</a:t>
            </a:r>
          </a:p>
          <a:p>
            <a:pPr>
              <a:lnSpc>
                <a:spcPct val="90000"/>
              </a:lnSpc>
            </a:pPr>
            <a:r>
              <a:rPr lang="sk-SK" sz="2400" smtClean="0">
                <a:latin typeface="Times New Roman" pitchFamily="18" charset="0"/>
              </a:rPr>
              <a:t>Podľa cieľa programu:</a:t>
            </a:r>
          </a:p>
          <a:p>
            <a:pPr lvl="1">
              <a:lnSpc>
                <a:spcPct val="90000"/>
              </a:lnSpc>
            </a:pPr>
            <a:r>
              <a:rPr lang="sk-SK" sz="2400" smtClean="0">
                <a:latin typeface="Times New Roman" pitchFamily="18" charset="0"/>
              </a:rPr>
              <a:t>input, output, výsledok alebo vplyv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sk-SK" sz="2400" smtClean="0">
                <a:latin typeface="Times New Roman" pitchFamily="18" charset="0"/>
              </a:rPr>
              <a:t>Podľa hodnotenia: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sk-SK" sz="2400" smtClean="0">
                <a:latin typeface="Times New Roman" pitchFamily="18" charset="0"/>
              </a:rPr>
              <a:t>relevancia, vplyvný, efektivita alebo výkon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400" b="1" smtClean="0">
              <a:latin typeface="Times New Roman" pitchFamily="18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84993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E7E432-22AF-4ABD-8093-24623CF468ED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Cieľ</a:t>
            </a:r>
            <a:r>
              <a:rPr lang="pt-BR" sz="4000" smtClean="0"/>
              <a:t> programo</a:t>
            </a:r>
            <a:r>
              <a:rPr lang="sk-SK" sz="4000" smtClean="0"/>
              <a:t>vania</a:t>
            </a:r>
            <a:r>
              <a:rPr lang="pt-BR" sz="4000" smtClean="0"/>
              <a:t> a </a:t>
            </a:r>
            <a:r>
              <a:rPr lang="sk-SK" sz="4000" smtClean="0"/>
              <a:t>plánovania</a:t>
            </a:r>
            <a:endParaRPr lang="hu-HU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6300" cy="4227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Obsahové viazanosti</a:t>
            </a:r>
            <a:endParaRPr lang="sk-SK" sz="2400" smtClean="0"/>
          </a:p>
          <a:p>
            <a:pPr eaLnBrk="1" hangingPunct="1"/>
            <a:r>
              <a:rPr lang="sk-SK" sz="2800" smtClean="0">
                <a:latin typeface="Times New Roman" pitchFamily="18" charset="0"/>
              </a:rPr>
              <a:t>1. cieľ: podpora rozvoja a štrukturálnej premeny zaostalých regiónov</a:t>
            </a:r>
          </a:p>
          <a:p>
            <a:pPr eaLnBrk="1" hangingPunct="1"/>
            <a:r>
              <a:rPr lang="sk-SK" sz="2800" smtClean="0">
                <a:latin typeface="Times New Roman" pitchFamily="18" charset="0"/>
              </a:rPr>
              <a:t>2. cieľ: podpora hospodárskej a spoločenskej premeny regiónov so štrukturálnymi problémami</a:t>
            </a:r>
          </a:p>
          <a:p>
            <a:pPr marL="342900" lvl="1" indent="-342900" eaLnBrk="1" hangingPunct="1">
              <a:buFontTx/>
              <a:buChar char="•"/>
            </a:pPr>
            <a:r>
              <a:rPr lang="sk-SK" smtClean="0">
                <a:latin typeface="Times New Roman" pitchFamily="18" charset="0"/>
              </a:rPr>
              <a:t>3. cieľ: podpora aplikácie a modernizácie vzdelávacej politiky a politiky zamestnanosti</a:t>
            </a:r>
          </a:p>
          <a:p>
            <a:pPr eaLnBrk="1" hangingPunct="1"/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2CEEB-E771-421E-BE83-8E687BEB3F14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214812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smtClean="0">
                <a:latin typeface="Times New Roman" pitchFamily="18" charset="0"/>
              </a:rPr>
              <a:t>Typy indikátorov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400" smtClean="0">
                <a:latin typeface="Times New Roman" pitchFamily="18" charset="0"/>
              </a:rPr>
              <a:t>Podľa pôvodu: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Elementárny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Odvodený (pomer)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Zložitý (vážený)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400" smtClean="0">
                <a:latin typeface="Times New Roman" pitchFamily="18" charset="0"/>
              </a:rPr>
              <a:t>Rozklad (podľa sektorov, veku a pod.)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k-SK" sz="2400" smtClean="0">
                <a:latin typeface="Times New Roman" pitchFamily="18" charset="0"/>
              </a:rPr>
              <a:t>Podľa porovnania: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Jedinečný (na intervenčné ciele)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Obvyklý (na porovnávanie)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Kľúčový (na medzinárodné porovnávanie, hodnotenie)</a:t>
            </a:r>
          </a:p>
          <a:p>
            <a:pPr>
              <a:buFontTx/>
              <a:buNone/>
            </a:pPr>
            <a:endParaRPr lang="hu-HU" sz="2800" b="1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84993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962C2-7DEB-461E-BDD3-D671E5F2812D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buFontTx/>
              <a:buNone/>
            </a:pPr>
            <a:endParaRPr lang="sk-SK" sz="2800" smtClean="0">
              <a:latin typeface="Times New Roman" pitchFamily="18" charset="0"/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21" name="Group 5"/>
          <p:cNvGrpSpPr>
            <a:grpSpLocks/>
          </p:cNvGrpSpPr>
          <p:nvPr/>
        </p:nvGrpSpPr>
        <p:grpSpPr bwMode="auto">
          <a:xfrm>
            <a:off x="1547813" y="1785938"/>
            <a:ext cx="5765800" cy="4046537"/>
            <a:chOff x="400" y="952"/>
            <a:chExt cx="3632" cy="3272"/>
          </a:xfrm>
        </p:grpSpPr>
        <p:sp>
          <p:nvSpPr>
            <p:cNvPr id="38922" name="Text Box 6"/>
            <p:cNvSpPr txBox="1">
              <a:spLocks noChangeArrowheads="1"/>
            </p:cNvSpPr>
            <p:nvPr/>
          </p:nvSpPr>
          <p:spPr bwMode="auto">
            <a:xfrm>
              <a:off x="2544" y="3552"/>
              <a:ext cx="10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>
                  <a:latin typeface="Times New Roman" pitchFamily="18" charset="0"/>
                </a:rPr>
                <a:t>Indikátory programu</a:t>
              </a:r>
            </a:p>
          </p:txBody>
        </p:sp>
        <p:grpSp>
          <p:nvGrpSpPr>
            <p:cNvPr id="38923" name="Group 7"/>
            <p:cNvGrpSpPr>
              <a:grpSpLocks/>
            </p:cNvGrpSpPr>
            <p:nvPr/>
          </p:nvGrpSpPr>
          <p:grpSpPr bwMode="auto">
            <a:xfrm>
              <a:off x="400" y="952"/>
              <a:ext cx="3632" cy="3032"/>
              <a:chOff x="400" y="952"/>
              <a:chExt cx="3632" cy="3032"/>
            </a:xfrm>
          </p:grpSpPr>
          <p:sp>
            <p:nvSpPr>
              <p:cNvPr id="38924" name="Text Box 8"/>
              <p:cNvSpPr txBox="1">
                <a:spLocks noChangeArrowheads="1"/>
              </p:cNvSpPr>
              <p:nvPr/>
            </p:nvSpPr>
            <p:spPr bwMode="auto">
              <a:xfrm>
                <a:off x="400" y="960"/>
                <a:ext cx="1494" cy="37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hu-HU" sz="2400">
                    <a:latin typeface="Times New Roman" pitchFamily="18" charset="0"/>
                  </a:rPr>
                  <a:t>Vonkajšie činitele</a:t>
                </a:r>
              </a:p>
            </p:txBody>
          </p:sp>
          <p:sp>
            <p:nvSpPr>
              <p:cNvPr id="38925" name="Text Box 9"/>
              <p:cNvSpPr txBox="1">
                <a:spLocks noChangeArrowheads="1"/>
              </p:cNvSpPr>
              <p:nvPr/>
            </p:nvSpPr>
            <p:spPr bwMode="auto">
              <a:xfrm>
                <a:off x="2342" y="952"/>
                <a:ext cx="1690" cy="37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hu-HU" sz="2400">
                    <a:latin typeface="Times New Roman" pitchFamily="18" charset="0"/>
                  </a:rPr>
                  <a:t>Merateľná zmena</a:t>
                </a:r>
              </a:p>
            </p:txBody>
          </p:sp>
          <p:sp>
            <p:nvSpPr>
              <p:cNvPr id="38926" name="Text Box 10"/>
              <p:cNvSpPr txBox="1">
                <a:spLocks noChangeArrowheads="1"/>
              </p:cNvSpPr>
              <p:nvPr/>
            </p:nvSpPr>
            <p:spPr bwMode="auto">
              <a:xfrm>
                <a:off x="960" y="3312"/>
                <a:ext cx="1114" cy="67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hu-HU" sz="2400">
                    <a:latin typeface="Times New Roman" pitchFamily="18" charset="0"/>
                  </a:rPr>
                  <a:t>Realizácia programu</a:t>
                </a:r>
              </a:p>
            </p:txBody>
          </p:sp>
          <p:sp>
            <p:nvSpPr>
              <p:cNvPr id="38927" name="Text Box 11"/>
              <p:cNvSpPr txBox="1">
                <a:spLocks noChangeArrowheads="1"/>
              </p:cNvSpPr>
              <p:nvPr/>
            </p:nvSpPr>
            <p:spPr bwMode="auto">
              <a:xfrm>
                <a:off x="1488" y="2592"/>
                <a:ext cx="960" cy="67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hu-HU" sz="2400">
                    <a:latin typeface="Times New Roman" pitchFamily="18" charset="0"/>
                  </a:rPr>
                  <a:t>Priame vplyvy</a:t>
                </a:r>
              </a:p>
            </p:txBody>
          </p:sp>
          <p:sp>
            <p:nvSpPr>
              <p:cNvPr id="38928" name="Text Box 12"/>
              <p:cNvSpPr txBox="1">
                <a:spLocks noChangeArrowheads="1"/>
              </p:cNvSpPr>
              <p:nvPr/>
            </p:nvSpPr>
            <p:spPr bwMode="auto">
              <a:xfrm>
                <a:off x="2064" y="1872"/>
                <a:ext cx="922" cy="67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hu-HU" sz="2400">
                    <a:latin typeface="Times New Roman" pitchFamily="18" charset="0"/>
                  </a:rPr>
                  <a:t>Nepriame vplyvy</a:t>
                </a:r>
              </a:p>
            </p:txBody>
          </p:sp>
          <p:sp>
            <p:nvSpPr>
              <p:cNvPr id="38929" name="Oval 13"/>
              <p:cNvSpPr>
                <a:spLocks noChangeArrowheads="1"/>
              </p:cNvSpPr>
              <p:nvPr/>
            </p:nvSpPr>
            <p:spPr bwMode="auto">
              <a:xfrm rot="2700000">
                <a:off x="1045" y="1414"/>
                <a:ext cx="1944" cy="297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8930" name="Line 14"/>
              <p:cNvSpPr>
                <a:spLocks noChangeShapeType="1"/>
              </p:cNvSpPr>
              <p:nvPr/>
            </p:nvSpPr>
            <p:spPr bwMode="auto">
              <a:xfrm flipV="1">
                <a:off x="1632" y="3120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8931" name="Line 15"/>
              <p:cNvSpPr>
                <a:spLocks noChangeShapeType="1"/>
              </p:cNvSpPr>
              <p:nvPr/>
            </p:nvSpPr>
            <p:spPr bwMode="auto">
              <a:xfrm flipV="1">
                <a:off x="2112" y="2400"/>
                <a:ext cx="14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8932" name="Line 16"/>
              <p:cNvSpPr>
                <a:spLocks noChangeShapeType="1"/>
              </p:cNvSpPr>
              <p:nvPr/>
            </p:nvSpPr>
            <p:spPr bwMode="auto">
              <a:xfrm flipV="1">
                <a:off x="2640" y="1248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  <p:sp>
            <p:nvSpPr>
              <p:cNvPr id="38933" name="Line 17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</p:grpSp>
      </p:grpSp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84993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205E59-6BFF-4CCC-B91F-D642CAD126C6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>
                <a:latin typeface="Times New Roman" pitchFamily="18" charset="0"/>
              </a:rPr>
              <a:t>Meranie podľa cieľa programu</a:t>
            </a: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5" name="Group 4"/>
          <p:cNvGrpSpPr>
            <a:grpSpLocks/>
          </p:cNvGrpSpPr>
          <p:nvPr/>
        </p:nvGrpSpPr>
        <p:grpSpPr bwMode="auto">
          <a:xfrm>
            <a:off x="428625" y="2786063"/>
            <a:ext cx="7786688" cy="2781300"/>
            <a:chOff x="17" y="1824"/>
            <a:chExt cx="4207" cy="1324"/>
          </a:xfrm>
        </p:grpSpPr>
        <p:sp>
          <p:nvSpPr>
            <p:cNvPr id="39946" name="Line 5"/>
            <p:cNvSpPr>
              <a:spLocks noChangeShapeType="1"/>
            </p:cNvSpPr>
            <p:nvPr/>
          </p:nvSpPr>
          <p:spPr bwMode="auto">
            <a:xfrm>
              <a:off x="3024" y="1968"/>
              <a:ext cx="480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9947" name="Text Box 6"/>
            <p:cNvSpPr txBox="1">
              <a:spLocks noChangeArrowheads="1"/>
            </p:cNvSpPr>
            <p:nvPr/>
          </p:nvSpPr>
          <p:spPr bwMode="auto">
            <a:xfrm>
              <a:off x="17" y="1824"/>
              <a:ext cx="703" cy="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39948" name="Text Box 7"/>
            <p:cNvSpPr txBox="1">
              <a:spLocks noChangeArrowheads="1"/>
            </p:cNvSpPr>
            <p:nvPr/>
          </p:nvSpPr>
          <p:spPr bwMode="auto">
            <a:xfrm>
              <a:off x="1169" y="1824"/>
              <a:ext cx="703" cy="3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Output</a:t>
              </a:r>
            </a:p>
          </p:txBody>
        </p:sp>
        <p:sp>
          <p:nvSpPr>
            <p:cNvPr id="39949" name="Text Box 8"/>
            <p:cNvSpPr txBox="1">
              <a:spLocks noChangeArrowheads="1"/>
            </p:cNvSpPr>
            <p:nvPr/>
          </p:nvSpPr>
          <p:spPr bwMode="auto">
            <a:xfrm>
              <a:off x="2321" y="1824"/>
              <a:ext cx="703" cy="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Výsledok</a:t>
              </a:r>
            </a:p>
          </p:txBody>
        </p:sp>
        <p:sp>
          <p:nvSpPr>
            <p:cNvPr id="39950" name="Text Box 9"/>
            <p:cNvSpPr txBox="1">
              <a:spLocks noChangeArrowheads="1"/>
            </p:cNvSpPr>
            <p:nvPr/>
          </p:nvSpPr>
          <p:spPr bwMode="auto">
            <a:xfrm>
              <a:off x="3504" y="1824"/>
              <a:ext cx="703" cy="3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Vplyv</a:t>
              </a:r>
            </a:p>
          </p:txBody>
        </p:sp>
        <p:sp>
          <p:nvSpPr>
            <p:cNvPr id="39951" name="Line 10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9952" name="Line 11"/>
            <p:cNvSpPr>
              <a:spLocks noChangeShapeType="1"/>
            </p:cNvSpPr>
            <p:nvPr/>
          </p:nvSpPr>
          <p:spPr bwMode="auto">
            <a:xfrm>
              <a:off x="720" y="1968"/>
              <a:ext cx="480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9953" name="Text Box 12"/>
            <p:cNvSpPr txBox="1">
              <a:spLocks noChangeArrowheads="1"/>
            </p:cNvSpPr>
            <p:nvPr/>
          </p:nvSpPr>
          <p:spPr bwMode="auto">
            <a:xfrm>
              <a:off x="48" y="2448"/>
              <a:ext cx="2640" cy="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>
                  <a:latin typeface="Times New Roman" pitchFamily="18" charset="0"/>
                </a:rPr>
                <a:t>Sleduje výkonný úrad</a:t>
              </a:r>
            </a:p>
          </p:txBody>
        </p:sp>
        <p:sp>
          <p:nvSpPr>
            <p:cNvPr id="39954" name="Text Box 13"/>
            <p:cNvSpPr txBox="1">
              <a:spLocks noChangeArrowheads="1"/>
            </p:cNvSpPr>
            <p:nvPr/>
          </p:nvSpPr>
          <p:spPr bwMode="auto">
            <a:xfrm>
              <a:off x="2112" y="2928"/>
              <a:ext cx="2112" cy="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>
                  <a:latin typeface="Times New Roman" pitchFamily="18" charset="0"/>
                </a:rPr>
                <a:t>Sleduje štatistický systém</a:t>
              </a:r>
            </a:p>
          </p:txBody>
        </p:sp>
      </p:grp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8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84993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493A6-7CC1-4952-92D5-621415DA9AC5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smtClean="0">
                <a:latin typeface="Times New Roman" pitchFamily="18" charset="0"/>
              </a:rPr>
              <a:t>Podľa hodnotenia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9" name="Group 4"/>
          <p:cNvGrpSpPr>
            <a:grpSpLocks/>
          </p:cNvGrpSpPr>
          <p:nvPr/>
        </p:nvGrpSpPr>
        <p:grpSpPr bwMode="auto">
          <a:xfrm>
            <a:off x="1785938" y="2286000"/>
            <a:ext cx="5992812" cy="3379788"/>
            <a:chOff x="192" y="1200"/>
            <a:chExt cx="3775" cy="2669"/>
          </a:xfrm>
        </p:grpSpPr>
        <p:sp>
          <p:nvSpPr>
            <p:cNvPr id="40970" name="Line 5"/>
            <p:cNvSpPr>
              <a:spLocks noChangeShapeType="1"/>
            </p:cNvSpPr>
            <p:nvPr/>
          </p:nvSpPr>
          <p:spPr bwMode="auto">
            <a:xfrm>
              <a:off x="3072" y="3696"/>
              <a:ext cx="192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0971" name="Line 6"/>
            <p:cNvSpPr>
              <a:spLocks noChangeShapeType="1"/>
            </p:cNvSpPr>
            <p:nvPr/>
          </p:nvSpPr>
          <p:spPr bwMode="auto">
            <a:xfrm>
              <a:off x="2208" y="3696"/>
              <a:ext cx="192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0972" name="Line 7"/>
            <p:cNvSpPr>
              <a:spLocks noChangeShapeType="1"/>
            </p:cNvSpPr>
            <p:nvPr/>
          </p:nvSpPr>
          <p:spPr bwMode="auto">
            <a:xfrm>
              <a:off x="1344" y="3696"/>
              <a:ext cx="192" cy="0"/>
            </a:xfrm>
            <a:prstGeom prst="line">
              <a:avLst/>
            </a:prstGeom>
            <a:noFill/>
            <a:ln w="2540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0973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703" cy="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Input</a:t>
              </a:r>
            </a:p>
          </p:txBody>
        </p:sp>
        <p:sp>
          <p:nvSpPr>
            <p:cNvPr id="40974" name="Text Box 9"/>
            <p:cNvSpPr txBox="1">
              <a:spLocks noChangeArrowheads="1"/>
            </p:cNvSpPr>
            <p:nvPr/>
          </p:nvSpPr>
          <p:spPr bwMode="auto">
            <a:xfrm>
              <a:off x="1536" y="3552"/>
              <a:ext cx="703" cy="3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Output</a:t>
              </a:r>
            </a:p>
          </p:txBody>
        </p:sp>
        <p:sp>
          <p:nvSpPr>
            <p:cNvPr id="40975" name="Text Box 10"/>
            <p:cNvSpPr txBox="1">
              <a:spLocks noChangeArrowheads="1"/>
            </p:cNvSpPr>
            <p:nvPr/>
          </p:nvSpPr>
          <p:spPr bwMode="auto">
            <a:xfrm>
              <a:off x="2400" y="3552"/>
              <a:ext cx="703" cy="3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Výsledok</a:t>
              </a:r>
            </a:p>
          </p:txBody>
        </p:sp>
        <p:sp>
          <p:nvSpPr>
            <p:cNvPr id="40976" name="Text Box 11"/>
            <p:cNvSpPr txBox="1">
              <a:spLocks noChangeArrowheads="1"/>
            </p:cNvSpPr>
            <p:nvPr/>
          </p:nvSpPr>
          <p:spPr bwMode="auto">
            <a:xfrm>
              <a:off x="3264" y="3552"/>
              <a:ext cx="703" cy="3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Vplyv</a:t>
              </a:r>
            </a:p>
          </p:txBody>
        </p:sp>
        <p:sp>
          <p:nvSpPr>
            <p:cNvPr id="40977" name="Text Box 12"/>
            <p:cNvSpPr txBox="1">
              <a:spLocks noChangeArrowheads="1"/>
            </p:cNvSpPr>
            <p:nvPr/>
          </p:nvSpPr>
          <p:spPr bwMode="auto">
            <a:xfrm>
              <a:off x="1392" y="2640"/>
              <a:ext cx="124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hu-HU" sz="2400">
                  <a:solidFill>
                    <a:schemeClr val="accent2"/>
                  </a:solidFill>
                  <a:latin typeface="Times New Roman" pitchFamily="18" charset="0"/>
                </a:rPr>
                <a:t>Input/output (efektivita)</a:t>
              </a:r>
            </a:p>
          </p:txBody>
        </p:sp>
        <p:sp>
          <p:nvSpPr>
            <p:cNvPr id="40978" name="Text Box 13"/>
            <p:cNvSpPr txBox="1">
              <a:spLocks noChangeArrowheads="1"/>
            </p:cNvSpPr>
            <p:nvPr/>
          </p:nvSpPr>
          <p:spPr bwMode="auto">
            <a:xfrm>
              <a:off x="2112" y="1882"/>
              <a:ext cx="1104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hu-HU" sz="2400">
                  <a:latin typeface="Times New Roman" pitchFamily="18" charset="0"/>
                </a:rPr>
                <a:t>Fakt/plán (efektivita)</a:t>
              </a:r>
            </a:p>
          </p:txBody>
        </p:sp>
        <p:sp>
          <p:nvSpPr>
            <p:cNvPr id="40979" name="Text Box 14"/>
            <p:cNvSpPr txBox="1">
              <a:spLocks noChangeArrowheads="1"/>
            </p:cNvSpPr>
            <p:nvPr/>
          </p:nvSpPr>
          <p:spPr bwMode="auto">
            <a:xfrm>
              <a:off x="192" y="2064"/>
              <a:ext cx="1152" cy="62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Priority</a:t>
              </a:r>
            </a:p>
          </p:txBody>
        </p:sp>
        <p:sp>
          <p:nvSpPr>
            <p:cNvPr id="40980" name="Text Box 15"/>
            <p:cNvSpPr txBox="1">
              <a:spLocks noChangeArrowheads="1"/>
            </p:cNvSpPr>
            <p:nvPr/>
          </p:nvSpPr>
          <p:spPr bwMode="auto">
            <a:xfrm>
              <a:off x="192" y="1200"/>
              <a:ext cx="1152" cy="62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eaLnBrk="0" hangingPunct="0"/>
              <a:r>
                <a:rPr lang="hu-HU" sz="2000" b="1">
                  <a:latin typeface="Times New Roman" pitchFamily="18" charset="0"/>
                </a:rPr>
                <a:t>Ciele</a:t>
              </a:r>
            </a:p>
          </p:txBody>
        </p:sp>
        <p:sp>
          <p:nvSpPr>
            <p:cNvPr id="40981" name="Freeform 16"/>
            <p:cNvSpPr>
              <a:spLocks/>
            </p:cNvSpPr>
            <p:nvPr/>
          </p:nvSpPr>
          <p:spPr bwMode="auto">
            <a:xfrm>
              <a:off x="1344" y="1488"/>
              <a:ext cx="2160" cy="2064"/>
            </a:xfrm>
            <a:custGeom>
              <a:avLst/>
              <a:gdLst>
                <a:gd name="T0" fmla="*/ 0 w 1392"/>
                <a:gd name="T1" fmla="*/ 0 h 1632"/>
                <a:gd name="T2" fmla="*/ 1056 w 1392"/>
                <a:gd name="T3" fmla="*/ 336 h 1632"/>
                <a:gd name="T4" fmla="*/ 1392 w 1392"/>
                <a:gd name="T5" fmla="*/ 1632 h 1632"/>
                <a:gd name="T6" fmla="*/ 0 60000 65536"/>
                <a:gd name="T7" fmla="*/ 0 60000 65536"/>
                <a:gd name="T8" fmla="*/ 0 60000 65536"/>
                <a:gd name="T9" fmla="*/ 0 w 1392"/>
                <a:gd name="T10" fmla="*/ 0 h 1632"/>
                <a:gd name="T11" fmla="*/ 1392 w 1392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1632">
                  <a:moveTo>
                    <a:pt x="0" y="0"/>
                  </a:moveTo>
                  <a:cubicBezTo>
                    <a:pt x="412" y="32"/>
                    <a:pt x="824" y="64"/>
                    <a:pt x="1056" y="336"/>
                  </a:cubicBezTo>
                  <a:cubicBezTo>
                    <a:pt x="1288" y="608"/>
                    <a:pt x="1340" y="1120"/>
                    <a:pt x="1392" y="16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0982" name="Freeform 17"/>
            <p:cNvSpPr>
              <a:spLocks/>
            </p:cNvSpPr>
            <p:nvPr/>
          </p:nvSpPr>
          <p:spPr bwMode="auto">
            <a:xfrm>
              <a:off x="960" y="3168"/>
              <a:ext cx="960" cy="384"/>
            </a:xfrm>
            <a:custGeom>
              <a:avLst/>
              <a:gdLst>
                <a:gd name="T0" fmla="*/ 0 w 960"/>
                <a:gd name="T1" fmla="*/ 384 h 384"/>
                <a:gd name="T2" fmla="*/ 480 w 960"/>
                <a:gd name="T3" fmla="*/ 0 h 384"/>
                <a:gd name="T4" fmla="*/ 960 w 960"/>
                <a:gd name="T5" fmla="*/ 384 h 384"/>
                <a:gd name="T6" fmla="*/ 0 60000 65536"/>
                <a:gd name="T7" fmla="*/ 0 60000 65536"/>
                <a:gd name="T8" fmla="*/ 0 60000 65536"/>
                <a:gd name="T9" fmla="*/ 0 w 960"/>
                <a:gd name="T10" fmla="*/ 0 h 384"/>
                <a:gd name="T11" fmla="*/ 960 w 960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384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80" y="320"/>
                    <a:pt x="960" y="38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0983" name="Freeform 18"/>
            <p:cNvSpPr>
              <a:spLocks/>
            </p:cNvSpPr>
            <p:nvPr/>
          </p:nvSpPr>
          <p:spPr bwMode="auto">
            <a:xfrm>
              <a:off x="1344" y="2304"/>
              <a:ext cx="1392" cy="1248"/>
            </a:xfrm>
            <a:custGeom>
              <a:avLst/>
              <a:gdLst>
                <a:gd name="T0" fmla="*/ 0 w 1392"/>
                <a:gd name="T1" fmla="*/ 0 h 1632"/>
                <a:gd name="T2" fmla="*/ 1056 w 1392"/>
                <a:gd name="T3" fmla="*/ 336 h 1632"/>
                <a:gd name="T4" fmla="*/ 1392 w 1392"/>
                <a:gd name="T5" fmla="*/ 1632 h 1632"/>
                <a:gd name="T6" fmla="*/ 0 60000 65536"/>
                <a:gd name="T7" fmla="*/ 0 60000 65536"/>
                <a:gd name="T8" fmla="*/ 0 60000 65536"/>
                <a:gd name="T9" fmla="*/ 0 w 1392"/>
                <a:gd name="T10" fmla="*/ 0 h 1632"/>
                <a:gd name="T11" fmla="*/ 1392 w 1392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1632">
                  <a:moveTo>
                    <a:pt x="0" y="0"/>
                  </a:moveTo>
                  <a:cubicBezTo>
                    <a:pt x="412" y="32"/>
                    <a:pt x="824" y="64"/>
                    <a:pt x="1056" y="336"/>
                  </a:cubicBezTo>
                  <a:cubicBezTo>
                    <a:pt x="1288" y="608"/>
                    <a:pt x="1340" y="1120"/>
                    <a:pt x="1392" y="16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pic>
        <p:nvPicPr>
          <p:cNvPr id="4098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84993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D8351-06FD-4125-BBBF-0B6D1A88BED1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935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sz="4000" b="1" i="1" smtClean="0"/>
              <a:t>Ďakujem za pozornosť!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5849938"/>
            <a:ext cx="8747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9AD40-3A27-4014-A6DA-D5AC7C48BE4C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Cieľ</a:t>
            </a:r>
            <a:r>
              <a:rPr lang="pt-BR" sz="4000" smtClean="0"/>
              <a:t> programo</a:t>
            </a:r>
            <a:r>
              <a:rPr lang="sk-SK" sz="4000" smtClean="0"/>
              <a:t>vania</a:t>
            </a:r>
            <a:r>
              <a:rPr lang="pt-BR" sz="4000" smtClean="0"/>
              <a:t> a </a:t>
            </a:r>
            <a:r>
              <a:rPr lang="sk-SK" sz="4000" smtClean="0"/>
              <a:t>plánovania</a:t>
            </a:r>
            <a:endParaRPr lang="hu-H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6300" cy="4227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Územné viazanosti</a:t>
            </a:r>
            <a:endParaRPr lang="sk-SK" sz="2400" smtClean="0"/>
          </a:p>
          <a:p>
            <a:pPr eaLnBrk="1" hangingPunct="1"/>
            <a:r>
              <a:rPr lang="sk-SK" sz="2800" smtClean="0">
                <a:latin typeface="Times New Roman" pitchFamily="18" charset="0"/>
              </a:rPr>
              <a:t>Pod 1. cieľ spadajú regióny (NUTS II), kde HDP na jednu osobu nedosahuje 75% priemeru Spoločenstva</a:t>
            </a:r>
          </a:p>
          <a:p>
            <a:pPr eaLnBrk="1" hangingPunct="1"/>
            <a:r>
              <a:rPr lang="sk-SK" sz="2800" smtClean="0">
                <a:latin typeface="Times New Roman" pitchFamily="18" charset="0"/>
              </a:rPr>
              <a:t>Pod 2. cieľ spadajú regióny so štrukturálnymi problémami, ktorých spoločensko-hospodárska premena si zaslúži podporu, a ktorých počet obyvateľov a plocha je dostatočne veľká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53DE6-7AE7-4F01-8AAD-D8D97EE9CDC8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Cieľ</a:t>
            </a:r>
            <a:r>
              <a:rPr lang="pt-BR" sz="4000" smtClean="0"/>
              <a:t> programo</a:t>
            </a:r>
            <a:r>
              <a:rPr lang="sk-SK" sz="4000" smtClean="0"/>
              <a:t>vania</a:t>
            </a:r>
            <a:r>
              <a:rPr lang="pt-BR" sz="4000" smtClean="0"/>
              <a:t> a </a:t>
            </a:r>
            <a:r>
              <a:rPr lang="sk-SK" sz="4000" smtClean="0"/>
              <a:t>plánovania</a:t>
            </a:r>
            <a:endParaRPr lang="hu-HU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6300" cy="4227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800" smtClean="0"/>
              <a:t>Územné viazanosti</a:t>
            </a:r>
            <a:endParaRPr lang="sk-SK" sz="2400" smtClean="0"/>
          </a:p>
          <a:p>
            <a:r>
              <a:rPr lang="sk-SK" sz="2800" smtClean="0">
                <a:latin typeface="Times New Roman" pitchFamily="18" charset="0"/>
              </a:rPr>
              <a:t>V zmysle cieľa 3. sú oprávnené na dotáciu tie územia, ktoré nespadajú pod účinnosť cieľa 1.</a:t>
            </a:r>
          </a:p>
          <a:p>
            <a:pPr eaLnBrk="1" hangingPunct="1"/>
            <a:r>
              <a:rPr lang="sk-SK" sz="2800" smtClean="0">
                <a:latin typeface="Times New Roman" pitchFamily="18" charset="0"/>
              </a:rPr>
              <a:t>V niektorých prípadoch je možnosť aj na aplikáciu prechodného obdobia, kedy regióny, ktoré už nespĺňajú kritériá, dostávajú  z fondu dočasnú dotáciu.</a:t>
            </a:r>
          </a:p>
          <a:p>
            <a:pPr eaLnBrk="1" hangingPunct="1">
              <a:buFontTx/>
              <a:buNone/>
            </a:pPr>
            <a:r>
              <a:rPr lang="sk-SK" sz="2800" smtClean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DA2EB-3873-445C-93AE-5FF6375F7D36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Cieľ</a:t>
            </a:r>
            <a:r>
              <a:rPr lang="pt-BR" sz="4000" smtClean="0"/>
              <a:t> programo</a:t>
            </a:r>
            <a:r>
              <a:rPr lang="sk-SK" sz="4000" smtClean="0"/>
              <a:t>vania</a:t>
            </a:r>
            <a:r>
              <a:rPr lang="pt-BR" sz="4000" smtClean="0"/>
              <a:t> a </a:t>
            </a:r>
            <a:r>
              <a:rPr lang="sk-SK" sz="4000" smtClean="0"/>
              <a:t>plánovania</a:t>
            </a:r>
            <a:endParaRPr lang="hu-HU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6300" cy="4227512"/>
          </a:xfrm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hu-HU" sz="2800" b="1" smtClean="0">
                <a:latin typeface="Times New Roman" pitchFamily="18" charset="0"/>
              </a:rPr>
              <a:t>Princípy poskytovania dotácie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9" name="Group 7"/>
          <p:cNvGrpSpPr>
            <a:grpSpLocks/>
          </p:cNvGrpSpPr>
          <p:nvPr/>
        </p:nvGrpSpPr>
        <p:grpSpPr bwMode="auto">
          <a:xfrm>
            <a:off x="642938" y="2857500"/>
            <a:ext cx="8001000" cy="1943100"/>
            <a:chOff x="594" y="878"/>
            <a:chExt cx="10440" cy="2160"/>
          </a:xfrm>
        </p:grpSpPr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774" y="878"/>
              <a:ext cx="2520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400">
                  <a:latin typeface="Times New Roman" pitchFamily="18" charset="0"/>
                </a:rPr>
                <a:t>Programovanie</a:t>
              </a:r>
            </a:p>
            <a:p>
              <a:pPr algn="ctr"/>
              <a:endParaRPr lang="hu-HU">
                <a:latin typeface="Times New Roman" pitchFamily="18" charset="0"/>
              </a:endParaRPr>
            </a:p>
          </p:txBody>
        </p:sp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594" y="1598"/>
              <a:ext cx="288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latin typeface="Times New Roman" pitchFamily="18" charset="0"/>
                </a:rPr>
                <a:t>Adicionalit</a:t>
              </a:r>
              <a:r>
                <a:rPr lang="sk-SK" sz="1400">
                  <a:latin typeface="Times New Roman" pitchFamily="18" charset="0"/>
                </a:rPr>
                <a:t>a</a:t>
              </a:r>
              <a:endParaRPr lang="hu-HU">
                <a:latin typeface="Times New Roman" pitchFamily="18" charset="0"/>
              </a:endParaRPr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7974" y="1598"/>
              <a:ext cx="306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sz="1400">
                  <a:latin typeface="Times New Roman" pitchFamily="18" charset="0"/>
                </a:rPr>
                <a:t>Koncentrácia</a:t>
              </a:r>
              <a:endParaRPr lang="hu-HU">
                <a:latin typeface="Times New Roman" pitchFamily="18" charset="0"/>
              </a:endParaRPr>
            </a:p>
          </p:txBody>
        </p:sp>
        <p:grpSp>
          <p:nvGrpSpPr>
            <p:cNvPr id="20493" name="Group 11"/>
            <p:cNvGrpSpPr>
              <a:grpSpLocks/>
            </p:cNvGrpSpPr>
            <p:nvPr/>
          </p:nvGrpSpPr>
          <p:grpSpPr bwMode="auto">
            <a:xfrm>
              <a:off x="2754" y="878"/>
              <a:ext cx="7740" cy="2160"/>
              <a:chOff x="2754" y="878"/>
              <a:chExt cx="7740" cy="2160"/>
            </a:xfrm>
          </p:grpSpPr>
          <p:sp>
            <p:nvSpPr>
              <p:cNvPr id="20494" name="Text Box 12"/>
              <p:cNvSpPr txBox="1">
                <a:spLocks noChangeArrowheads="1"/>
              </p:cNvSpPr>
              <p:nvPr/>
            </p:nvSpPr>
            <p:spPr bwMode="auto">
              <a:xfrm>
                <a:off x="8514" y="878"/>
                <a:ext cx="198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hu-HU" sz="1400">
                    <a:latin typeface="Times New Roman" pitchFamily="18" charset="0"/>
                  </a:rPr>
                  <a:t>Partnerstvo</a:t>
                </a:r>
                <a:endParaRPr lang="hu-HU">
                  <a:latin typeface="Times New Roman" pitchFamily="18" charset="0"/>
                </a:endParaRPr>
              </a:p>
            </p:txBody>
          </p:sp>
          <p:grpSp>
            <p:nvGrpSpPr>
              <p:cNvPr id="20495" name="Group 13"/>
              <p:cNvGrpSpPr>
                <a:grpSpLocks/>
              </p:cNvGrpSpPr>
              <p:nvPr/>
            </p:nvGrpSpPr>
            <p:grpSpPr bwMode="auto">
              <a:xfrm>
                <a:off x="2754" y="878"/>
                <a:ext cx="5760" cy="2160"/>
                <a:chOff x="2754" y="878"/>
                <a:chExt cx="5760" cy="2160"/>
              </a:xfrm>
            </p:grpSpPr>
            <p:grpSp>
              <p:nvGrpSpPr>
                <p:cNvPr id="20496" name="Group 14"/>
                <p:cNvGrpSpPr>
                  <a:grpSpLocks/>
                </p:cNvGrpSpPr>
                <p:nvPr/>
              </p:nvGrpSpPr>
              <p:grpSpPr bwMode="auto">
                <a:xfrm>
                  <a:off x="2754" y="878"/>
                  <a:ext cx="5760" cy="2160"/>
                  <a:chOff x="2677" y="2677"/>
                  <a:chExt cx="5760" cy="2160"/>
                </a:xfrm>
              </p:grpSpPr>
              <p:sp>
                <p:nvSpPr>
                  <p:cNvPr id="20501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7" y="2677"/>
                    <a:ext cx="3060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lvl="1">
                      <a:spcBef>
                        <a:spcPts val="1200"/>
                      </a:spcBef>
                      <a:spcAft>
                        <a:spcPts val="300"/>
                      </a:spcAft>
                    </a:pPr>
                    <a:r>
                      <a:rPr lang="hu-HU" sz="1400">
                        <a:latin typeface="Times New Roman" pitchFamily="18" charset="0"/>
                      </a:rPr>
                      <a:t>Štrukturálinefondy</a:t>
                    </a:r>
                    <a:endParaRPr lang="hu-H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50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7" y="4117"/>
                    <a:ext cx="3060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en-US" sz="1400">
                        <a:latin typeface="Times New Roman" pitchFamily="18" charset="0"/>
                      </a:rPr>
                      <a:t>Subsidiarit</a:t>
                    </a:r>
                    <a:r>
                      <a:rPr lang="sk-SK" sz="1400">
                        <a:latin typeface="Times New Roman" pitchFamily="18" charset="0"/>
                      </a:rPr>
                      <a:t>a</a:t>
                    </a:r>
                    <a:endParaRPr lang="hu-HU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050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37" y="4117"/>
                    <a:ext cx="2700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hu-HU" sz="1400">
                        <a:latin typeface="Times New Roman" pitchFamily="18" charset="0"/>
                      </a:rPr>
                      <a:t>Pružnosť</a:t>
                    </a:r>
                    <a:endParaRPr lang="hu-HU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0497" name="Line 18"/>
                <p:cNvSpPr>
                  <a:spLocks noChangeShapeType="1"/>
                </p:cNvSpPr>
                <p:nvPr/>
              </p:nvSpPr>
              <p:spPr bwMode="auto">
                <a:xfrm>
                  <a:off x="2934" y="1058"/>
                  <a:ext cx="1260" cy="72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049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934" y="1778"/>
                  <a:ext cx="862" cy="181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0499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7254" y="1058"/>
                  <a:ext cx="1260" cy="72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2050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614" y="1778"/>
                  <a:ext cx="900" cy="180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</p:grpSp>
      <p:pic>
        <p:nvPicPr>
          <p:cNvPr id="2050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86971-822C-4260-94A5-C6CF35A23873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Cieľ</a:t>
            </a:r>
            <a:r>
              <a:rPr lang="pt-BR" sz="4000" smtClean="0"/>
              <a:t> programo</a:t>
            </a:r>
            <a:r>
              <a:rPr lang="sk-SK" sz="4000" smtClean="0"/>
              <a:t>vania</a:t>
            </a:r>
            <a:r>
              <a:rPr lang="pt-BR" sz="4000" smtClean="0"/>
              <a:t> a </a:t>
            </a:r>
            <a:r>
              <a:rPr lang="sk-SK" sz="4000" smtClean="0"/>
              <a:t>plánovania</a:t>
            </a:r>
            <a:endParaRPr lang="hu-HU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500562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b="1" smtClean="0">
                <a:latin typeface="Times New Roman" pitchFamily="18" charset="0"/>
              </a:rPr>
              <a:t>Kategorizácia regiónov, kde dochádza k zasahovaniu</a:t>
            </a:r>
          </a:p>
          <a:p>
            <a:r>
              <a:rPr lang="sk-SK" sz="2200" smtClean="0">
                <a:latin typeface="Times New Roman" pitchFamily="18" charset="0"/>
              </a:rPr>
              <a:t>Kategorizácia je súčasťou  výkonnej, resp. Informačnej činnosti, ktorú členský štát musí poskytnúť v doplňujúcich dokumentoch  programu:</a:t>
            </a:r>
          </a:p>
          <a:p>
            <a:r>
              <a:rPr lang="sk-SK" sz="2200" smtClean="0">
                <a:latin typeface="Times New Roman" pitchFamily="18" charset="0"/>
              </a:rPr>
              <a:t>miesto projektu (a) mesto, (b) vidiek alebo(c) zemepisne neohraničené; </a:t>
            </a:r>
          </a:p>
          <a:p>
            <a:r>
              <a:rPr lang="sk-SK" sz="2200" smtClean="0">
                <a:latin typeface="Times New Roman" pitchFamily="18" charset="0"/>
              </a:rPr>
              <a:t>projekt je (a) zameraný na prostredie, (b) ekologický, (c) z hľadiska ochrany životného prostredia neutrálny; </a:t>
            </a:r>
          </a:p>
          <a:p>
            <a:r>
              <a:rPr lang="sk-SK" sz="2200" smtClean="0">
                <a:latin typeface="Times New Roman" pitchFamily="18" charset="0"/>
              </a:rPr>
              <a:t>Projekt je (a) zameraný na rovnosť medzi pohlaviami, (b) z hľadiska rovnosti medzi mužmi a ženami pozitívny, alebo (c) z hľadiska takejto rovnosti neutrálny. 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9E8980-F31C-4F44-B2DC-F874B813E5AB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Cieľ</a:t>
            </a:r>
            <a:r>
              <a:rPr lang="pt-BR" sz="4000" smtClean="0"/>
              <a:t> programo</a:t>
            </a:r>
            <a:r>
              <a:rPr lang="sk-SK" sz="4000" smtClean="0"/>
              <a:t>vania</a:t>
            </a:r>
            <a:r>
              <a:rPr lang="pt-BR" sz="4000" smtClean="0"/>
              <a:t> a </a:t>
            </a:r>
            <a:r>
              <a:rPr lang="sk-SK" sz="4000" smtClean="0"/>
              <a:t>plánovania</a:t>
            </a:r>
            <a:endParaRPr lang="hu-HU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00188"/>
            <a:ext cx="8496300" cy="4500562"/>
          </a:xfrm>
        </p:spPr>
        <p:txBody>
          <a:bodyPr/>
          <a:lstStyle/>
          <a:p>
            <a:pPr>
              <a:buFontTx/>
              <a:buNone/>
            </a:pPr>
            <a:r>
              <a:rPr lang="sk-SK" sz="2800" b="1" smtClean="0">
                <a:latin typeface="Times New Roman" pitchFamily="18" charset="0"/>
              </a:rPr>
              <a:t>Podmienky regionálneho rozvoja </a:t>
            </a:r>
          </a:p>
          <a:p>
            <a:endParaRPr lang="sk-SK" sz="2400" smtClean="0">
              <a:latin typeface="Times New Roman" pitchFamily="18" charset="0"/>
            </a:endParaRPr>
          </a:p>
          <a:p>
            <a:r>
              <a:rPr lang="sk-SK" sz="2400" smtClean="0">
                <a:latin typeface="Times New Roman" pitchFamily="18" charset="0"/>
              </a:rPr>
              <a:t>Zabezpečenie nevyhnutných administratívnych a rozpočtových zdrojov k zavedeniu štrukturálnej politiky,</a:t>
            </a:r>
          </a:p>
          <a:p>
            <a:r>
              <a:rPr lang="sk-SK" sz="2400" smtClean="0">
                <a:latin typeface="Times New Roman" pitchFamily="18" charset="0"/>
              </a:rPr>
              <a:t>Zavedenie takých princípov a prostriedkov, ktoré zabezpečia prijatie spoločenského právneho materiálu,</a:t>
            </a:r>
          </a:p>
          <a:p>
            <a:r>
              <a:rPr lang="sk-SK" sz="2400" smtClean="0">
                <a:latin typeface="Times New Roman" pitchFamily="18" charset="0"/>
              </a:rPr>
              <a:t>Realizácia modernizácie a decentralizácie štruktúry verejnej služby (najmä z hľadiska rozpočtu).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A043F-AA82-4966-924C-A8B02A40136D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smtClean="0"/>
              <a:t>Proces prípravy</a:t>
            </a:r>
            <a:r>
              <a:rPr lang="pt-BR" sz="4000" smtClean="0"/>
              <a:t> program</a:t>
            </a:r>
            <a:r>
              <a:rPr lang="sk-SK" sz="4000" smtClean="0"/>
              <a:t>u</a:t>
            </a:r>
            <a:endParaRPr lang="hu-HU" sz="40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 marL="812800" indent="-812800">
              <a:buFontTx/>
              <a:buNone/>
            </a:pPr>
            <a:r>
              <a:rPr lang="sk-SK" sz="2400" smtClean="0">
                <a:latin typeface="Times New Roman" pitchFamily="18" charset="0"/>
              </a:rPr>
              <a:t>Kroky prípravy programu: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Popis súčasnej situácie 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Stratégia a priority 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Integrácia predbežného hodnotenia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Financovanie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Predbežná kontrola adicionality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Partnerstvo</a:t>
            </a:r>
          </a:p>
          <a:p>
            <a:pPr marL="812800" indent="-812800"/>
            <a:r>
              <a:rPr lang="sk-SK" sz="2400" smtClean="0">
                <a:latin typeface="Times New Roman" pitchFamily="18" charset="0"/>
              </a:rPr>
              <a:t>Realizačné predpisy</a:t>
            </a:r>
          </a:p>
          <a:p>
            <a:pPr marL="812800" indent="-812800" eaLnBrk="1" hangingPunct="1">
              <a:buFontTx/>
              <a:buNone/>
            </a:pPr>
            <a:endParaRPr lang="hu-HU" sz="2400" smtClean="0">
              <a:latin typeface="Times New Roman" pitchFamily="18" charset="0"/>
            </a:endParaRPr>
          </a:p>
          <a:p>
            <a:pPr marL="812800" indent="-812800"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marL="812800" indent="-812800" eaLnBrk="1" hangingPunct="1"/>
            <a:endParaRPr lang="hu-HU" sz="2800" smtClean="0"/>
          </a:p>
          <a:p>
            <a:pPr marL="812800" indent="-812800"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3FD6C0-9B44-4061-8A06-8795A6F136AE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smtClean="0"/>
              <a:t>Metóda prípravy </a:t>
            </a:r>
            <a:r>
              <a:rPr lang="pt-BR" sz="3600" smtClean="0"/>
              <a:t>operatív</a:t>
            </a:r>
            <a:r>
              <a:rPr lang="sk-SK" sz="3600" smtClean="0"/>
              <a:t>nych</a:t>
            </a:r>
            <a:r>
              <a:rPr lang="pt-BR" sz="3600" smtClean="0"/>
              <a:t> programo</a:t>
            </a:r>
            <a:r>
              <a:rPr lang="sk-SK" sz="3600" smtClean="0"/>
              <a:t>v</a:t>
            </a:r>
            <a:endParaRPr lang="hu-HU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496300" cy="40719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2800" smtClean="0">
                <a:latin typeface="Times New Roman" pitchFamily="18" charset="0"/>
              </a:rPr>
              <a:t>Metóda logframe je prostriedkom k zvyšovaniu kvality projektového plánovania: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Práca orientovaná na cieľ a cieľ a cieľovú skupinu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Zakladá sa na účasti, riadi ju nezávislý moderátor</a:t>
            </a:r>
            <a:endParaRPr lang="sk-SK" sz="28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k-SK" sz="2800" smtClean="0">
                <a:latin typeface="Times New Roman" pitchFamily="18" charset="0"/>
              </a:rPr>
              <a:t>Metóda logframe pomáha: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Objasniť cieľ a oprávnenosť programu  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Jasne stanoviť kľúčové prvky programu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V ranom štádiu prípravy analyzovať prostredie programu</a:t>
            </a:r>
          </a:p>
          <a:p>
            <a:pPr>
              <a:lnSpc>
                <a:spcPct val="80000"/>
              </a:lnSpc>
            </a:pPr>
            <a:r>
              <a:rPr lang="sk-SK" sz="2400" smtClean="0">
                <a:latin typeface="Times New Roman" pitchFamily="18" charset="0"/>
              </a:rPr>
              <a:t>Určiť, ako je merateľný úspech alebo neúspech programu</a:t>
            </a: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hu-HU" sz="2800" smtClean="0">
              <a:latin typeface="Times New Roman" pitchFamily="18" charset="0"/>
            </a:endParaRPr>
          </a:p>
          <a:p>
            <a:pPr eaLnBrk="1" hangingPunct="1"/>
            <a:endParaRPr lang="hu-HU" sz="2800" smtClean="0"/>
          </a:p>
          <a:p>
            <a:pPr algn="just" eaLnBrk="1" hangingPunct="1">
              <a:buFontTx/>
              <a:buNone/>
            </a:pPr>
            <a:r>
              <a:rPr lang="hu-HU" sz="2800" smtClean="0"/>
              <a:t>	</a:t>
            </a:r>
            <a:endParaRPr lang="hu-HU" smtClean="0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929313"/>
            <a:ext cx="15716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2735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60350"/>
            <a:ext cx="2376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661025"/>
            <a:ext cx="874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823</Words>
  <Application>Microsoft PowerPoint</Application>
  <PresentationFormat>Diavetítés a képernyőre (4:3 oldalarány)</PresentationFormat>
  <Paragraphs>256</Paragraphs>
  <Slides>24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Šablóna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Alapértelmezett terv</vt:lpstr>
      <vt:lpstr>Document</vt:lpstr>
      <vt:lpstr>Programovanie   4. prednáška </vt:lpstr>
      <vt:lpstr>Cieľ programovania a plánovania</vt:lpstr>
      <vt:lpstr>Cieľ programovania a plánovania</vt:lpstr>
      <vt:lpstr>Cieľ programovania a plánovania</vt:lpstr>
      <vt:lpstr>Cieľ programovania a plánovania</vt:lpstr>
      <vt:lpstr>Cieľ programovania a plánovania</vt:lpstr>
      <vt:lpstr>Cieľ programovania a plánovania</vt:lpstr>
      <vt:lpstr>Proces prípravy programu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Metóda prípravy operatívnych programov</vt:lpstr>
      <vt:lpstr>Snímka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Idegenforgalmi földrajz</dc:title>
  <dc:creator>Fodor Gyula</dc:creator>
  <cp:lastModifiedBy>Obec</cp:lastModifiedBy>
  <cp:revision>148</cp:revision>
  <dcterms:created xsi:type="dcterms:W3CDTF">2008-02-16T02:28:16Z</dcterms:created>
  <dcterms:modified xsi:type="dcterms:W3CDTF">2002-01-01T00:34:48Z</dcterms:modified>
</cp:coreProperties>
</file>