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0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hu-HU" sz="2400" dirty="0">
                <a:solidFill>
                  <a:prstClr val="black"/>
                </a:solidFill>
              </a:rPr>
              <a:t>text a </a:t>
            </a:r>
            <a:r>
              <a:rPr lang="hu-HU" sz="2400" dirty="0" err="1">
                <a:solidFill>
                  <a:prstClr val="black"/>
                </a:solidFill>
              </a:rPr>
              <a:t>fotografie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musia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pozývať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čitateľa</a:t>
            </a:r>
            <a:r>
              <a:rPr lang="hu-HU" sz="2400" dirty="0">
                <a:solidFill>
                  <a:prstClr val="black"/>
                </a:solidFill>
              </a:rPr>
              <a:t> k </a:t>
            </a:r>
            <a:r>
              <a:rPr lang="hu-HU" sz="2400" dirty="0" err="1">
                <a:solidFill>
                  <a:prstClr val="black"/>
                </a:solidFill>
              </a:rPr>
              <a:t>návšteve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zariadenia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 smtClean="0">
                <a:solidFill>
                  <a:prstClr val="black"/>
                </a:solidFill>
              </a:rPr>
              <a:t>szöveg </a:t>
            </a:r>
            <a:r>
              <a:rPr lang="hu-HU" sz="2400" dirty="0">
                <a:solidFill>
                  <a:prstClr val="black"/>
                </a:solidFill>
              </a:rPr>
              <a:t>és a fotók látogatásra kell, hogy késztessék az </a:t>
            </a:r>
            <a:r>
              <a:rPr lang="hu-HU" sz="2400" dirty="0" smtClean="0">
                <a:solidFill>
                  <a:prstClr val="black"/>
                </a:solidFill>
              </a:rPr>
              <a:t>olvasót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príliš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veľa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fotografií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znamenalo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dlhú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dobu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načítania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tým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návštevník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mohol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stratiť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trpezlivosť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mohol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prekliknúť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iné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stránky</a:t>
            </a:r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>
                <a:solidFill>
                  <a:prstClr val="black"/>
                </a:solidFill>
              </a:rPr>
              <a:t>sok fotó beolvasása túl hosszadalmas, így a látogató elveszítheti a türelmét és elhagyhatja az </a:t>
            </a:r>
            <a:r>
              <a:rPr lang="hu-HU" sz="2400" dirty="0" smtClean="0">
                <a:solidFill>
                  <a:prstClr val="black"/>
                </a:solidFill>
              </a:rPr>
              <a:t>oldalt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je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dôležité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zabezpečiť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prístup</a:t>
            </a:r>
            <a:r>
              <a:rPr lang="hu-HU" sz="2400" dirty="0">
                <a:solidFill>
                  <a:prstClr val="black"/>
                </a:solidFill>
              </a:rPr>
              <a:t> k </a:t>
            </a:r>
            <a:r>
              <a:rPr lang="hu-HU" sz="2400" dirty="0" err="1">
                <a:solidFill>
                  <a:prstClr val="black"/>
                </a:solidFill>
              </a:rPr>
              <a:t>vašej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stránke</a:t>
            </a:r>
            <a:r>
              <a:rPr lang="hu-HU" sz="2400" dirty="0">
                <a:solidFill>
                  <a:prstClr val="black"/>
                </a:solidFill>
              </a:rPr>
              <a:t> z </a:t>
            </a:r>
            <a:r>
              <a:rPr lang="hu-HU" sz="2400" dirty="0" err="1">
                <a:solidFill>
                  <a:prstClr val="black"/>
                </a:solidFill>
              </a:rPr>
              <a:t>rôznych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vyhľadávačov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cez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linky</a:t>
            </a:r>
            <a:r>
              <a:rPr lang="hu-HU" sz="2400" dirty="0">
                <a:solidFill>
                  <a:prstClr val="black"/>
                </a:solidFill>
              </a:rPr>
              <a:t> z </a:t>
            </a:r>
            <a:r>
              <a:rPr lang="hu-HU" sz="2400" dirty="0" err="1">
                <a:solidFill>
                  <a:prstClr val="black"/>
                </a:solidFill>
              </a:rPr>
              <a:t>príbuzných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stránok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be kell biztosítania az oldal látogathatóságát különféle böngészőkkel és rokon oldalakon elhelyezett linkeken keresztül</a:t>
            </a:r>
          </a:p>
          <a:p>
            <a:endParaRPr lang="hu-HU" sz="2400" dirty="0" smtClean="0"/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spolupracujte</a:t>
            </a:r>
            <a:r>
              <a:rPr lang="hu-HU" sz="2400" dirty="0">
                <a:solidFill>
                  <a:prstClr val="black"/>
                </a:solidFill>
              </a:rPr>
              <a:t> s </a:t>
            </a:r>
            <a:r>
              <a:rPr lang="hu-HU" sz="2400" dirty="0" err="1">
                <a:solidFill>
                  <a:prstClr val="black"/>
                </a:solidFill>
              </a:rPr>
              <a:t>profesionálmi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tvorbe</a:t>
            </a:r>
            <a:r>
              <a:rPr lang="hu-HU" sz="2400" dirty="0">
                <a:solidFill>
                  <a:prstClr val="black"/>
                </a:solidFill>
              </a:rPr>
              <a:t> web </a:t>
            </a:r>
            <a:r>
              <a:rPr lang="hu-HU" sz="2400" dirty="0" err="1">
                <a:solidFill>
                  <a:prstClr val="black"/>
                </a:solidFill>
              </a:rPr>
              <a:t>stránky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dolgozzon profikkal a honlap megalkotásánál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všetky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sekcie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by</a:t>
            </a:r>
            <a:r>
              <a:rPr lang="hu-HU" sz="2400" dirty="0">
                <a:solidFill>
                  <a:prstClr val="black"/>
                </a:solidFill>
              </a:rPr>
              <a:t> mali </a:t>
            </a:r>
            <a:r>
              <a:rPr lang="hu-HU" sz="2400" dirty="0" err="1">
                <a:solidFill>
                  <a:prstClr val="black"/>
                </a:solidFill>
              </a:rPr>
              <a:t>byť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zjednotené</a:t>
            </a:r>
            <a:r>
              <a:rPr lang="hu-HU" sz="2400" dirty="0">
                <a:solidFill>
                  <a:prstClr val="black"/>
                </a:solidFill>
              </a:rPr>
              <a:t> z </a:t>
            </a:r>
            <a:r>
              <a:rPr lang="hu-HU" sz="2400" dirty="0" err="1">
                <a:solidFill>
                  <a:prstClr val="black"/>
                </a:solidFill>
              </a:rPr>
              <a:t>hľadiska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formy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formáját tekintve egységesnek </a:t>
            </a:r>
            <a:r>
              <a:rPr lang="hu-HU" sz="2400" dirty="0" smtClean="0">
                <a:solidFill>
                  <a:prstClr val="black"/>
                </a:solidFill>
              </a:rPr>
              <a:t>kellene </a:t>
            </a:r>
            <a:r>
              <a:rPr lang="hu-HU" sz="2400" dirty="0">
                <a:solidFill>
                  <a:prstClr val="black"/>
                </a:solidFill>
              </a:rPr>
              <a:t>lennie az oldal </a:t>
            </a:r>
            <a:r>
              <a:rPr lang="hu-HU" sz="2400" dirty="0" smtClean="0">
                <a:solidFill>
                  <a:prstClr val="black"/>
                </a:solidFill>
              </a:rPr>
              <a:t>egészének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>
                <a:solidFill>
                  <a:prstClr val="black"/>
                </a:solidFill>
              </a:rPr>
              <a:t>m</a:t>
            </a:r>
            <a:r>
              <a:rPr lang="hu-HU" sz="2400" dirty="0" smtClean="0">
                <a:solidFill>
                  <a:prstClr val="black"/>
                </a:solidFill>
              </a:rPr>
              <a:t>ali </a:t>
            </a:r>
            <a:r>
              <a:rPr lang="hu-HU" sz="2400" dirty="0" err="1" smtClean="0">
                <a:solidFill>
                  <a:prstClr val="black"/>
                </a:solidFill>
              </a:rPr>
              <a:t>by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harmonizovať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hľadiska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dizajnu</a:t>
            </a:r>
            <a:r>
              <a:rPr lang="hu-HU" sz="2400" dirty="0">
                <a:solidFill>
                  <a:prstClr val="black"/>
                </a:solidFill>
              </a:rPr>
              <a:t> s </a:t>
            </a:r>
            <a:r>
              <a:rPr lang="hu-HU" sz="2400" dirty="0" err="1">
                <a:solidFill>
                  <a:prstClr val="black"/>
                </a:solidFill>
              </a:rPr>
              <a:t>inými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nástrojmi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marketingovej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komunikácie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ktoré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využívate</a:t>
            </a:r>
            <a:endParaRPr lang="hu-HU" sz="2400" dirty="0" smtClean="0">
              <a:solidFill>
                <a:prstClr val="black"/>
              </a:solidFill>
            </a:endParaRPr>
          </a:p>
          <a:p>
            <a:r>
              <a:rPr lang="hu-HU" sz="2400" dirty="0" smtClean="0">
                <a:solidFill>
                  <a:prstClr val="black"/>
                </a:solidFill>
              </a:rPr>
              <a:t>harmonizálnia </a:t>
            </a:r>
            <a:r>
              <a:rPr lang="hu-HU" sz="2400" dirty="0">
                <a:solidFill>
                  <a:prstClr val="black"/>
                </a:solidFill>
              </a:rPr>
              <a:t>kellene a használt marketing kommunikációs eszközök dizájnjával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ubezpečte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sa</a:t>
            </a:r>
            <a:r>
              <a:rPr lang="hu-HU" sz="2400" dirty="0" smtClean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že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bude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fungovať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dvoch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najrozšírenejších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vyhľadávačoch</a:t>
            </a:r>
            <a:r>
              <a:rPr lang="hu-HU" sz="2400" dirty="0">
                <a:solidFill>
                  <a:prstClr val="black"/>
                </a:solidFill>
              </a:rPr>
              <a:t>: Internet Explorer a </a:t>
            </a:r>
            <a:r>
              <a:rPr lang="hu-HU" sz="2400" dirty="0" err="1">
                <a:solidFill>
                  <a:prstClr val="black"/>
                </a:solidFill>
              </a:rPr>
              <a:t>Firefox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bizonyosodjon meg róla, hogy a két legelterjedtebb böngészőn működni fog az oldala: Internet Explorer, </a:t>
            </a:r>
            <a:r>
              <a:rPr lang="hu-HU" sz="2400" dirty="0" err="1">
                <a:solidFill>
                  <a:prstClr val="black"/>
                </a:solidFill>
              </a:rPr>
              <a:t>Firefox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vaša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web </a:t>
            </a:r>
            <a:r>
              <a:rPr lang="hu-HU" sz="2400" dirty="0" err="1">
                <a:solidFill>
                  <a:prstClr val="black"/>
                </a:solidFill>
              </a:rPr>
              <a:t>stránka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bude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miestnom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jazyku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je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samozrejmé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spracovať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jazykové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mutácie</a:t>
            </a:r>
            <a:r>
              <a:rPr lang="hu-HU" sz="2400" dirty="0">
                <a:solidFill>
                  <a:prstClr val="black"/>
                </a:solidFill>
              </a:rPr>
              <a:t> v </a:t>
            </a:r>
            <a:r>
              <a:rPr lang="hu-HU" sz="2400" dirty="0" err="1">
                <a:solidFill>
                  <a:prstClr val="black"/>
                </a:solidFill>
              </a:rPr>
              <a:t>príslušných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jazykoch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 honlapja </a:t>
            </a:r>
            <a:r>
              <a:rPr lang="hu-HU" sz="2400" dirty="0" smtClean="0">
                <a:solidFill>
                  <a:prstClr val="black"/>
                </a:solidFill>
              </a:rPr>
              <a:t>helyi </a:t>
            </a:r>
            <a:r>
              <a:rPr lang="hu-HU" sz="2400" dirty="0">
                <a:solidFill>
                  <a:prstClr val="black"/>
                </a:solidFill>
              </a:rPr>
              <a:t>nyelven lesz, további nyelvi mutációk elkészítése is ajánlott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sz="2400" dirty="0" smtClean="0">
              <a:solidFill>
                <a:prstClr val="black"/>
              </a:solidFill>
            </a:endParaRPr>
          </a:p>
          <a:p>
            <a:r>
              <a:rPr lang="hu-HU" sz="2400" dirty="0" err="1" smtClean="0">
                <a:solidFill>
                  <a:prstClr val="black"/>
                </a:solidFill>
              </a:rPr>
              <a:t>základná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ponuka</a:t>
            </a:r>
            <a:endParaRPr lang="hu-HU" sz="2400" dirty="0" smtClean="0">
              <a:solidFill>
                <a:prstClr val="black"/>
              </a:solidFill>
            </a:endParaRPr>
          </a:p>
          <a:p>
            <a:r>
              <a:rPr lang="hu-HU" sz="2400" dirty="0">
                <a:solidFill>
                  <a:prstClr val="black"/>
                </a:solidFill>
              </a:rPr>
              <a:t>a</a:t>
            </a:r>
            <a:r>
              <a:rPr lang="hu-HU" sz="2400" dirty="0" smtClean="0">
                <a:solidFill>
                  <a:prstClr val="black"/>
                </a:solidFill>
              </a:rPr>
              <a:t>lapkínálat</a:t>
            </a:r>
          </a:p>
          <a:p>
            <a:pPr marL="0" indent="0">
              <a:buNone/>
            </a:pPr>
            <a:endParaRPr lang="hu-HU" sz="2400" dirty="0" smtClean="0">
              <a:solidFill>
                <a:prstClr val="black"/>
              </a:solidFill>
            </a:endParaRPr>
          </a:p>
          <a:p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 err="1">
                <a:solidFill>
                  <a:prstClr val="black"/>
                </a:solidFill>
              </a:rPr>
              <a:t>doplnková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ponuka</a:t>
            </a:r>
            <a:endParaRPr lang="hu-HU" sz="2400" dirty="0" smtClean="0">
              <a:solidFill>
                <a:prstClr val="black"/>
              </a:solidFill>
            </a:endParaRPr>
          </a:p>
          <a:p>
            <a:r>
              <a:rPr lang="hu-HU" sz="2400" dirty="0">
                <a:solidFill>
                  <a:prstClr val="black"/>
                </a:solidFill>
              </a:rPr>
              <a:t>kiegészítő </a:t>
            </a:r>
            <a:r>
              <a:rPr lang="hu-HU" sz="2400" dirty="0" smtClean="0">
                <a:solidFill>
                  <a:prstClr val="black"/>
                </a:solidFill>
              </a:rPr>
              <a:t>kínálat</a:t>
            </a:r>
          </a:p>
          <a:p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sz="1800" dirty="0" smtClean="0">
              <a:solidFill>
                <a:prstClr val="black"/>
              </a:solidFill>
            </a:endParaRPr>
          </a:p>
          <a:p>
            <a:r>
              <a:rPr lang="hu-HU" sz="2400" dirty="0" err="1" smtClean="0">
                <a:solidFill>
                  <a:prstClr val="black"/>
                </a:solidFill>
              </a:rPr>
              <a:t>fotogaléria</a:t>
            </a:r>
            <a:endParaRPr lang="hu-HU" sz="2400" dirty="0" smtClean="0">
              <a:solidFill>
                <a:prstClr val="black"/>
              </a:solidFill>
            </a:endParaRPr>
          </a:p>
          <a:p>
            <a:r>
              <a:rPr lang="hu-HU" sz="2400" dirty="0" smtClean="0">
                <a:solidFill>
                  <a:prstClr val="black"/>
                </a:solidFill>
              </a:rPr>
              <a:t>fotógaléria</a:t>
            </a:r>
          </a:p>
          <a:p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 err="1">
                <a:solidFill>
                  <a:prstClr val="black"/>
                </a:solidFill>
              </a:rPr>
              <a:t>v</a:t>
            </a:r>
            <a:r>
              <a:rPr lang="hu-HU" sz="2400" dirty="0" err="1" smtClean="0">
                <a:solidFill>
                  <a:prstClr val="black"/>
                </a:solidFill>
              </a:rPr>
              <a:t>ideogaléria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videógaléria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 smtClean="0"/>
          </a:p>
          <a:p>
            <a:r>
              <a:rPr lang="hu-HU" sz="2400" dirty="0" err="1"/>
              <a:t>z</a:t>
            </a:r>
            <a:r>
              <a:rPr lang="hu-HU" sz="2400" dirty="0" err="1" smtClean="0"/>
              <a:t>opár</a:t>
            </a:r>
            <a:r>
              <a:rPr lang="hu-HU" sz="2400" dirty="0" smtClean="0"/>
              <a:t> </a:t>
            </a:r>
            <a:r>
              <a:rPr lang="hu-HU" sz="2400" dirty="0" err="1" smtClean="0"/>
              <a:t>atraktívnych</a:t>
            </a:r>
            <a:r>
              <a:rPr lang="hu-HU" sz="2400" dirty="0" smtClean="0"/>
              <a:t>, </a:t>
            </a:r>
            <a:r>
              <a:rPr lang="hu-HU" sz="2400" dirty="0" err="1" smtClean="0"/>
              <a:t>bez</a:t>
            </a:r>
            <a:r>
              <a:rPr lang="hu-HU" sz="2400" dirty="0" smtClean="0"/>
              <a:t> </a:t>
            </a:r>
            <a:r>
              <a:rPr lang="hu-HU" sz="2400" dirty="0" err="1" smtClean="0"/>
              <a:t>zaťaženia</a:t>
            </a:r>
            <a:r>
              <a:rPr lang="hu-HU" sz="2400" dirty="0" smtClean="0"/>
              <a:t> </a:t>
            </a:r>
            <a:r>
              <a:rPr lang="hu-HU" sz="2400" dirty="0" err="1" smtClean="0"/>
              <a:t>stránky</a:t>
            </a:r>
            <a:endParaRPr lang="hu-HU" sz="2400" dirty="0" smtClean="0"/>
          </a:p>
          <a:p>
            <a:r>
              <a:rPr lang="hu-HU" sz="2400" dirty="0"/>
              <a:t>p</a:t>
            </a:r>
            <a:r>
              <a:rPr lang="hu-HU" sz="2400" dirty="0" smtClean="0"/>
              <a:t>ár attraktívat, az oldal leterhelése nélkül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m</a:t>
            </a:r>
            <a:r>
              <a:rPr lang="hu-HU" sz="2400" dirty="0" err="1" smtClean="0">
                <a:solidFill>
                  <a:prstClr val="black"/>
                </a:solidFill>
              </a:rPr>
              <a:t>ôžete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pripojiť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vlastné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logo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fotografie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piktogramy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pod</a:t>
            </a:r>
            <a:r>
              <a:rPr lang="hu-HU" sz="2400" dirty="0">
                <a:solidFill>
                  <a:prstClr val="black"/>
                </a:solidFill>
              </a:rPr>
              <a:t>., </a:t>
            </a:r>
            <a:r>
              <a:rPr lang="hu-HU" sz="2400" dirty="0" err="1" smtClean="0">
                <a:solidFill>
                  <a:prstClr val="black"/>
                </a:solidFill>
              </a:rPr>
              <a:t>čo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umožní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vytvorenie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čiastočne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vlastného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štýlu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csatolhatja </a:t>
            </a:r>
            <a:r>
              <a:rPr lang="hu-HU" sz="2400" dirty="0">
                <a:solidFill>
                  <a:prstClr val="black"/>
                </a:solidFill>
              </a:rPr>
              <a:t>saját logóját, fotóit, amelyek által részlegesen saját stílusát alakítja </a:t>
            </a:r>
            <a:r>
              <a:rPr lang="hu-HU" sz="2400" dirty="0" smtClean="0">
                <a:solidFill>
                  <a:prstClr val="black"/>
                </a:solidFill>
              </a:rPr>
              <a:t>ki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kontakt - </a:t>
            </a:r>
            <a:r>
              <a:rPr lang="hu-HU" sz="2400" dirty="0" err="1">
                <a:solidFill>
                  <a:prstClr val="black"/>
                </a:solidFill>
              </a:rPr>
              <a:t>je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dôležité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uviesť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kontakty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možnosť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obrátiť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vás</a:t>
            </a:r>
            <a:r>
              <a:rPr lang="hu-HU" sz="2400" dirty="0">
                <a:solidFill>
                  <a:prstClr val="black"/>
                </a:solidFill>
              </a:rPr>
              <a:t> v </a:t>
            </a:r>
            <a:r>
              <a:rPr lang="hu-HU" sz="2400" dirty="0" err="1">
                <a:solidFill>
                  <a:prstClr val="black"/>
                </a:solidFill>
              </a:rPr>
              <a:t>prípade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záujmu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kapcsolat - fontos feltüntetni, </a:t>
            </a:r>
            <a:r>
              <a:rPr lang="hu-HU" sz="2400" dirty="0" smtClean="0">
                <a:solidFill>
                  <a:prstClr val="black"/>
                </a:solidFill>
              </a:rPr>
              <a:t>hogy </a:t>
            </a:r>
            <a:r>
              <a:rPr lang="hu-HU" sz="2400" dirty="0">
                <a:solidFill>
                  <a:prstClr val="black"/>
                </a:solidFill>
              </a:rPr>
              <a:t>érdeklődés esetében felvehessék a kapcsolatot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základná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šablóna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hlavné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menu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obmedzený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počet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obsahových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stránok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az alapsablonnak főmenüje van és meghatározott számú tartalmi oldala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domovská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stránka</a:t>
            </a:r>
            <a:r>
              <a:rPr lang="hu-HU" sz="2400" dirty="0">
                <a:solidFill>
                  <a:prstClr val="black"/>
                </a:solidFill>
              </a:rPr>
              <a:t> (Home</a:t>
            </a:r>
            <a:r>
              <a:rPr lang="hu-HU" sz="2400" dirty="0" smtClean="0">
                <a:solidFill>
                  <a:prstClr val="black"/>
                </a:solidFill>
              </a:rPr>
              <a:t>) - </a:t>
            </a:r>
            <a:r>
              <a:rPr lang="hu-HU" sz="2400" dirty="0" err="1">
                <a:solidFill>
                  <a:prstClr val="black"/>
                </a:solidFill>
              </a:rPr>
              <a:t>stručný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prehľad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ponúkaných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služieb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n</a:t>
            </a:r>
            <a:r>
              <a:rPr lang="hu-HU" sz="2400" dirty="0" smtClean="0">
                <a:solidFill>
                  <a:prstClr val="black"/>
                </a:solidFill>
              </a:rPr>
              <a:t>yitólap (Home) </a:t>
            </a:r>
            <a:r>
              <a:rPr lang="hu-HU" sz="2400" dirty="0" err="1" smtClean="0">
                <a:solidFill>
                  <a:prstClr val="black"/>
                </a:solidFill>
              </a:rPr>
              <a:t>-a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kínált szolgáltatások rövid áttekintése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linky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err="1">
                <a:solidFill>
                  <a:prstClr val="black"/>
                </a:solidFill>
              </a:rPr>
              <a:t>linky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webové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organizácií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služby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turistov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poskytovateľov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informácií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vašom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okrese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alebo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širšom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území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linkek - </a:t>
            </a:r>
            <a:r>
              <a:rPr lang="hu-HU" sz="2400" dirty="0" smtClean="0">
                <a:solidFill>
                  <a:prstClr val="black"/>
                </a:solidFill>
              </a:rPr>
              <a:t>szervezetek </a:t>
            </a:r>
            <a:r>
              <a:rPr lang="hu-HU" sz="2400" dirty="0" smtClean="0">
                <a:solidFill>
                  <a:prstClr val="black"/>
                </a:solidFill>
              </a:rPr>
              <a:t>honlapjára átirányító linkek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>
                <a:solidFill>
                  <a:prstClr val="black"/>
                </a:solidFill>
              </a:rPr>
              <a:t>szolgáltatásokkal a turisták számára a széles környéken</a:t>
            </a:r>
          </a:p>
          <a:p>
            <a:endParaRPr lang="hu-HU" sz="2400" dirty="0" smtClean="0"/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možnosti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rezervovania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err="1">
                <a:solidFill>
                  <a:prstClr val="black"/>
                </a:solidFill>
              </a:rPr>
              <a:t>celú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postupnosť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krokov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foglalás lehetőségei - </a:t>
            </a:r>
            <a:r>
              <a:rPr lang="hu-HU" sz="2400" dirty="0" smtClean="0">
                <a:solidFill>
                  <a:prstClr val="black"/>
                </a:solidFill>
              </a:rPr>
              <a:t>lépésenként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ubytovanie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err="1">
                <a:solidFill>
                  <a:prstClr val="black"/>
                </a:solidFill>
              </a:rPr>
              <a:t>opis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vašej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ponuky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ubytovania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elszállásolás </a:t>
            </a:r>
            <a:r>
              <a:rPr lang="hu-HU" sz="2400" dirty="0">
                <a:solidFill>
                  <a:prstClr val="black"/>
                </a:solidFill>
              </a:rPr>
              <a:t>– a szállás  kínálatának leírása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aktivity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okolie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err="1">
                <a:solidFill>
                  <a:prstClr val="black"/>
                </a:solidFill>
              </a:rPr>
              <a:t>popis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vašich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služieb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informujte</a:t>
            </a:r>
            <a:r>
              <a:rPr lang="hu-HU" sz="2400" dirty="0">
                <a:solidFill>
                  <a:prstClr val="black"/>
                </a:solidFill>
              </a:rPr>
              <a:t> o </a:t>
            </a:r>
            <a:r>
              <a:rPr lang="hu-HU" sz="2400" dirty="0" err="1">
                <a:solidFill>
                  <a:prstClr val="black"/>
                </a:solidFill>
              </a:rPr>
              <a:t>ďalších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možných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aktivitách</a:t>
            </a:r>
            <a:r>
              <a:rPr lang="hu-HU" sz="2400" dirty="0">
                <a:solidFill>
                  <a:prstClr val="black"/>
                </a:solidFill>
              </a:rPr>
              <a:t> v </a:t>
            </a:r>
            <a:r>
              <a:rPr lang="hu-HU" sz="2400" dirty="0" err="1">
                <a:solidFill>
                  <a:prstClr val="black"/>
                </a:solidFill>
              </a:rPr>
              <a:t>okolí</a:t>
            </a:r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>
                <a:solidFill>
                  <a:prstClr val="black"/>
                </a:solidFill>
              </a:rPr>
              <a:t>környék és lehetőségek – az ön által kínált szolgáltatások leírása, </a:t>
            </a:r>
            <a:r>
              <a:rPr lang="hu-HU" sz="2400" dirty="0" smtClean="0">
                <a:solidFill>
                  <a:prstClr val="black"/>
                </a:solidFill>
              </a:rPr>
              <a:t>információ </a:t>
            </a:r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környékbeli </a:t>
            </a:r>
            <a:r>
              <a:rPr lang="hu-HU" sz="2400" dirty="0" smtClean="0">
                <a:solidFill>
                  <a:prstClr val="black"/>
                </a:solidFill>
              </a:rPr>
              <a:t>lehetőségekről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lvl="0" indent="0">
              <a:buNone/>
            </a:pPr>
            <a:endParaRPr lang="hu-HU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2400" dirty="0">
                <a:solidFill>
                  <a:prstClr val="black"/>
                </a:solidFill>
              </a:rPr>
              <a:t>	</a:t>
            </a:r>
            <a:r>
              <a:rPr lang="hu-HU" sz="2400" dirty="0" smtClean="0">
                <a:solidFill>
                  <a:prstClr val="black"/>
                </a:solidFill>
              </a:rPr>
              <a:t>	</a:t>
            </a:r>
          </a:p>
          <a:p>
            <a:pPr marL="0" lvl="0" indent="0">
              <a:buNone/>
            </a:pPr>
            <a:r>
              <a:rPr lang="hu-HU" sz="2400" dirty="0">
                <a:solidFill>
                  <a:prstClr val="black"/>
                </a:solidFill>
              </a:rPr>
              <a:t>	</a:t>
            </a:r>
            <a:r>
              <a:rPr lang="hu-HU" sz="2400" dirty="0" smtClean="0">
                <a:solidFill>
                  <a:prstClr val="black"/>
                </a:solidFill>
              </a:rPr>
              <a:t>	</a:t>
            </a:r>
            <a:r>
              <a:rPr lang="hu-HU" sz="2400" dirty="0" err="1" smtClean="0">
                <a:solidFill>
                  <a:prstClr val="black"/>
                </a:solidFill>
              </a:rPr>
              <a:t>Informačné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a </a:t>
            </a:r>
            <a:r>
              <a:rPr lang="hu-HU" sz="2400" dirty="0" err="1">
                <a:solidFill>
                  <a:prstClr val="black"/>
                </a:solidFill>
              </a:rPr>
              <a:t>komunikačné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technológie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u-HU" sz="2400" dirty="0">
                <a:solidFill>
                  <a:prstClr val="black"/>
                </a:solidFill>
              </a:rPr>
              <a:t>	           Információs és kommunikációs technológiák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stravovanie</a:t>
            </a:r>
            <a:r>
              <a:rPr lang="hu-HU" sz="2400" dirty="0">
                <a:solidFill>
                  <a:prstClr val="black"/>
                </a:solidFill>
              </a:rPr>
              <a:t>: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étkezés: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i</a:t>
            </a:r>
            <a:r>
              <a:rPr lang="hu-HU" sz="2400" dirty="0" err="1" smtClean="0">
                <a:solidFill>
                  <a:prstClr val="black"/>
                </a:solidFill>
              </a:rPr>
              <a:t>nformácie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časoch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kapacite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približné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ceny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stravovacích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služieb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výber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obrázkov</a:t>
            </a:r>
            <a:r>
              <a:rPr lang="hu-HU" sz="2400" dirty="0" smtClean="0">
                <a:solidFill>
                  <a:prstClr val="black"/>
                </a:solidFill>
              </a:rPr>
              <a:t>, </a:t>
            </a:r>
            <a:r>
              <a:rPr lang="hu-HU" sz="2400" dirty="0" err="1" smtClean="0">
                <a:solidFill>
                  <a:prstClr val="black"/>
                </a:solidFill>
              </a:rPr>
              <a:t>pretože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tieto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musia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byť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veľmi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atraktívne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az </a:t>
            </a:r>
            <a:r>
              <a:rPr lang="hu-HU" sz="2400" dirty="0">
                <a:solidFill>
                  <a:prstClr val="black"/>
                </a:solidFill>
              </a:rPr>
              <a:t>étkeztetési szolgáltatások ára, ideje, kapacitása, attraktív fényképek kiválasztása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popis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vašich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izieb</a:t>
            </a:r>
            <a:r>
              <a:rPr lang="hu-HU" sz="2400" dirty="0">
                <a:solidFill>
                  <a:prstClr val="black"/>
                </a:solidFill>
              </a:rPr>
              <a:t> (</a:t>
            </a:r>
            <a:r>
              <a:rPr lang="hu-HU" sz="2400" dirty="0" err="1">
                <a:solidFill>
                  <a:prstClr val="black"/>
                </a:solidFill>
              </a:rPr>
              <a:t>koľko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usporiadanie</a:t>
            </a:r>
            <a:r>
              <a:rPr lang="hu-HU" sz="2400" dirty="0">
                <a:solidFill>
                  <a:prstClr val="black"/>
                </a:solidFill>
              </a:rPr>
              <a:t>, kategória, </a:t>
            </a:r>
            <a:r>
              <a:rPr lang="hu-HU" sz="2400" dirty="0" err="1">
                <a:solidFill>
                  <a:prstClr val="black"/>
                </a:solidFill>
              </a:rPr>
              <a:t>osobitosti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fotografie</a:t>
            </a:r>
            <a:r>
              <a:rPr lang="hu-HU" sz="2400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 szobák leírása (mennyi, elosztás, kategória, sajátosságok, fotók</a:t>
            </a:r>
            <a:r>
              <a:rPr lang="hu-H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hu-HU" sz="1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možnosť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rezervovať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izby</a:t>
            </a:r>
            <a:r>
              <a:rPr lang="hu-HU" sz="2400" dirty="0">
                <a:solidFill>
                  <a:prstClr val="black"/>
                </a:solidFill>
              </a:rPr>
              <a:t> e-mailom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lehetőség </a:t>
            </a:r>
            <a:r>
              <a:rPr lang="hu-HU" sz="2400" dirty="0" err="1">
                <a:solidFill>
                  <a:prstClr val="black"/>
                </a:solidFill>
              </a:rPr>
              <a:t>emailben</a:t>
            </a:r>
            <a:r>
              <a:rPr lang="hu-HU" sz="2400" dirty="0">
                <a:solidFill>
                  <a:prstClr val="black"/>
                </a:solidFill>
              </a:rPr>
              <a:t> történő szobafoglalásra</a:t>
            </a:r>
          </a:p>
          <a:p>
            <a:endParaRPr lang="hu-HU" sz="2400" dirty="0" smtClean="0"/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doplnkové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služby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alebo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špecifiká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ponuky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kiegészítő </a:t>
            </a:r>
            <a:r>
              <a:rPr lang="hu-HU" sz="2400" dirty="0">
                <a:solidFill>
                  <a:prstClr val="black"/>
                </a:solidFill>
              </a:rPr>
              <a:t>szolgáltatások, az ajánlat </a:t>
            </a:r>
            <a:r>
              <a:rPr lang="hu-HU" sz="2400" dirty="0" smtClean="0">
                <a:solidFill>
                  <a:prstClr val="black"/>
                </a:solidFill>
              </a:rPr>
              <a:t>specifikációja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miestne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zaujímavosti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cestovného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ruchu</a:t>
            </a:r>
            <a:r>
              <a:rPr lang="hu-HU" sz="2400" dirty="0">
                <a:solidFill>
                  <a:prstClr val="black"/>
                </a:solidFill>
              </a:rPr>
              <a:t> s </a:t>
            </a:r>
            <a:r>
              <a:rPr lang="hu-HU" sz="2400" dirty="0" err="1">
                <a:solidFill>
                  <a:prstClr val="black"/>
                </a:solidFill>
              </a:rPr>
              <a:t>odkazmi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príslušné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helyi </a:t>
            </a:r>
            <a:r>
              <a:rPr lang="hu-HU" sz="2400" dirty="0">
                <a:solidFill>
                  <a:prstClr val="black"/>
                </a:solidFill>
              </a:rPr>
              <a:t>idegenforgalmi érdekességek az illetékes oldalakra való hivatkozásokkal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sz="2800" dirty="0"/>
              <a:t> </a:t>
            </a:r>
            <a:r>
              <a:rPr lang="hu-HU" sz="2800" dirty="0" smtClean="0"/>
              <a:t>     </a:t>
            </a:r>
            <a:r>
              <a:rPr lang="hu-HU" sz="2800" dirty="0" err="1" smtClean="0"/>
              <a:t>Tvorba</a:t>
            </a:r>
            <a:r>
              <a:rPr lang="hu-HU" sz="2800" dirty="0" smtClean="0"/>
              <a:t> </a:t>
            </a:r>
            <a:r>
              <a:rPr lang="hu-HU" sz="2800" dirty="0" err="1" smtClean="0"/>
              <a:t>vlastnej</a:t>
            </a:r>
            <a:r>
              <a:rPr lang="hu-HU" sz="2800" dirty="0" smtClean="0"/>
              <a:t> </a:t>
            </a:r>
            <a:r>
              <a:rPr lang="hu-HU" sz="2800" dirty="0" err="1" smtClean="0"/>
              <a:t>webovej</a:t>
            </a:r>
            <a:r>
              <a:rPr lang="hu-HU" sz="2800" dirty="0" smtClean="0"/>
              <a:t> </a:t>
            </a:r>
            <a:r>
              <a:rPr lang="hu-HU" sz="2800" dirty="0" err="1" smtClean="0"/>
              <a:t>stránky</a:t>
            </a:r>
            <a:r>
              <a:rPr lang="hu-HU" sz="2800" dirty="0" smtClean="0"/>
              <a:t> - </a:t>
            </a:r>
            <a:r>
              <a:rPr lang="hu-HU" sz="2800" dirty="0" err="1" smtClean="0"/>
              <a:t>základy</a:t>
            </a:r>
            <a:r>
              <a:rPr lang="hu-HU" sz="2800" dirty="0" smtClean="0"/>
              <a:t> </a:t>
            </a:r>
            <a:endParaRPr lang="hu-HU" sz="2800" dirty="0" smtClean="0"/>
          </a:p>
          <a:p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		     Saját honlap </a:t>
            </a:r>
            <a:r>
              <a:rPr lang="hu-HU" sz="2800" dirty="0" smtClean="0"/>
              <a:t>készítése - alapok</a:t>
            </a:r>
            <a:endParaRPr lang="hu-H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</a:t>
            </a:r>
            <a:r>
              <a:rPr lang="hu-HU" dirty="0" err="1" smtClean="0"/>
              <a:t>figyelemet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zdroj-</a:t>
            </a:r>
            <a:r>
              <a:rPr lang="hu-HU" sz="1400" dirty="0" smtClean="0"/>
              <a:t>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vaša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vlastná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webstránka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az ön saját weboldala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kedy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potrebné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informácie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aktualizovať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ktoré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informácie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potrebné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aktualizovať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mikor és milyen információkat szükséges aktualizálni, frissíteni</a:t>
            </a:r>
          </a:p>
          <a:p>
            <a:pPr marL="0" lvl="0" indent="0">
              <a:buNone/>
            </a:pPr>
            <a:r>
              <a:rPr lang="hu-HU" sz="2400" dirty="0">
                <a:solidFill>
                  <a:prstClr val="black"/>
                </a:solidFill>
              </a:rPr>
              <a:t/>
            </a:r>
            <a:br>
              <a:rPr lang="hu-HU" sz="2400" dirty="0">
                <a:solidFill>
                  <a:prstClr val="black"/>
                </a:solidFill>
              </a:rPr>
            </a:b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rýchlosť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načítania</a:t>
            </a:r>
            <a:r>
              <a:rPr lang="hu-HU" sz="2400" dirty="0">
                <a:solidFill>
                  <a:prstClr val="black"/>
                </a:solidFill>
              </a:rPr>
              <a:t> – </a:t>
            </a:r>
            <a:r>
              <a:rPr lang="hu-HU" sz="2400" dirty="0" err="1">
                <a:solidFill>
                  <a:prstClr val="black"/>
                </a:solidFill>
              </a:rPr>
              <a:t>ak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trvá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príliš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dlho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kým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načíta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návštevníci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stratia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trpezlivosť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začnú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hľadať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iných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stránkach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 beolvasás gyorsasága – ha túl sokáig tart, a látogatók elveszítik türelmüket, és máshol keresgélnek</a:t>
            </a:r>
          </a:p>
          <a:p>
            <a:endParaRPr lang="hu-HU" sz="2400" dirty="0" smtClean="0"/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schopnosť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kontaktovať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autorov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stránky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realizovať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rezervovanie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služieb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az oldal szerzőivel való kapcsolatfelvétel lehetősége, szolgáltatás foglalásának realizálása</a:t>
            </a:r>
          </a:p>
          <a:p>
            <a:pPr lvl="0"/>
            <a:endParaRPr lang="hu-HU" sz="15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ľahká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orientácia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samotnej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stránke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könnyű orientáció, eligazodás az oldalon</a:t>
            </a:r>
          </a:p>
          <a:p>
            <a:endParaRPr lang="hu-HU" sz="2400" dirty="0" smtClean="0"/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ak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sú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informácie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stránke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neaktuálne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neodpoviete</a:t>
            </a:r>
            <a:r>
              <a:rPr lang="hu-HU" sz="2400" dirty="0">
                <a:solidFill>
                  <a:prstClr val="black"/>
                </a:solidFill>
              </a:rPr>
              <a:t> na e-mail </a:t>
            </a:r>
            <a:r>
              <a:rPr lang="hu-HU" sz="2400" dirty="0" err="1">
                <a:solidFill>
                  <a:prstClr val="black"/>
                </a:solidFill>
              </a:rPr>
              <a:t>do</a:t>
            </a:r>
            <a:r>
              <a:rPr lang="hu-HU" sz="2400" dirty="0">
                <a:solidFill>
                  <a:prstClr val="black"/>
                </a:solidFill>
              </a:rPr>
              <a:t> 24 </a:t>
            </a:r>
            <a:r>
              <a:rPr lang="hu-HU" sz="2400" dirty="0" err="1">
                <a:solidFill>
                  <a:prstClr val="black"/>
                </a:solidFill>
              </a:rPr>
              <a:t>hodín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stratíte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klienta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ha az oldalon levő információ nem aktuális, az e-mailekre 24 órán belül nem válaszol, elveszíti </a:t>
            </a:r>
            <a:r>
              <a:rPr lang="hu-HU" sz="2400" dirty="0" smtClean="0">
                <a:solidFill>
                  <a:prstClr val="black"/>
                </a:solidFill>
              </a:rPr>
              <a:t>az ügyfelet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základné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informácie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uvedené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vašej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stránke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az ön oldalán feltüntetett alapinformációk</a:t>
            </a:r>
          </a:p>
          <a:p>
            <a:pPr marL="0" lvl="0" indent="0">
              <a:buNone/>
            </a:pP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kontaktná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adresa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úvodnej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stránke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kapcsolatfelvétel címe </a:t>
            </a:r>
            <a:r>
              <a:rPr lang="hu-HU" sz="2400" dirty="0">
                <a:solidFill>
                  <a:prstClr val="black"/>
                </a:solidFill>
              </a:rPr>
              <a:t>a kezdőoldalon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ceny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á</a:t>
            </a:r>
            <a:r>
              <a:rPr lang="hu-HU" sz="2400" dirty="0" smtClean="0">
                <a:solidFill>
                  <a:prstClr val="black"/>
                </a:solidFill>
              </a:rPr>
              <a:t>rak</a:t>
            </a:r>
          </a:p>
          <a:p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mapa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alebo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dopravná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dostupnosť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térkép</a:t>
            </a:r>
            <a:r>
              <a:rPr lang="hu-HU" sz="2400" dirty="0">
                <a:solidFill>
                  <a:prstClr val="black"/>
                </a:solidFill>
              </a:rPr>
              <a:t>, vagy közlekedési elérhetőség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1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základné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údaje</a:t>
            </a:r>
            <a:r>
              <a:rPr lang="hu-HU" sz="2400" dirty="0">
                <a:solidFill>
                  <a:prstClr val="black"/>
                </a:solidFill>
              </a:rPr>
              <a:t> o </a:t>
            </a:r>
            <a:r>
              <a:rPr lang="hu-HU" sz="2400" dirty="0" err="1">
                <a:solidFill>
                  <a:prstClr val="black"/>
                </a:solidFill>
              </a:rPr>
              <a:t>majiteľovi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tulajdonos alapadatai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1600" dirty="0">
              <a:solidFill>
                <a:prstClr val="black"/>
              </a:solidFill>
            </a:endParaRPr>
          </a:p>
          <a:p>
            <a:r>
              <a:rPr lang="hu-HU" sz="2400" dirty="0" err="1">
                <a:solidFill>
                  <a:prstClr val="black"/>
                </a:solidFill>
              </a:rPr>
              <a:t>kalendár</a:t>
            </a:r>
            <a:r>
              <a:rPr lang="hu-HU" sz="2400" dirty="0">
                <a:solidFill>
                  <a:prstClr val="black"/>
                </a:solidFill>
              </a:rPr>
              <a:t>,  </a:t>
            </a:r>
            <a:r>
              <a:rPr lang="hu-HU" sz="2400" dirty="0" err="1">
                <a:solidFill>
                  <a:prstClr val="black"/>
                </a:solidFill>
              </a:rPr>
              <a:t>referencie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hostí</a:t>
            </a:r>
            <a:endParaRPr lang="hu-HU" sz="2400" dirty="0" smtClean="0">
              <a:solidFill>
                <a:prstClr val="black"/>
              </a:solidFill>
            </a:endParaRPr>
          </a:p>
          <a:p>
            <a:r>
              <a:rPr lang="hu-HU" sz="2400" dirty="0">
                <a:solidFill>
                  <a:prstClr val="black"/>
                </a:solidFill>
              </a:rPr>
              <a:t>naptár, a vendégek referenciái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informácie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musia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byť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konkrétne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ľahko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vyhľadateľné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jednom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korrekt és könnyen, egyenként kikereshető információk szükségesek</a:t>
            </a:r>
          </a:p>
          <a:p>
            <a:endParaRPr lang="hu-HU" sz="2400" dirty="0" smtClean="0"/>
          </a:p>
          <a:p>
            <a:r>
              <a:rPr lang="hu-HU" sz="2400" dirty="0" err="1"/>
              <a:t>vašu</a:t>
            </a:r>
            <a:r>
              <a:rPr lang="hu-HU" sz="2400" dirty="0"/>
              <a:t> </a:t>
            </a:r>
            <a:r>
              <a:rPr lang="hu-HU" sz="2400" dirty="0" err="1"/>
              <a:t>stránku</a:t>
            </a:r>
            <a:r>
              <a:rPr lang="hu-HU" sz="2400" dirty="0"/>
              <a:t> </a:t>
            </a:r>
            <a:r>
              <a:rPr lang="hu-HU" sz="2400" dirty="0" err="1"/>
              <a:t>musíte</a:t>
            </a:r>
            <a:r>
              <a:rPr lang="hu-HU" sz="2400" dirty="0"/>
              <a:t> </a:t>
            </a:r>
            <a:r>
              <a:rPr lang="hu-HU" sz="2400" dirty="0" err="1"/>
              <a:t>pravidelne</a:t>
            </a:r>
            <a:r>
              <a:rPr lang="hu-HU" sz="2400" dirty="0"/>
              <a:t> </a:t>
            </a:r>
            <a:r>
              <a:rPr lang="hu-HU" sz="2400" dirty="0" err="1"/>
              <a:t>aktualizovať</a:t>
            </a:r>
            <a:endParaRPr lang="hu-HU" sz="2400" dirty="0"/>
          </a:p>
          <a:p>
            <a:r>
              <a:rPr lang="hu-HU" sz="2400" dirty="0"/>
              <a:t>az </a:t>
            </a:r>
            <a:r>
              <a:rPr lang="hu-HU" sz="2400" dirty="0" err="1"/>
              <a:t>oldalat</a:t>
            </a:r>
            <a:r>
              <a:rPr lang="hu-HU" sz="2400" dirty="0"/>
              <a:t> rendszeresen kell frissítenie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738</Words>
  <Application>Microsoft Office PowerPoint</Application>
  <PresentationFormat>Diavetítés a képernyőre (4:3 oldalarány)</PresentationFormat>
  <Paragraphs>159</Paragraphs>
  <Slides>24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15</cp:revision>
  <dcterms:created xsi:type="dcterms:W3CDTF">2013-03-28T07:15:55Z</dcterms:created>
  <dcterms:modified xsi:type="dcterms:W3CDTF">2014-01-13T16:45:50Z</dcterms:modified>
</cp:coreProperties>
</file>