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326" r:id="rId3"/>
    <p:sldId id="327" r:id="rId4"/>
    <p:sldId id="329" r:id="rId5"/>
    <p:sldId id="330" r:id="rId6"/>
    <p:sldId id="331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284" r:id="rId1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5FBA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33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B157AD-CFC8-414E-A684-66C19874C2C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4125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9A12C-72E3-446B-B714-5ECE975C4F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16C1E-0FCB-40ED-8446-FD50634EE9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101DF-AE52-4515-B136-C5542E552B9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E083B-14CB-4AE9-B407-8CEFE398EB9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3DB16-6594-41D0-ABCA-7FF926345F4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1EE17-784E-418E-BE6D-F55A335201B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DF05-C195-41B9-9B05-56CA3BFAB46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594F7-7760-4427-BBF8-ECF601A97B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BE010-D4D2-48AD-A98A-B69659EA714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9AF74-C769-4700-A1B1-83373FAD14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9FF1B-BF4B-43B0-971E-2A8BB9B57DC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01760CF-3EA2-44B6-9311-5F0758726D3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412875"/>
            <a:ext cx="7772400" cy="3527425"/>
          </a:xfrm>
        </p:spPr>
        <p:txBody>
          <a:bodyPr/>
          <a:lstStyle/>
          <a:p>
            <a:pPr eaLnBrk="1" hangingPunct="1"/>
            <a:r>
              <a:rPr lang="sk-SK" dirty="0" smtClean="0"/>
              <a:t>Ukončenie a vyhodnotenie</a:t>
            </a:r>
            <a:r>
              <a:rPr lang="hu-HU" dirty="0" smtClean="0"/>
              <a:t> </a:t>
            </a:r>
            <a:r>
              <a:rPr lang="sk-SK" dirty="0" smtClean="0"/>
              <a:t>projektov 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i="1" dirty="0" smtClean="0"/>
              <a:t>4. prednáška </a:t>
            </a:r>
            <a:r>
              <a:rPr lang="hu-HU" b="1" i="1" dirty="0" smtClean="0"/>
              <a:t/>
            </a:r>
            <a:br>
              <a:rPr lang="hu-HU" b="1" i="1" dirty="0" smtClean="0"/>
            </a:br>
            <a:endParaRPr lang="hu-HU" b="1" i="1" dirty="0" smtClean="0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10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Základné otázky </a:t>
            </a:r>
            <a:r>
              <a:rPr lang="sk-SK" noProof="0" dirty="0" err="1" smtClean="0"/>
              <a:t>diseminácie</a:t>
            </a:r>
            <a:endParaRPr lang="sk-SK" noProof="0" dirty="0" smtClean="0"/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endParaRPr lang="sk-SK" sz="2400" noProof="0" dirty="0" smtClean="0">
              <a:cs typeface="Times New Roman" pitchFamily="18" charset="0"/>
            </a:endParaRP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Na akej úrovni sa majú informácie z projektu šíriť?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Prečo je potrebná </a:t>
            </a:r>
            <a:r>
              <a:rPr lang="sk-SK" sz="2400" noProof="0" dirty="0" err="1" smtClean="0">
                <a:cs typeface="Times New Roman" pitchFamily="18" charset="0"/>
              </a:rPr>
              <a:t>diseminácia</a:t>
            </a:r>
            <a:r>
              <a:rPr lang="sk-SK" sz="2400" noProof="0" dirty="0" smtClean="0">
                <a:cs typeface="Times New Roman" pitchFamily="18" charset="0"/>
              </a:rPr>
              <a:t>? Aký efekt sa od nej očakáva? Ako </a:t>
            </a:r>
            <a:r>
              <a:rPr lang="sk-SK" sz="2400" noProof="0" dirty="0" err="1" smtClean="0">
                <a:cs typeface="Times New Roman" pitchFamily="18" charset="0"/>
              </a:rPr>
              <a:t>diseminácia</a:t>
            </a:r>
            <a:r>
              <a:rPr lang="sk-SK" sz="2400" noProof="0" dirty="0" smtClean="0">
                <a:cs typeface="Times New Roman" pitchFamily="18" charset="0"/>
              </a:rPr>
              <a:t> kvalitu projektu?</a:t>
            </a:r>
            <a:endParaRPr lang="sk-SK" sz="2400" noProof="0" dirty="0" smtClean="0"/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K akým cieľovým skupinám sa majú informácie o projekte dostať?</a:t>
            </a:r>
            <a:endParaRPr lang="sk-SK" sz="2400" noProof="0" dirty="0" smtClean="0"/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11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rtl="0" eaLnBrk="0" fontAlgn="base" hangingPunct="0"/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Základné otázky </a:t>
            </a:r>
            <a:r>
              <a:rPr lang="sk-SK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diseminácie</a:t>
            </a:r>
            <a:endParaRPr lang="sk-SK" sz="3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  <a:buNone/>
            </a:pPr>
            <a:endParaRPr lang="sk-SK" sz="2400" noProof="0" dirty="0" smtClean="0">
              <a:cs typeface="Times New Roman" pitchFamily="18" charset="0"/>
            </a:endParaRP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Aké informácie sa majú šíriť?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Akými prostriedkami a komunikačnými kanálmi sa bude </a:t>
            </a:r>
            <a:r>
              <a:rPr lang="sk-SK" sz="2400" noProof="0" dirty="0" err="1" smtClean="0">
                <a:cs typeface="Times New Roman" pitchFamily="18" charset="0"/>
              </a:rPr>
              <a:t>diseminovať</a:t>
            </a:r>
            <a:r>
              <a:rPr lang="sk-SK" sz="2400" noProof="0" dirty="0" smtClean="0">
                <a:cs typeface="Times New Roman" pitchFamily="18" charset="0"/>
              </a:rPr>
              <a:t>?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Kedy sa majú uskutočniť jednotlivé </a:t>
            </a:r>
            <a:r>
              <a:rPr lang="sk-SK" sz="2400" noProof="0" dirty="0" err="1" smtClean="0">
                <a:cs typeface="Times New Roman" pitchFamily="18" charset="0"/>
              </a:rPr>
              <a:t>diseminačné</a:t>
            </a:r>
            <a:r>
              <a:rPr lang="sk-SK" sz="2400" noProof="0" dirty="0" smtClean="0">
                <a:cs typeface="Times New Roman" pitchFamily="18" charset="0"/>
              </a:rPr>
              <a:t> kroky?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Kto</a:t>
            </a:r>
            <a:r>
              <a:rPr lang="sk-SK" sz="2400" baseline="0" noProof="0" dirty="0" smtClean="0">
                <a:cs typeface="Times New Roman" pitchFamily="18" charset="0"/>
              </a:rPr>
              <a:t> sa jej má zúčastniť(inštitúcie, osoby</a:t>
            </a:r>
            <a:r>
              <a:rPr lang="sk-SK" sz="2400" noProof="0" dirty="0" smtClean="0">
                <a:cs typeface="Times New Roman" pitchFamily="18" charset="0"/>
              </a:rPr>
              <a:t>)?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Koľko to stojí?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12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Úrovne </a:t>
            </a:r>
            <a:r>
              <a:rPr lang="sk-SK" noProof="0" dirty="0" err="1" smtClean="0"/>
              <a:t>diseminácie</a:t>
            </a:r>
            <a:endParaRPr lang="sk-SK" noProof="0" dirty="0" smtClean="0"/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Najnižšia úroveň </a:t>
            </a:r>
            <a:r>
              <a:rPr lang="sk-SK" sz="2400" noProof="0" dirty="0" err="1" smtClean="0">
                <a:cs typeface="Times New Roman" pitchFamily="18" charset="0"/>
              </a:rPr>
              <a:t>diseminácie</a:t>
            </a:r>
            <a:r>
              <a:rPr lang="sk-SK" sz="2400" noProof="0" dirty="0" smtClean="0">
                <a:cs typeface="Times New Roman" pitchFamily="18" charset="0"/>
              </a:rPr>
              <a:t> tvoria účastnícke organizácie 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Ďalšou úrovňou sú partnerské organizácie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Hospodársky sektor 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Región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Národná úroveň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Úroveň </a:t>
            </a:r>
            <a:r>
              <a:rPr lang="sk-SK" sz="2400" noProof="0" dirty="0" smtClean="0">
                <a:cs typeface="Times New Roman" pitchFamily="18" charset="0"/>
              </a:rPr>
              <a:t>EÚ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13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Cieľové skupiny </a:t>
            </a:r>
            <a:r>
              <a:rPr lang="sk-SK" noProof="0" dirty="0" err="1" smtClean="0"/>
              <a:t>diseminácie</a:t>
            </a:r>
            <a:r>
              <a:rPr lang="sk-SK" noProof="0" dirty="0" smtClean="0"/>
              <a:t> 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Rozhodujúcou je relevancia výsledkov!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  <a:buNone/>
            </a:pPr>
            <a:r>
              <a:rPr lang="sk-SK" sz="2400" noProof="0" dirty="0" smtClean="0">
                <a:cs typeface="Times New Roman" pitchFamily="18" charset="0"/>
              </a:rPr>
              <a:t>	</a:t>
            </a:r>
            <a:r>
              <a:rPr lang="sk-SK" sz="2000" noProof="0" dirty="0" smtClean="0">
                <a:cs typeface="Times New Roman" pitchFamily="18" charset="0"/>
              </a:rPr>
              <a:t>(iné inštitúcie, odborníci, odborní zákonodarcovia, novinári a pod.)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  <a:buNone/>
            </a:pPr>
            <a:endParaRPr lang="sk-SK" sz="2000" noProof="0" dirty="0" smtClean="0">
              <a:cs typeface="Times New Roman" pitchFamily="18" charset="0"/>
            </a:endParaRP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sk-SK" sz="2400" noProof="0" dirty="0" smtClean="0">
                <a:cs typeface="Times New Roman" pitchFamily="18" charset="0"/>
              </a:rPr>
              <a:t>Cieľové</a:t>
            </a:r>
            <a:r>
              <a:rPr lang="sk-SK" sz="2400" baseline="0" noProof="0" dirty="0" smtClean="0">
                <a:cs typeface="Times New Roman" pitchFamily="18" charset="0"/>
              </a:rPr>
              <a:t> skupiny </a:t>
            </a:r>
            <a:r>
              <a:rPr lang="sk-SK" sz="2400" noProof="0" dirty="0" smtClean="0">
                <a:cs typeface="Times New Roman" pitchFamily="18" charset="0"/>
              </a:rPr>
              <a:t>projektu, a – ak je to relevantné – aj predstavitelia</a:t>
            </a:r>
            <a:r>
              <a:rPr lang="sk-SK" sz="2400" baseline="0" noProof="0" dirty="0" smtClean="0">
                <a:cs typeface="Times New Roman" pitchFamily="18" charset="0"/>
              </a:rPr>
              <a:t> iných odborov</a:t>
            </a:r>
            <a:r>
              <a:rPr lang="sk-SK" sz="2400" noProof="0" dirty="0" smtClean="0">
                <a:cs typeface="Times New Roman" pitchFamily="18" charset="0"/>
              </a:rPr>
              <a:t>!</a:t>
            </a:r>
          </a:p>
          <a:p>
            <a:pPr marL="163513" indent="-163513" defTabSz="523875">
              <a:lnSpc>
                <a:spcPct val="90000"/>
              </a:lnSpc>
              <a:spcBef>
                <a:spcPct val="30000"/>
              </a:spcBef>
              <a:buSzPct val="100000"/>
              <a:buNone/>
            </a:pPr>
            <a:r>
              <a:rPr lang="sk-SK" sz="2400" noProof="0" dirty="0" smtClean="0">
                <a:cs typeface="Times New Roman" pitchFamily="18" charset="0"/>
              </a:rPr>
              <a:t>	</a:t>
            </a:r>
            <a:r>
              <a:rPr lang="sk-SK" sz="2000" noProof="0" dirty="0" smtClean="0">
                <a:cs typeface="Times New Roman" pitchFamily="18" charset="0"/>
              </a:rPr>
              <a:t>(úrady práce, komory, neziskové organizácie, sociálni partneri, a pod.)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14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Vnútorná </a:t>
            </a:r>
            <a:r>
              <a:rPr lang="sk-SK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diseminácia</a:t>
            </a:r>
            <a:endParaRPr lang="sk-SK" noProof="0" dirty="0" smtClean="0"/>
          </a:p>
          <a:p>
            <a:pPr marL="0">
              <a:buNone/>
            </a:pPr>
            <a:endParaRPr lang="sk-SK" sz="2400" noProof="0" dirty="0" smtClean="0">
              <a:cs typeface="Times New Roman" pitchFamily="18" charset="0"/>
            </a:endParaRPr>
          </a:p>
          <a:p>
            <a:pPr marL="0">
              <a:buNone/>
            </a:pPr>
            <a:r>
              <a:rPr lang="sk-SK" sz="2400" noProof="0" dirty="0" smtClean="0">
                <a:cs typeface="Times New Roman" pitchFamily="18" charset="0"/>
              </a:rPr>
              <a:t>Odovzdávanie výsledkov, skúseností v rámci organizácie</a:t>
            </a: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Vnútorné vzdelávanie</a:t>
            </a: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príručka</a:t>
            </a: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správa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15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808023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285860"/>
            <a:ext cx="8496300" cy="471490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Metódy </a:t>
            </a:r>
            <a:r>
              <a:rPr lang="sk-SK" noProof="0" dirty="0" err="1" smtClean="0"/>
              <a:t>diseminácie</a:t>
            </a:r>
            <a:endParaRPr lang="sk-SK" noProof="0" dirty="0" smtClean="0"/>
          </a:p>
          <a:p>
            <a:pPr marL="0">
              <a:buNone/>
            </a:pPr>
            <a:r>
              <a:rPr lang="sk-SK" sz="2200" noProof="0" dirty="0" smtClean="0">
                <a:cs typeface="Times New Roman" pitchFamily="18" charset="0"/>
              </a:rPr>
              <a:t>Počas </a:t>
            </a:r>
            <a:r>
              <a:rPr lang="sk-SK" sz="2200" noProof="0" dirty="0" err="1" smtClean="0">
                <a:cs typeface="Times New Roman" pitchFamily="18" charset="0"/>
              </a:rPr>
              <a:t>diseminácie</a:t>
            </a:r>
            <a:r>
              <a:rPr lang="sk-SK" sz="2200" noProof="0" dirty="0" smtClean="0">
                <a:cs typeface="Times New Roman" pitchFamily="18" charset="0"/>
              </a:rPr>
              <a:t> sa môžu využívať rôzne komunikačné kanály. </a:t>
            </a:r>
          </a:p>
          <a:p>
            <a:pPr marL="0"/>
            <a:r>
              <a:rPr lang="sk-SK" sz="2200" noProof="0" dirty="0" smtClean="0">
                <a:cs typeface="Times New Roman" pitchFamily="18" charset="0"/>
              </a:rPr>
              <a:t>Interpersonálne vzťahy </a:t>
            </a:r>
          </a:p>
          <a:p>
            <a:pPr marL="0"/>
            <a:r>
              <a:rPr lang="sk-SK" sz="2200" noProof="0" dirty="0" smtClean="0">
                <a:cs typeface="Times New Roman" pitchFamily="18" charset="0"/>
              </a:rPr>
              <a:t>Vydávanie samostatných tlačovín – letáky, brožúry, a pod. </a:t>
            </a:r>
          </a:p>
          <a:p>
            <a:pPr marL="0"/>
            <a:r>
              <a:rPr lang="sk-SK" sz="2200" noProof="0" dirty="0" smtClean="0">
                <a:cs typeface="Times New Roman" pitchFamily="18" charset="0"/>
              </a:rPr>
              <a:t>Odborné výstavy, konferencie a semináre </a:t>
            </a:r>
          </a:p>
          <a:p>
            <a:pPr marL="0"/>
            <a:r>
              <a:rPr lang="sk-SK" sz="2200" noProof="0" dirty="0" smtClean="0">
                <a:cs typeface="Times New Roman" pitchFamily="18" charset="0"/>
              </a:rPr>
              <a:t>Masovo-komunikačné prostriedky </a:t>
            </a:r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16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808023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285860"/>
            <a:ext cx="8496300" cy="471490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Problémy s </a:t>
            </a:r>
            <a:r>
              <a:rPr lang="sk-SK" noProof="0" dirty="0" err="1" smtClean="0"/>
              <a:t>disemináciou</a:t>
            </a:r>
            <a:endParaRPr lang="sk-SK" noProof="0" dirty="0" smtClean="0"/>
          </a:p>
          <a:p>
            <a:pPr marL="0">
              <a:buNone/>
            </a:pPr>
            <a:endParaRPr lang="sk-SK" sz="2400" noProof="0" dirty="0" smtClean="0">
              <a:cs typeface="Times New Roman" pitchFamily="18" charset="0"/>
            </a:endParaRPr>
          </a:p>
          <a:p>
            <a:pPr marL="0">
              <a:buNone/>
            </a:pPr>
            <a:r>
              <a:rPr lang="sk-SK" sz="2400" noProof="0" dirty="0" smtClean="0">
                <a:cs typeface="Times New Roman" pitchFamily="18" charset="0"/>
              </a:rPr>
              <a:t>Počas plánovania treba počítať s </a:t>
            </a:r>
            <a:r>
              <a:rPr lang="sk-SK" sz="2400" noProof="0" dirty="0" err="1" smtClean="0">
                <a:cs typeface="Times New Roman" pitchFamily="18" charset="0"/>
              </a:rPr>
              <a:t>s</a:t>
            </a:r>
            <a:r>
              <a:rPr lang="sk-SK" sz="2400" noProof="0" dirty="0" smtClean="0">
                <a:cs typeface="Times New Roman" pitchFamily="18" charset="0"/>
              </a:rPr>
              <a:t> prípadnými obmedzeniami pre </a:t>
            </a:r>
            <a:r>
              <a:rPr lang="sk-SK" sz="2400" noProof="0" dirty="0" err="1" smtClean="0">
                <a:cs typeface="Times New Roman" pitchFamily="18" charset="0"/>
              </a:rPr>
              <a:t>disemináciu</a:t>
            </a:r>
            <a:r>
              <a:rPr lang="sk-SK" sz="2400" noProof="0" dirty="0" smtClean="0">
                <a:cs typeface="Times New Roman" pitchFamily="18" charset="0"/>
              </a:rPr>
              <a:t>: </a:t>
            </a:r>
          </a:p>
          <a:p>
            <a:pPr marL="0">
              <a:buNone/>
            </a:pPr>
            <a:endParaRPr lang="sk-SK" sz="2400" noProof="0" dirty="0" smtClean="0">
              <a:cs typeface="Times New Roman" pitchFamily="18" charset="0"/>
            </a:endParaRP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Nízky záujem cieľových skupín, </a:t>
            </a: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Nedostatok odbornosti, </a:t>
            </a:r>
          </a:p>
          <a:p>
            <a:pPr marL="0"/>
            <a:r>
              <a:rPr lang="sk-SK" sz="2400" noProof="0" dirty="0" smtClean="0">
                <a:cs typeface="Times New Roman" pitchFamily="18" charset="0"/>
              </a:rPr>
              <a:t>Chýbajúce zdroje a pod. </a:t>
            </a:r>
          </a:p>
          <a:p>
            <a:pPr marL="0">
              <a:buNone/>
            </a:pPr>
            <a:endParaRPr lang="sk-SK" sz="2400" noProof="0" dirty="0" smtClean="0">
              <a:cs typeface="Times New Roman" pitchFamily="18" charset="0"/>
            </a:endParaRPr>
          </a:p>
          <a:p>
            <a:pPr marL="0">
              <a:buNone/>
            </a:pPr>
            <a:r>
              <a:rPr lang="sk-SK" sz="2800" noProof="0" dirty="0" smtClean="0">
                <a:cs typeface="Times New Roman" pitchFamily="18" charset="0"/>
              </a:rPr>
              <a:t>Podstatným prvkom </a:t>
            </a:r>
            <a:r>
              <a:rPr lang="sk-SK" sz="2800" noProof="0" dirty="0" err="1" smtClean="0">
                <a:cs typeface="Times New Roman" pitchFamily="18" charset="0"/>
              </a:rPr>
              <a:t>diseminácie</a:t>
            </a:r>
            <a:r>
              <a:rPr lang="sk-SK" sz="2800" noProof="0" dirty="0" smtClean="0">
                <a:cs typeface="Times New Roman" pitchFamily="18" charset="0"/>
              </a:rPr>
              <a:t> je interaktivita! </a:t>
            </a:r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17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808023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285860"/>
            <a:ext cx="8496300" cy="471490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Kritické body </a:t>
            </a:r>
            <a:r>
              <a:rPr lang="sk-SK" noProof="0" dirty="0" err="1" smtClean="0"/>
              <a:t>diseminácie</a:t>
            </a:r>
            <a:endParaRPr lang="sk-SK" sz="2400" noProof="0" dirty="0" smtClean="0">
              <a:cs typeface="Times New Roman" pitchFamily="18" charset="0"/>
            </a:endParaRPr>
          </a:p>
          <a:p>
            <a:pPr marL="0" algn="just"/>
            <a:r>
              <a:rPr lang="sk-SK" sz="2400" noProof="0" dirty="0" smtClean="0">
                <a:cs typeface="Times New Roman" pitchFamily="18" charset="0"/>
              </a:rPr>
              <a:t>Vyžaduje úzku spoluprácu medzi partnermi a cieľovými  skupinami </a:t>
            </a:r>
            <a:r>
              <a:rPr lang="sk-SK" sz="2400" noProof="0" dirty="0" err="1" smtClean="0">
                <a:cs typeface="Times New Roman" pitchFamily="18" charset="0"/>
              </a:rPr>
              <a:t>diseminácie</a:t>
            </a:r>
            <a:endParaRPr lang="sk-SK" sz="2400" noProof="0" dirty="0" smtClean="0">
              <a:cs typeface="Times New Roman" pitchFamily="18" charset="0"/>
            </a:endParaRPr>
          </a:p>
          <a:p>
            <a:pPr marL="0" algn="just"/>
            <a:r>
              <a:rPr lang="sk-SK" sz="2400" noProof="0" dirty="0" smtClean="0">
                <a:cs typeface="Times New Roman" pitchFamily="18" charset="0"/>
              </a:rPr>
              <a:t>Vyžaduje dobré prezentačné schopnosti</a:t>
            </a:r>
          </a:p>
          <a:p>
            <a:pPr marL="0" algn="just"/>
            <a:r>
              <a:rPr lang="sk-SK" sz="2400" noProof="0" dirty="0" smtClean="0">
                <a:cs typeface="Times New Roman" pitchFamily="18" charset="0"/>
              </a:rPr>
              <a:t>Ťažko znášame pozitívnu kritiku?</a:t>
            </a:r>
          </a:p>
          <a:p>
            <a:pPr marL="0" algn="just"/>
            <a:r>
              <a:rPr lang="sk-SK" sz="2400" noProof="0" dirty="0" smtClean="0">
                <a:cs typeface="Times New Roman" pitchFamily="18" charset="0"/>
              </a:rPr>
              <a:t>Informácie a vedomosti znamenajú moc, preto sa niektorí 	ťažko s nimi podelia</a:t>
            </a:r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288041-070B-4D08-8BCD-195006DBF383}" type="slidenum">
              <a:rPr lang="hu-HU" smtClean="0"/>
              <a:pPr/>
              <a:t>18</a:t>
            </a:fld>
            <a:endParaRPr lang="hu-HU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81300"/>
            <a:ext cx="8229600" cy="9350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k-SK" sz="32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Ďakujem za pozornosť</a:t>
            </a:r>
            <a:r>
              <a:rPr lang="sk-SK" sz="4000" b="1" i="1" noProof="0" dirty="0" smtClean="0"/>
              <a:t>!</a:t>
            </a:r>
          </a:p>
        </p:txBody>
      </p:sp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2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Monitoring projektu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286280"/>
          </a:xfrm>
        </p:spPr>
        <p:txBody>
          <a:bodyPr/>
          <a:lstStyle/>
          <a:p>
            <a:pPr>
              <a:buNone/>
            </a:pPr>
            <a:r>
              <a:rPr lang="sk-SK" noProof="0" dirty="0" smtClean="0"/>
              <a:t>Charakteristika </a:t>
            </a:r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správy o </a:t>
            </a:r>
            <a:r>
              <a:rPr lang="sk-SK" noProof="0" dirty="0" smtClean="0"/>
              <a:t>monitoringu </a:t>
            </a:r>
          </a:p>
          <a:p>
            <a:pPr>
              <a:lnSpc>
                <a:spcPct val="90000"/>
              </a:lnSpc>
            </a:pPr>
            <a:r>
              <a:rPr lang="sk-SK" sz="2400" noProof="0" dirty="0" smtClean="0"/>
              <a:t>Podáva sa za vopred stanovené obdobia.</a:t>
            </a:r>
          </a:p>
          <a:p>
            <a:pPr>
              <a:lnSpc>
                <a:spcPct val="90000"/>
              </a:lnSpc>
            </a:pPr>
            <a:r>
              <a:rPr lang="sk-SK" sz="2400" noProof="0" dirty="0" smtClean="0"/>
              <a:t>Míľniky.</a:t>
            </a:r>
          </a:p>
          <a:p>
            <a:pPr>
              <a:lnSpc>
                <a:spcPct val="90000"/>
              </a:lnSpc>
            </a:pPr>
            <a:r>
              <a:rPr lang="sk-SK" sz="2400" noProof="0" dirty="0" smtClean="0"/>
              <a:t>Viaže sa aj k platbám.</a:t>
            </a:r>
          </a:p>
          <a:p>
            <a:pPr>
              <a:lnSpc>
                <a:spcPct val="90000"/>
              </a:lnSpc>
            </a:pPr>
            <a:r>
              <a:rPr lang="sk-SK" sz="2400" noProof="0" dirty="0" smtClean="0"/>
              <a:t>Cieľ:</a:t>
            </a:r>
          </a:p>
          <a:p>
            <a:pPr lvl="1">
              <a:lnSpc>
                <a:spcPct val="90000"/>
              </a:lnSpc>
            </a:pPr>
            <a:r>
              <a:rPr lang="sk-SK" sz="2400" noProof="0" dirty="0" smtClean="0"/>
              <a:t>Poskytovanie</a:t>
            </a:r>
            <a:r>
              <a:rPr lang="sk-SK" sz="2400" baseline="0" noProof="0" dirty="0" smtClean="0"/>
              <a:t> i</a:t>
            </a:r>
            <a:r>
              <a:rPr lang="sk-SK" sz="2400" noProof="0" dirty="0" smtClean="0"/>
              <a:t>nformácií,</a:t>
            </a:r>
          </a:p>
          <a:p>
            <a:pPr lvl="1">
              <a:lnSpc>
                <a:spcPct val="90000"/>
              </a:lnSpc>
            </a:pPr>
            <a:r>
              <a:rPr lang="sk-SK" sz="2400" noProof="0" dirty="0" smtClean="0"/>
              <a:t>Podloženie žiadostí o platbu,</a:t>
            </a:r>
          </a:p>
          <a:p>
            <a:pPr lvl="1">
              <a:lnSpc>
                <a:spcPct val="90000"/>
              </a:lnSpc>
            </a:pPr>
            <a:r>
              <a:rPr lang="sk-SK" sz="2400" noProof="0" dirty="0" smtClean="0"/>
              <a:t>Odôvodnenie odchýlok.</a:t>
            </a:r>
          </a:p>
          <a:p>
            <a:pPr>
              <a:lnSpc>
                <a:spcPct val="90000"/>
              </a:lnSpc>
            </a:pPr>
            <a:r>
              <a:rPr lang="sk-SK" sz="2400" noProof="0" dirty="0" smtClean="0"/>
              <a:t>Podľa typu projektu sa môže značne líšiť obsahom aj  rozsahom.</a:t>
            </a:r>
          </a:p>
          <a:p>
            <a:pPr marL="0">
              <a:buFontTx/>
              <a:buNone/>
            </a:pPr>
            <a:endParaRPr lang="sk-SK" sz="2400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3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Monitoring projektu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>
              <a:buNone/>
            </a:pPr>
            <a:r>
              <a:rPr lang="sk-SK" noProof="0" dirty="0" smtClean="0"/>
              <a:t>Obsah </a:t>
            </a:r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správy o monitoringu </a:t>
            </a:r>
            <a:endParaRPr lang="sk-SK" noProof="0" dirty="0" smtClean="0"/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Postupovanie v porovnaní s cieľmi, vrátane prezentácie vyčísliteľných výsledkov (</a:t>
            </a:r>
            <a:r>
              <a:rPr lang="sk-SK" sz="2400" noProof="0" dirty="0" err="1" smtClean="0"/>
              <a:t>logframe</a:t>
            </a:r>
            <a:r>
              <a:rPr lang="sk-SK" sz="2400" noProof="0" dirty="0" smtClean="0"/>
              <a:t>!!!); 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Značné odchýlky od cieľov a plánov, s odôvodnením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Správa o plnení povinností v oblasti verejných obstarávaní, resp. popularizácie, v zmysle ustanovení zmluvy o dotácii; 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Informácie o finančnej realizácii projektu (skutočné náklady). </a:t>
            </a:r>
          </a:p>
          <a:p>
            <a:pPr marL="0">
              <a:buFontTx/>
              <a:buNone/>
            </a:pPr>
            <a:endParaRPr lang="sk-SK" sz="2400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4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Monitoring projektu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>
              <a:buNone/>
            </a:pPr>
            <a:r>
              <a:rPr lang="sk-SK" noProof="0" dirty="0" smtClean="0"/>
              <a:t>Monitoring obdobia fungovania</a:t>
            </a:r>
          </a:p>
          <a:p>
            <a:pPr>
              <a:buNone/>
            </a:pPr>
            <a:endParaRPr lang="sk-SK" sz="2400" noProof="0" dirty="0" smtClean="0"/>
          </a:p>
          <a:p>
            <a:r>
              <a:rPr lang="sk-SK" sz="2800" noProof="0" dirty="0" smtClean="0"/>
              <a:t>Stanovené zmluvou o dotácii;</a:t>
            </a:r>
          </a:p>
          <a:p>
            <a:r>
              <a:rPr lang="sk-SK" sz="2800" noProof="0" dirty="0" smtClean="0"/>
              <a:t>Poskytovanie informácií za dané obdobie;</a:t>
            </a:r>
          </a:p>
          <a:p>
            <a:r>
              <a:rPr lang="sk-SK" sz="2800" noProof="0" dirty="0" smtClean="0"/>
              <a:t>Správa o udržateľnosti projektu.</a:t>
            </a:r>
          </a:p>
          <a:p>
            <a:pPr marL="0">
              <a:buFontTx/>
              <a:buNone/>
            </a:pPr>
            <a:endParaRPr lang="sk-SK" sz="2400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5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Monitoring projektu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Monitoring vykonávaní účastníckymi organizáciami</a:t>
            </a:r>
          </a:p>
          <a:p>
            <a:pPr marL="0">
              <a:buNone/>
            </a:pPr>
            <a:endParaRPr lang="sk-SK" sz="2400" noProof="0" dirty="0" smtClean="0"/>
          </a:p>
          <a:p>
            <a:pPr>
              <a:lnSpc>
                <a:spcPct val="80000"/>
              </a:lnSpc>
            </a:pPr>
            <a:r>
              <a:rPr lang="sk-SK" sz="2800" noProof="0" dirty="0" smtClean="0"/>
              <a:t>Monitoring opatrení: </a:t>
            </a:r>
            <a:r>
              <a:rPr lang="sk-SK" sz="2800" noProof="0" dirty="0" err="1" smtClean="0"/>
              <a:t>input</a:t>
            </a:r>
            <a:r>
              <a:rPr lang="sk-SK" sz="2800" noProof="0" dirty="0" smtClean="0"/>
              <a:t> programového monitoringu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err="1" smtClean="0"/>
              <a:t>Sumarizácia</a:t>
            </a:r>
            <a:r>
              <a:rPr lang="sk-SK" sz="2400" noProof="0" dirty="0" smtClean="0"/>
              <a:t> projektových údajov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Správa smerom k riadiacemu úradu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Počítačový systém (napr. EMIR).</a:t>
            </a:r>
          </a:p>
          <a:p>
            <a:pPr marL="0">
              <a:buFontTx/>
              <a:buNone/>
            </a:pPr>
            <a:endParaRPr lang="sk-SK" sz="2400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6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Monitoring projektu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rtl="0" eaLnBrk="0" fontAlgn="base" hangingPunct="0">
              <a:buNone/>
            </a:pPr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Monitoring vykonávaní účastníckymi organizáciami</a:t>
            </a:r>
            <a:endParaRPr lang="sk-SK" dirty="0" smtClean="0"/>
          </a:p>
          <a:p>
            <a:pPr marL="0">
              <a:buNone/>
            </a:pPr>
            <a:endParaRPr lang="sk-SK" sz="2400" noProof="0" dirty="0" smtClean="0"/>
          </a:p>
          <a:p>
            <a:pPr>
              <a:lnSpc>
                <a:spcPct val="80000"/>
              </a:lnSpc>
            </a:pPr>
            <a:r>
              <a:rPr lang="sk-SK" sz="2800" noProof="0" dirty="0" smtClean="0"/>
              <a:t>Projektový monitoring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Sledovanie realizácie jednotlivých projektov 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Súlad medzi výkonmi projektu s výzvou</a:t>
            </a:r>
          </a:p>
          <a:p>
            <a:pPr lvl="1">
              <a:lnSpc>
                <a:spcPct val="80000"/>
              </a:lnSpc>
            </a:pPr>
            <a:r>
              <a:rPr lang="sk-SK" sz="2400" noProof="0" dirty="0" smtClean="0"/>
              <a:t>V prípade potreby zasiahnutie.</a:t>
            </a:r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7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Pojem </a:t>
            </a:r>
            <a:r>
              <a:rPr lang="sk-SK" noProof="0" dirty="0" err="1" smtClean="0"/>
              <a:t>diseminácie</a:t>
            </a:r>
            <a:endParaRPr lang="sk-SK" noProof="0" dirty="0" smtClean="0"/>
          </a:p>
          <a:p>
            <a:pPr marL="0">
              <a:buNone/>
            </a:pPr>
            <a:endParaRPr lang="sk-SK" sz="2800" noProof="0" dirty="0" smtClean="0"/>
          </a:p>
          <a:p>
            <a:pPr marL="0">
              <a:buNone/>
            </a:pPr>
            <a:r>
              <a:rPr lang="sk-SK" sz="2800" noProof="0" dirty="0" err="1" smtClean="0"/>
              <a:t>diseminácia</a:t>
            </a:r>
            <a:r>
              <a:rPr lang="sk-SK" sz="2800" noProof="0" dirty="0" smtClean="0"/>
              <a:t> = rozosievanie (ohľadom projektov rozširovanie) 		</a:t>
            </a:r>
          </a:p>
          <a:p>
            <a:pPr marL="0">
              <a:buNone/>
            </a:pPr>
            <a:r>
              <a:rPr lang="sk-SK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rozširovanie</a:t>
            </a:r>
            <a:r>
              <a:rPr lang="sk-SK" sz="2800" noProof="0" dirty="0" smtClean="0"/>
              <a:t> výsledkov (a chýb) projektov </a:t>
            </a:r>
            <a:r>
              <a:rPr lang="sk-SK" sz="2800" noProof="0" dirty="0" err="1" smtClean="0"/>
              <a:t>eredményeinek</a:t>
            </a:r>
            <a:r>
              <a:rPr lang="sk-SK" sz="2800" noProof="0" dirty="0" smtClean="0"/>
              <a:t> </a:t>
            </a:r>
          </a:p>
          <a:p>
            <a:pPr marL="0">
              <a:buNone/>
            </a:pPr>
            <a:endParaRPr lang="sk-SK" sz="2800" noProof="0" dirty="0" smtClean="0"/>
          </a:p>
          <a:p>
            <a:pPr marL="0">
              <a:buNone/>
            </a:pPr>
            <a:r>
              <a:rPr lang="sk-SK" sz="2800" noProof="0" dirty="0" smtClean="0"/>
              <a:t>optimalizácia nákladov/efektov – aplikácia v širokom okruhu. 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8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Predmet </a:t>
            </a:r>
            <a:r>
              <a:rPr lang="sk-SK" noProof="0" dirty="0" err="1" smtClean="0"/>
              <a:t>diseminácie</a:t>
            </a:r>
            <a:endParaRPr lang="sk-SK" noProof="0" dirty="0" smtClean="0"/>
          </a:p>
          <a:p>
            <a:pPr marL="0"/>
            <a:r>
              <a:rPr lang="sk-SK" sz="2400" noProof="0" dirty="0" smtClean="0"/>
              <a:t>Hmatateľné výsledky</a:t>
            </a:r>
          </a:p>
          <a:p>
            <a:pPr marL="0">
              <a:buNone/>
            </a:pPr>
            <a:r>
              <a:rPr lang="sk-SK" sz="2400" noProof="0" dirty="0" smtClean="0"/>
              <a:t>	(kurzy, príručky, učivá, učebné plány, ….)</a:t>
            </a:r>
          </a:p>
          <a:p>
            <a:pPr marL="0"/>
            <a:r>
              <a:rPr lang="sk-SK" sz="2400" noProof="0" dirty="0" smtClean="0"/>
              <a:t> odborné skúsenosti</a:t>
            </a:r>
          </a:p>
          <a:p>
            <a:pPr marL="0"/>
            <a:r>
              <a:rPr lang="sk-SK" sz="2400" noProof="0" dirty="0" smtClean="0"/>
              <a:t> Metodika</a:t>
            </a:r>
          </a:p>
          <a:p>
            <a:pPr marL="0"/>
            <a:r>
              <a:rPr lang="sk-SK" sz="2400" noProof="0" dirty="0" smtClean="0"/>
              <a:t> skúsenosti z realizácie projektu 	(projektový manažment, spolupráca, …)</a:t>
            </a:r>
          </a:p>
          <a:p>
            <a:pPr marL="0"/>
            <a:r>
              <a:rPr lang="sk-SK" sz="2400" noProof="0" dirty="0" smtClean="0"/>
              <a:t>Nepriamo uplatňované efekty</a:t>
            </a:r>
          </a:p>
          <a:p>
            <a:pPr marL="0" indent="0">
              <a:buNone/>
            </a:pPr>
            <a:r>
              <a:rPr lang="sk-SK" sz="2400" noProof="0" dirty="0" smtClean="0"/>
              <a:t>	(rozvoj osobnosti, vytváranie zručností, rozšírenie</a:t>
            </a:r>
            <a:r>
              <a:rPr lang="sk-SK" sz="2400" baseline="0" noProof="0" dirty="0" smtClean="0"/>
              <a:t> odborných poznatkov</a:t>
            </a:r>
            <a:r>
              <a:rPr lang="sk-SK" sz="2400" noProof="0" dirty="0" smtClean="0"/>
              <a:t>, …)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DF98E-0529-476A-B657-B80638846523}" type="slidenum">
              <a:rPr lang="hu-HU" smtClean="0"/>
              <a:pPr/>
              <a:t>9</a:t>
            </a:fld>
            <a:endParaRPr lang="hu-H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sk-SK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Diseminácia</a:t>
            </a:r>
            <a:endParaRPr lang="sk-SK" sz="4000" noProof="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496300" cy="4357718"/>
          </a:xfrm>
        </p:spPr>
        <p:txBody>
          <a:bodyPr/>
          <a:lstStyle/>
          <a:p>
            <a:pPr marL="0">
              <a:buNone/>
            </a:pPr>
            <a:r>
              <a:rPr lang="sk-SK" noProof="0" dirty="0" smtClean="0"/>
              <a:t>Úspešná</a:t>
            </a:r>
            <a:r>
              <a:rPr lang="sk-SK" baseline="0" noProof="0" dirty="0" smtClean="0"/>
              <a:t> </a:t>
            </a:r>
            <a:r>
              <a:rPr lang="sk-SK" noProof="0" dirty="0" err="1" smtClean="0"/>
              <a:t>diseminácia</a:t>
            </a:r>
            <a:endParaRPr lang="sk-SK" noProof="0" dirty="0" smtClean="0"/>
          </a:p>
          <a:p>
            <a:pPr marL="0"/>
            <a:endParaRPr lang="sk-SK" sz="2400" noProof="0" dirty="0" smtClean="0"/>
          </a:p>
          <a:p>
            <a:pPr marL="0"/>
            <a:r>
              <a:rPr lang="sk-SK" sz="2400" noProof="0" dirty="0" smtClean="0"/>
              <a:t>Nie je skutočná spolupráca.		</a:t>
            </a:r>
          </a:p>
          <a:p>
            <a:pPr marL="0"/>
            <a:endParaRPr lang="sk-SK" sz="2400" noProof="0" dirty="0" smtClean="0"/>
          </a:p>
          <a:p>
            <a:pPr marL="0"/>
            <a:r>
              <a:rPr lang="sk-SK" sz="2400" noProof="0" dirty="0" smtClean="0"/>
              <a:t>Riešenie:</a:t>
            </a:r>
          </a:p>
          <a:p>
            <a:pPr marL="0">
              <a:buNone/>
            </a:pPr>
            <a:r>
              <a:rPr lang="sk-SK" sz="2400" noProof="0" dirty="0" smtClean="0"/>
              <a:t>	uplatnenie princípu: spolu plačeme, spolu sa smejeme!</a:t>
            </a:r>
          </a:p>
          <a:p>
            <a:pPr marL="0">
              <a:buNone/>
            </a:pPr>
            <a:endParaRPr lang="sk-SK" noProof="0" dirty="0" smtClean="0"/>
          </a:p>
        </p:txBody>
      </p:sp>
      <p:pic>
        <p:nvPicPr>
          <p:cNvPr id="2355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42875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929313"/>
            <a:ext cx="1571625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88" y="1793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\\server\prenos\Adri - projekt\logok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988" y="331786"/>
            <a:ext cx="2619127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\\server\prenos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270" y="5551488"/>
            <a:ext cx="1047825" cy="120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\\server\prenos\Adri - projekt\logok\husk_logo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67" y="142875"/>
            <a:ext cx="2959891" cy="7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1804</TotalTime>
  <Words>445</Words>
  <Application>Microsoft Office PowerPoint</Application>
  <PresentationFormat>Prezentácia na obrazovke (4:3)</PresentationFormat>
  <Paragraphs>137</Paragraphs>
  <Slides>18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19" baseType="lpstr">
      <vt:lpstr>Alapértelmezett terv</vt:lpstr>
      <vt:lpstr>Ukončenie a vyhodnotenie projektov   4. prednáška  </vt:lpstr>
      <vt:lpstr>Monitoring projektu</vt:lpstr>
      <vt:lpstr>Monitoring projektu</vt:lpstr>
      <vt:lpstr>Monitoring projektu</vt:lpstr>
      <vt:lpstr>Monitoring projektu</vt:lpstr>
      <vt:lpstr>Monitoring projektu</vt:lpstr>
      <vt:lpstr>Diseminácia</vt:lpstr>
      <vt:lpstr>Diseminácia</vt:lpstr>
      <vt:lpstr>Diseminácia</vt:lpstr>
      <vt:lpstr>Diseminácia</vt:lpstr>
      <vt:lpstr>Diseminácia</vt:lpstr>
      <vt:lpstr>Diseminácia</vt:lpstr>
      <vt:lpstr>Diseminácia</vt:lpstr>
      <vt:lpstr>Diseminácia</vt:lpstr>
      <vt:lpstr>Diseminácia</vt:lpstr>
      <vt:lpstr>Diseminácia</vt:lpstr>
      <vt:lpstr>Diseminácia</vt:lpstr>
      <vt:lpstr>Prezentácia programu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Idegenforgalmi földrajz</dc:title>
  <dc:creator>Fodor Gyula</dc:creator>
  <cp:lastModifiedBy>admin</cp:lastModifiedBy>
  <cp:revision>103</cp:revision>
  <dcterms:created xsi:type="dcterms:W3CDTF">2008-02-16T02:28:16Z</dcterms:created>
  <dcterms:modified xsi:type="dcterms:W3CDTF">2014-03-04T13:25:40Z</dcterms:modified>
</cp:coreProperties>
</file>