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18" autoAdjust="0"/>
  </p:normalViewPr>
  <p:slideViewPr>
    <p:cSldViewPr>
      <p:cViewPr varScale="1">
        <p:scale>
          <a:sx n="71" d="100"/>
          <a:sy n="71" d="100"/>
        </p:scale>
        <p:origin x="-13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/>
              <a:t>		</a:t>
            </a:r>
          </a:p>
          <a:p>
            <a:pPr marL="0" indent="0">
              <a:buNone/>
            </a:pPr>
            <a:r>
              <a:rPr lang="hu-HU" dirty="0" smtClean="0"/>
              <a:t>	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sz="2400" dirty="0">
                <a:solidFill>
                  <a:prstClr val="black"/>
                </a:solidFill>
              </a:rPr>
              <a:t>v</a:t>
            </a:r>
            <a:r>
              <a:rPr lang="en-US" sz="2400" dirty="0" err="1">
                <a:solidFill>
                  <a:prstClr val="black"/>
                </a:solidFill>
              </a:rPr>
              <a:t>edľajšie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vety</a:t>
            </a:r>
            <a:r>
              <a:rPr lang="en-US" sz="2400" dirty="0">
                <a:solidFill>
                  <a:prstClr val="black"/>
                </a:solidFill>
              </a:rPr>
              <a:t> s </a:t>
            </a:r>
            <a:r>
              <a:rPr lang="sk-SK" sz="2400" dirty="0">
                <a:solidFill>
                  <a:prstClr val="black"/>
                </a:solidFill>
              </a:rPr>
              <a:t>„</a:t>
            </a:r>
            <a:r>
              <a:rPr lang="en-US" sz="2400" dirty="0" err="1">
                <a:solidFill>
                  <a:prstClr val="black"/>
                </a:solidFill>
              </a:rPr>
              <a:t>že</a:t>
            </a:r>
            <a:r>
              <a:rPr lang="sk-SK" sz="2400" dirty="0">
                <a:solidFill>
                  <a:prstClr val="black"/>
                </a:solidFill>
              </a:rPr>
              <a:t>“ </a:t>
            </a:r>
            <a:r>
              <a:rPr lang="en-US" sz="2400" dirty="0">
                <a:solidFill>
                  <a:prstClr val="black"/>
                </a:solidFill>
              </a:rPr>
              <a:t>–</a:t>
            </a:r>
            <a:r>
              <a:rPr lang="sk-SK" sz="2400" dirty="0">
                <a:solidFill>
                  <a:prstClr val="black"/>
                </a:solidFill>
              </a:rPr>
              <a:t> „h</a:t>
            </a:r>
            <a:r>
              <a:rPr lang="en-US" sz="2400" dirty="0" err="1">
                <a:solidFill>
                  <a:prstClr val="black"/>
                </a:solidFill>
              </a:rPr>
              <a:t>ogy</a:t>
            </a:r>
            <a:r>
              <a:rPr lang="sk-SK" sz="2400" dirty="0">
                <a:solidFill>
                  <a:prstClr val="black"/>
                </a:solidFill>
              </a:rPr>
              <a:t>“ </a:t>
            </a:r>
            <a:r>
              <a:rPr lang="en-US" sz="2400" dirty="0" err="1">
                <a:solidFill>
                  <a:prstClr val="black"/>
                </a:solidFill>
              </a:rPr>
              <a:t>kezdetű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mellékmondatok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Dúfame, že sa ožení s našou dcérou.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Reméljük</a:t>
            </a:r>
            <a:r>
              <a:rPr lang="sk-SK" dirty="0">
                <a:ea typeface="Calibri"/>
                <a:cs typeface="Times New Roman"/>
              </a:rPr>
              <a:t>, hogy elveszi a lányunkat.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Dúfame</a:t>
            </a:r>
            <a:r>
              <a:rPr lang="sk-SK" dirty="0">
                <a:ea typeface="Calibri"/>
                <a:cs typeface="Times New Roman"/>
              </a:rPr>
              <a:t>, že má veľa peňazí.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Reméljük</a:t>
            </a:r>
            <a:r>
              <a:rPr lang="sk-SK" dirty="0">
                <a:ea typeface="Calibri"/>
                <a:cs typeface="Times New Roman"/>
              </a:rPr>
              <a:t>, hogy sok pénze van.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Dúfame</a:t>
            </a:r>
            <a:r>
              <a:rPr lang="sk-SK" dirty="0">
                <a:ea typeface="Calibri"/>
                <a:cs typeface="Times New Roman"/>
              </a:rPr>
              <a:t>, že je milionár.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Reméljük</a:t>
            </a:r>
            <a:r>
              <a:rPr lang="sk-SK" dirty="0">
                <a:ea typeface="Calibri"/>
                <a:cs typeface="Times New Roman"/>
              </a:rPr>
              <a:t>, hogy milliomos.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sz="2400" dirty="0">
                <a:solidFill>
                  <a:prstClr val="black"/>
                </a:solidFill>
              </a:rPr>
              <a:t>v</a:t>
            </a:r>
            <a:r>
              <a:rPr lang="en-US" sz="2400" dirty="0" err="1">
                <a:solidFill>
                  <a:prstClr val="black"/>
                </a:solidFill>
              </a:rPr>
              <a:t>edľajšie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vety</a:t>
            </a:r>
            <a:r>
              <a:rPr lang="en-US" sz="2400" dirty="0">
                <a:solidFill>
                  <a:prstClr val="black"/>
                </a:solidFill>
              </a:rPr>
              <a:t> s </a:t>
            </a:r>
            <a:r>
              <a:rPr lang="sk-SK" sz="2400" dirty="0">
                <a:solidFill>
                  <a:prstClr val="black"/>
                </a:solidFill>
              </a:rPr>
              <a:t>„</a:t>
            </a:r>
            <a:r>
              <a:rPr lang="en-US" sz="2400" dirty="0" err="1">
                <a:solidFill>
                  <a:prstClr val="black"/>
                </a:solidFill>
              </a:rPr>
              <a:t>že</a:t>
            </a:r>
            <a:r>
              <a:rPr lang="sk-SK" sz="2400" dirty="0">
                <a:solidFill>
                  <a:prstClr val="black"/>
                </a:solidFill>
              </a:rPr>
              <a:t>“ </a:t>
            </a:r>
            <a:r>
              <a:rPr lang="en-US" sz="2400" dirty="0">
                <a:solidFill>
                  <a:prstClr val="black"/>
                </a:solidFill>
              </a:rPr>
              <a:t>–</a:t>
            </a:r>
            <a:r>
              <a:rPr lang="sk-SK" sz="2400" dirty="0">
                <a:solidFill>
                  <a:prstClr val="black"/>
                </a:solidFill>
              </a:rPr>
              <a:t> „h</a:t>
            </a:r>
            <a:r>
              <a:rPr lang="en-US" sz="2400" dirty="0" err="1">
                <a:solidFill>
                  <a:prstClr val="black"/>
                </a:solidFill>
              </a:rPr>
              <a:t>ogy</a:t>
            </a:r>
            <a:r>
              <a:rPr lang="sk-SK" sz="2400" dirty="0">
                <a:solidFill>
                  <a:prstClr val="black"/>
                </a:solidFill>
              </a:rPr>
              <a:t>“ </a:t>
            </a:r>
            <a:r>
              <a:rPr lang="en-US" sz="2400" dirty="0" err="1">
                <a:solidFill>
                  <a:prstClr val="black"/>
                </a:solidFill>
              </a:rPr>
              <a:t>kezdetű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mellékmondatok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Počul </a:t>
            </a:r>
            <a:r>
              <a:rPr lang="sk-SK" dirty="0">
                <a:ea typeface="Calibri"/>
                <a:cs typeface="Times New Roman"/>
              </a:rPr>
              <a:t>som, že tvoja žena mala nehodu.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Hallottam</a:t>
            </a:r>
            <a:r>
              <a:rPr lang="sk-SK" dirty="0">
                <a:ea typeface="Calibri"/>
                <a:cs typeface="Times New Roman"/>
              </a:rPr>
              <a:t>, hogy a feleségednek volt egy balesete.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Počul </a:t>
            </a:r>
            <a:r>
              <a:rPr lang="sk-SK" dirty="0">
                <a:ea typeface="Calibri"/>
                <a:cs typeface="Times New Roman"/>
              </a:rPr>
              <a:t>som, že leží v nemocnici.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Hallottam</a:t>
            </a:r>
            <a:r>
              <a:rPr lang="sk-SK" dirty="0">
                <a:ea typeface="Calibri"/>
                <a:cs typeface="Times New Roman"/>
              </a:rPr>
              <a:t>, hogy a kórházban fekszik. 	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Počul </a:t>
            </a:r>
            <a:r>
              <a:rPr lang="sk-SK" dirty="0">
                <a:ea typeface="Calibri"/>
                <a:cs typeface="Times New Roman"/>
              </a:rPr>
              <a:t>som, že tvoje auto je totálne rozbité.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Hallottam</a:t>
            </a:r>
            <a:r>
              <a:rPr lang="sk-SK" dirty="0">
                <a:ea typeface="Calibri"/>
                <a:cs typeface="Times New Roman"/>
              </a:rPr>
              <a:t>, hogy az autód teljesen tönkrement.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sz="2400" dirty="0">
                <a:solidFill>
                  <a:prstClr val="black"/>
                </a:solidFill>
              </a:rPr>
              <a:t>v</a:t>
            </a:r>
            <a:r>
              <a:rPr lang="en-US" sz="2400" dirty="0" err="1">
                <a:solidFill>
                  <a:prstClr val="black"/>
                </a:solidFill>
              </a:rPr>
              <a:t>edľajšie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vety</a:t>
            </a:r>
            <a:r>
              <a:rPr lang="en-US" sz="2400" dirty="0">
                <a:solidFill>
                  <a:prstClr val="black"/>
                </a:solidFill>
              </a:rPr>
              <a:t> s </a:t>
            </a:r>
            <a:r>
              <a:rPr lang="sk-SK" sz="2400" dirty="0">
                <a:solidFill>
                  <a:prstClr val="black"/>
                </a:solidFill>
              </a:rPr>
              <a:t>„</a:t>
            </a:r>
            <a:r>
              <a:rPr lang="en-US" sz="2400" dirty="0" err="1">
                <a:solidFill>
                  <a:prstClr val="black"/>
                </a:solidFill>
              </a:rPr>
              <a:t>že</a:t>
            </a:r>
            <a:r>
              <a:rPr lang="sk-SK" sz="2400" dirty="0">
                <a:solidFill>
                  <a:prstClr val="black"/>
                </a:solidFill>
              </a:rPr>
              <a:t>“ </a:t>
            </a:r>
            <a:r>
              <a:rPr lang="en-US" sz="2400" dirty="0">
                <a:solidFill>
                  <a:prstClr val="black"/>
                </a:solidFill>
              </a:rPr>
              <a:t>–</a:t>
            </a:r>
            <a:r>
              <a:rPr lang="sk-SK" sz="2400" dirty="0">
                <a:solidFill>
                  <a:prstClr val="black"/>
                </a:solidFill>
              </a:rPr>
              <a:t> „h</a:t>
            </a:r>
            <a:r>
              <a:rPr lang="en-US" sz="2400" dirty="0" err="1">
                <a:solidFill>
                  <a:prstClr val="black"/>
                </a:solidFill>
              </a:rPr>
              <a:t>ogy</a:t>
            </a:r>
            <a:r>
              <a:rPr lang="sk-SK" sz="2400" dirty="0">
                <a:solidFill>
                  <a:prstClr val="black"/>
                </a:solidFill>
              </a:rPr>
              <a:t>“ </a:t>
            </a:r>
            <a:r>
              <a:rPr lang="en-US" sz="2400" dirty="0" err="1">
                <a:solidFill>
                  <a:prstClr val="black"/>
                </a:solidFill>
              </a:rPr>
              <a:t>kezdetű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mellékmondatok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Teší ma, že ste prišli.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Örülök</a:t>
            </a:r>
            <a:r>
              <a:rPr lang="sk-SK" dirty="0">
                <a:ea typeface="Calibri"/>
                <a:cs typeface="Times New Roman"/>
              </a:rPr>
              <a:t>, hogy ön eljött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Teší </a:t>
            </a:r>
            <a:r>
              <a:rPr lang="sk-SK" dirty="0">
                <a:ea typeface="Calibri"/>
                <a:cs typeface="Times New Roman"/>
              </a:rPr>
              <a:t>ma, že máte záujem.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Örülök</a:t>
            </a:r>
            <a:r>
              <a:rPr lang="sk-SK" dirty="0">
                <a:ea typeface="Calibri"/>
                <a:cs typeface="Times New Roman"/>
              </a:rPr>
              <a:t>, hogy ön érdeklődik.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Teší </a:t>
            </a:r>
            <a:r>
              <a:rPr lang="sk-SK" dirty="0">
                <a:ea typeface="Calibri"/>
                <a:cs typeface="Times New Roman"/>
              </a:rPr>
              <a:t>ma, že chcete kúpiť dom.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Örülök</a:t>
            </a:r>
            <a:r>
              <a:rPr lang="sk-SK" dirty="0">
                <a:ea typeface="Calibri"/>
                <a:cs typeface="Times New Roman"/>
              </a:rPr>
              <a:t>, hogy ön a házat meg akarja venni.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sz="2400" dirty="0">
                <a:solidFill>
                  <a:prstClr val="black"/>
                </a:solidFill>
              </a:rPr>
              <a:t>v</a:t>
            </a:r>
            <a:r>
              <a:rPr lang="en-US" sz="2400" dirty="0" err="1">
                <a:solidFill>
                  <a:prstClr val="black"/>
                </a:solidFill>
              </a:rPr>
              <a:t>edľajšie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vety</a:t>
            </a:r>
            <a:r>
              <a:rPr lang="en-US" sz="2400" dirty="0">
                <a:solidFill>
                  <a:prstClr val="black"/>
                </a:solidFill>
              </a:rPr>
              <a:t> s </a:t>
            </a:r>
            <a:r>
              <a:rPr lang="sk-SK" sz="2400" dirty="0">
                <a:solidFill>
                  <a:prstClr val="black"/>
                </a:solidFill>
              </a:rPr>
              <a:t>„</a:t>
            </a:r>
            <a:r>
              <a:rPr lang="en-US" sz="2400" dirty="0" err="1">
                <a:solidFill>
                  <a:prstClr val="black"/>
                </a:solidFill>
              </a:rPr>
              <a:t>že</a:t>
            </a:r>
            <a:r>
              <a:rPr lang="sk-SK" sz="2400" dirty="0">
                <a:solidFill>
                  <a:prstClr val="black"/>
                </a:solidFill>
              </a:rPr>
              <a:t>“ </a:t>
            </a:r>
            <a:r>
              <a:rPr lang="en-US" sz="2400" dirty="0">
                <a:solidFill>
                  <a:prstClr val="black"/>
                </a:solidFill>
              </a:rPr>
              <a:t>–</a:t>
            </a:r>
            <a:r>
              <a:rPr lang="sk-SK" sz="2400" dirty="0">
                <a:solidFill>
                  <a:prstClr val="black"/>
                </a:solidFill>
              </a:rPr>
              <a:t> „h</a:t>
            </a:r>
            <a:r>
              <a:rPr lang="en-US" sz="2400" dirty="0" err="1">
                <a:solidFill>
                  <a:prstClr val="black"/>
                </a:solidFill>
              </a:rPr>
              <a:t>ogy</a:t>
            </a:r>
            <a:r>
              <a:rPr lang="sk-SK" sz="2400" dirty="0">
                <a:solidFill>
                  <a:prstClr val="black"/>
                </a:solidFill>
              </a:rPr>
              <a:t>“ </a:t>
            </a:r>
            <a:r>
              <a:rPr lang="en-US" sz="2400" dirty="0" err="1">
                <a:solidFill>
                  <a:prstClr val="black"/>
                </a:solidFill>
              </a:rPr>
              <a:t>kezdetű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mellékmondatok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Obávam sa, že posledný autobus je už preč.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Félek</a:t>
            </a:r>
            <a:r>
              <a:rPr lang="sk-SK" dirty="0">
                <a:ea typeface="Calibri"/>
                <a:cs typeface="Times New Roman"/>
              </a:rPr>
              <a:t>, hogy az utolsó busz már elment.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Obávam </a:t>
            </a:r>
            <a:r>
              <a:rPr lang="sk-SK" dirty="0">
                <a:ea typeface="Calibri"/>
                <a:cs typeface="Times New Roman"/>
              </a:rPr>
              <a:t>sa, že budeme musieť ísť taxíkom.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Félek</a:t>
            </a:r>
            <a:r>
              <a:rPr lang="sk-SK" dirty="0">
                <a:ea typeface="Calibri"/>
                <a:cs typeface="Times New Roman"/>
              </a:rPr>
              <a:t>, hogy taxival kell mennünk.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Obávam </a:t>
            </a:r>
            <a:r>
              <a:rPr lang="sk-SK" dirty="0">
                <a:ea typeface="Calibri"/>
                <a:cs typeface="Times New Roman"/>
              </a:rPr>
              <a:t>sa, že pri sebe nemám žiadne peniaze.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Félek</a:t>
            </a:r>
            <a:r>
              <a:rPr lang="sk-SK" dirty="0">
                <a:ea typeface="Calibri"/>
                <a:cs typeface="Times New Roman"/>
              </a:rPr>
              <a:t>, hogy nincs nálam pénz.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– 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Hnevá ma, že chodíš tak neskoro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Myslím, že vyzerá dokonca veľmi dobre. 	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Teší ma, že chcete kúpiť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auto.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 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endParaRPr lang="sk-SK" sz="2000" dirty="0" smtClean="0">
              <a:solidFill>
                <a:prstClr val="black"/>
              </a:solidFill>
              <a:cs typeface="Times New Roman"/>
            </a:endParaRP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Počul som, že tvoje auto je totálne rozbité. </a:t>
            </a:r>
            <a:endParaRPr lang="hu-HU" dirty="0"/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hu-HU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hu-HU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Je to celkom možné, že má peniaze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Obávam sa, že pri sebe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nemá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žiadne peniaze.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....................................................................... .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Dúfam, že bude lepšie. 	</a:t>
            </a:r>
            <a:endParaRPr lang="hu-HU" dirty="0"/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hu-HU" sz="2000" dirty="0" smtClean="0">
                <a:solidFill>
                  <a:prstClr val="black"/>
                </a:solidFill>
                <a:ea typeface="Calibri"/>
                <a:cs typeface="Times New Roman"/>
              </a:rPr>
              <a:t>………………………………..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hu-HU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Viem, že príde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Verím, že zavolá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 .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Doplň</a:t>
            </a:r>
            <a:r>
              <a:rPr lang="hu-HU" sz="2400" dirty="0" smtClean="0"/>
              <a:t>! – Egészítsd ki!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Domnievam sa, že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 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Feltételezem, hogy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Obávam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sa, že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 . 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Félek, hogy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Dúfame, že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 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Reméljük,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hogy ..................... . 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Doplň</a:t>
            </a:r>
            <a:r>
              <a:rPr lang="hu-HU" sz="2400" dirty="0">
                <a:solidFill>
                  <a:prstClr val="black"/>
                </a:solidFill>
              </a:rPr>
              <a:t>! – Egészítsd ki!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Je to celkom možné,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že .................. 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Nagyon lehetséges, hogy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Myslím, že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 . 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Azt hiszem, hogy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Viem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, že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 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Tudom, hogy 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 .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 	</a:t>
            </a:r>
            <a:r>
              <a:rPr lang="hu-HU" sz="2800" dirty="0" err="1" smtClean="0"/>
              <a:t>Napíš</a:t>
            </a:r>
            <a:r>
              <a:rPr lang="hu-HU" sz="2800" dirty="0" smtClean="0"/>
              <a:t> 5 </a:t>
            </a:r>
            <a:r>
              <a:rPr lang="hu-HU" sz="2800" dirty="0" err="1" smtClean="0"/>
              <a:t>otázok</a:t>
            </a:r>
            <a:r>
              <a:rPr lang="hu-HU" sz="2800" dirty="0" smtClean="0"/>
              <a:t> </a:t>
            </a:r>
            <a:r>
              <a:rPr lang="hu-HU" sz="2800" dirty="0" err="1" smtClean="0"/>
              <a:t>so</a:t>
            </a:r>
            <a:r>
              <a:rPr lang="hu-HU" sz="2800" dirty="0" smtClean="0"/>
              <a:t> </a:t>
            </a:r>
            <a:r>
              <a:rPr lang="hu-HU" sz="2800" dirty="0" err="1" smtClean="0"/>
              <a:t>spojkou</a:t>
            </a:r>
            <a:r>
              <a:rPr lang="hu-HU" sz="2800" dirty="0" smtClean="0"/>
              <a:t> „</a:t>
            </a:r>
            <a:r>
              <a:rPr lang="hu-HU" sz="2800" dirty="0" err="1" smtClean="0"/>
              <a:t>že</a:t>
            </a:r>
            <a:r>
              <a:rPr lang="hu-HU" sz="2800" dirty="0" smtClean="0"/>
              <a:t>”!</a:t>
            </a:r>
          </a:p>
          <a:p>
            <a:endParaRPr lang="hu-HU" sz="2800" dirty="0"/>
          </a:p>
          <a:p>
            <a:pPr marL="0" indent="0">
              <a:buNone/>
            </a:pPr>
            <a:r>
              <a:rPr lang="hu-HU" sz="2800" dirty="0" smtClean="0"/>
              <a:t>	</a:t>
            </a:r>
            <a:r>
              <a:rPr lang="hu-HU" sz="2800" dirty="0"/>
              <a:t> </a:t>
            </a:r>
            <a:r>
              <a:rPr lang="hu-HU" sz="2800" dirty="0" smtClean="0"/>
              <a:t>         Írj 5 kérdést a „hogy” kötőszóval!</a:t>
            </a:r>
            <a:endParaRPr lang="hu-H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sz="2400" dirty="0" err="1"/>
              <a:t>v</a:t>
            </a:r>
            <a:r>
              <a:rPr lang="en-US" sz="2400" dirty="0" err="1" smtClean="0"/>
              <a:t>edľajšie</a:t>
            </a:r>
            <a:r>
              <a:rPr lang="en-US" sz="2400" dirty="0" smtClean="0"/>
              <a:t> </a:t>
            </a:r>
            <a:r>
              <a:rPr lang="en-US" sz="2400" dirty="0" err="1"/>
              <a:t>vety</a:t>
            </a:r>
            <a:r>
              <a:rPr lang="en-US" sz="2400" dirty="0"/>
              <a:t> s </a:t>
            </a:r>
            <a:r>
              <a:rPr lang="sk-SK" sz="2400" dirty="0" smtClean="0"/>
              <a:t>„</a:t>
            </a:r>
            <a:r>
              <a:rPr lang="en-US" sz="2400" dirty="0" err="1" smtClean="0"/>
              <a:t>že</a:t>
            </a:r>
            <a:r>
              <a:rPr lang="sk-SK" sz="2400" dirty="0" smtClean="0"/>
              <a:t>“ </a:t>
            </a:r>
            <a:r>
              <a:rPr lang="en-US" sz="2400" dirty="0" smtClean="0"/>
              <a:t>–</a:t>
            </a:r>
            <a:r>
              <a:rPr lang="sk-SK" sz="2400" dirty="0" smtClean="0"/>
              <a:t> „h</a:t>
            </a:r>
            <a:r>
              <a:rPr lang="en-US" sz="2400" dirty="0" err="1" smtClean="0"/>
              <a:t>ogy</a:t>
            </a:r>
            <a:r>
              <a:rPr lang="sk-SK" sz="2400" dirty="0" smtClean="0"/>
              <a:t>“ </a:t>
            </a:r>
            <a:r>
              <a:rPr lang="en-US" sz="2400" dirty="0" err="1" smtClean="0"/>
              <a:t>kezdetű</a:t>
            </a:r>
            <a:r>
              <a:rPr lang="en-US" sz="2400" dirty="0" smtClean="0"/>
              <a:t> </a:t>
            </a:r>
            <a:r>
              <a:rPr lang="en-US" sz="2400" dirty="0" err="1"/>
              <a:t>mellékmondatok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Počasie bude zajtra možno lepšie.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idő talán jobb lesz holnap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Odkiaľ </a:t>
            </a:r>
            <a:r>
              <a:rPr lang="sk-SK" dirty="0">
                <a:ea typeface="Calibri"/>
                <a:cs typeface="Times New Roman"/>
              </a:rPr>
              <a:t>to viete?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Honnan </a:t>
            </a:r>
            <a:r>
              <a:rPr lang="sk-SK" dirty="0">
                <a:ea typeface="Calibri"/>
                <a:cs typeface="Times New Roman"/>
              </a:rPr>
              <a:t>tudja?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Dúfam</a:t>
            </a:r>
            <a:r>
              <a:rPr lang="sk-SK" dirty="0">
                <a:ea typeface="Calibri"/>
                <a:cs typeface="Times New Roman"/>
              </a:rPr>
              <a:t>, že bude lepšie.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Remélem</a:t>
            </a:r>
            <a:r>
              <a:rPr lang="sk-SK" dirty="0">
                <a:ea typeface="Calibri"/>
                <a:cs typeface="Times New Roman"/>
              </a:rPr>
              <a:t>, hogy jobb lesz.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/>
              <a:t>	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sz="2800" dirty="0" err="1" smtClean="0"/>
              <a:t>Napíš</a:t>
            </a:r>
            <a:r>
              <a:rPr lang="hu-HU" sz="2800" dirty="0" smtClean="0"/>
              <a:t> 5 </a:t>
            </a:r>
            <a:r>
              <a:rPr lang="hu-HU" sz="2800" dirty="0" err="1" smtClean="0"/>
              <a:t>viet</a:t>
            </a:r>
            <a:r>
              <a:rPr lang="hu-HU" sz="2800" dirty="0" smtClean="0"/>
              <a:t> </a:t>
            </a:r>
            <a:r>
              <a:rPr lang="hu-HU" sz="2800" dirty="0" err="1" smtClean="0"/>
              <a:t>so</a:t>
            </a:r>
            <a:r>
              <a:rPr lang="hu-HU" sz="2800" dirty="0" smtClean="0"/>
              <a:t> </a:t>
            </a:r>
            <a:r>
              <a:rPr lang="hu-HU" sz="2800" dirty="0" err="1" smtClean="0"/>
              <a:t>spojkou</a:t>
            </a:r>
            <a:r>
              <a:rPr lang="hu-HU" sz="2800" dirty="0" smtClean="0"/>
              <a:t> „</a:t>
            </a:r>
            <a:r>
              <a:rPr lang="hu-HU" sz="2800" dirty="0" err="1" smtClean="0"/>
              <a:t>že</a:t>
            </a:r>
            <a:r>
              <a:rPr lang="hu-HU" sz="2800" dirty="0" smtClean="0"/>
              <a:t>”.</a:t>
            </a:r>
          </a:p>
          <a:p>
            <a:endParaRPr lang="hu-HU" sz="2800" dirty="0"/>
          </a:p>
          <a:p>
            <a:pPr marL="0" indent="0">
              <a:buNone/>
            </a:pPr>
            <a:r>
              <a:rPr lang="hu-HU" sz="2800" dirty="0" smtClean="0"/>
              <a:t>	  </a:t>
            </a:r>
            <a:r>
              <a:rPr lang="hu-HU" sz="2800" dirty="0"/>
              <a:t> </a:t>
            </a:r>
            <a:r>
              <a:rPr lang="hu-HU" sz="2800" dirty="0" smtClean="0"/>
              <a:t>   Írj 5 mondatot a „hogy” kötőszóval!</a:t>
            </a:r>
            <a:endParaRPr lang="hu-H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sz="2800" dirty="0" err="1" smtClean="0"/>
              <a:t>Situačné</a:t>
            </a:r>
            <a:r>
              <a:rPr lang="hu-HU" sz="2800" dirty="0" smtClean="0"/>
              <a:t> </a:t>
            </a:r>
            <a:r>
              <a:rPr lang="hu-HU" sz="2800" dirty="0" err="1" smtClean="0"/>
              <a:t>hry</a:t>
            </a:r>
            <a:endParaRPr lang="hu-HU" sz="2800" dirty="0" smtClean="0"/>
          </a:p>
          <a:p>
            <a:endParaRPr lang="hu-HU" sz="2800" dirty="0"/>
          </a:p>
          <a:p>
            <a:pPr marL="0" indent="0">
              <a:buNone/>
            </a:pPr>
            <a:r>
              <a:rPr lang="hu-HU" sz="2800" dirty="0" smtClean="0"/>
              <a:t>		     Helyzetgyakorlatok</a:t>
            </a:r>
            <a:endParaRPr lang="hu-H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	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sz="2400" dirty="0" err="1">
                <a:solidFill>
                  <a:prstClr val="black"/>
                </a:solidFill>
              </a:rPr>
              <a:t>v</a:t>
            </a:r>
            <a:r>
              <a:rPr lang="en-US" sz="2400" dirty="0" err="1" smtClean="0">
                <a:solidFill>
                  <a:prstClr val="black"/>
                </a:solidFill>
              </a:rPr>
              <a:t>edľajšie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vety</a:t>
            </a:r>
            <a:r>
              <a:rPr lang="en-US" sz="2400" dirty="0">
                <a:solidFill>
                  <a:prstClr val="black"/>
                </a:solidFill>
              </a:rPr>
              <a:t> s </a:t>
            </a:r>
            <a:r>
              <a:rPr lang="sk-SK" sz="2400" dirty="0">
                <a:solidFill>
                  <a:prstClr val="black"/>
                </a:solidFill>
              </a:rPr>
              <a:t>„</a:t>
            </a:r>
            <a:r>
              <a:rPr lang="en-US" sz="2400" dirty="0" err="1">
                <a:solidFill>
                  <a:prstClr val="black"/>
                </a:solidFill>
              </a:rPr>
              <a:t>že</a:t>
            </a:r>
            <a:r>
              <a:rPr lang="sk-SK" sz="2400" dirty="0">
                <a:solidFill>
                  <a:prstClr val="black"/>
                </a:solidFill>
              </a:rPr>
              <a:t>“ </a:t>
            </a:r>
            <a:r>
              <a:rPr lang="en-US" sz="2400" dirty="0">
                <a:solidFill>
                  <a:prstClr val="black"/>
                </a:solidFill>
              </a:rPr>
              <a:t>–</a:t>
            </a:r>
            <a:r>
              <a:rPr lang="sk-SK" sz="2400" dirty="0">
                <a:solidFill>
                  <a:prstClr val="black"/>
                </a:solidFill>
              </a:rPr>
              <a:t> „h</a:t>
            </a:r>
            <a:r>
              <a:rPr lang="en-US" sz="2400" dirty="0" err="1">
                <a:solidFill>
                  <a:prstClr val="black"/>
                </a:solidFill>
              </a:rPr>
              <a:t>ogy</a:t>
            </a:r>
            <a:r>
              <a:rPr lang="sk-SK" sz="2400" dirty="0">
                <a:solidFill>
                  <a:prstClr val="black"/>
                </a:solidFill>
              </a:rPr>
              <a:t>“ </a:t>
            </a:r>
            <a:r>
              <a:rPr lang="en-US" sz="2400" dirty="0" err="1">
                <a:solidFill>
                  <a:prstClr val="black"/>
                </a:solidFill>
              </a:rPr>
              <a:t>kezdetű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mellékmondatok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Celkom určite príde.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Biztosan </a:t>
            </a:r>
            <a:r>
              <a:rPr lang="sk-SK" dirty="0">
                <a:ea typeface="Calibri"/>
                <a:cs typeface="Times New Roman"/>
              </a:rPr>
              <a:t>jön.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to isté?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Biztos</a:t>
            </a:r>
            <a:r>
              <a:rPr lang="sk-SK" dirty="0">
                <a:ea typeface="Calibri"/>
                <a:cs typeface="Times New Roman"/>
              </a:rPr>
              <a:t>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Viem</a:t>
            </a:r>
            <a:r>
              <a:rPr lang="sk-SK" dirty="0">
                <a:ea typeface="Calibri"/>
                <a:cs typeface="Times New Roman"/>
              </a:rPr>
              <a:t>, že príde.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Tudom</a:t>
            </a:r>
            <a:r>
              <a:rPr lang="sk-SK" dirty="0">
                <a:ea typeface="Calibri"/>
                <a:cs typeface="Times New Roman"/>
              </a:rPr>
              <a:t>, hogy jön.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sz="2400" dirty="0" err="1">
                <a:solidFill>
                  <a:prstClr val="black"/>
                </a:solidFill>
              </a:rPr>
              <a:t>v</a:t>
            </a:r>
            <a:r>
              <a:rPr lang="en-US" sz="2400" dirty="0" err="1" smtClean="0">
                <a:solidFill>
                  <a:prstClr val="black"/>
                </a:solidFill>
              </a:rPr>
              <a:t>edľajšie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vety</a:t>
            </a:r>
            <a:r>
              <a:rPr lang="en-US" sz="2400" dirty="0">
                <a:solidFill>
                  <a:prstClr val="black"/>
                </a:solidFill>
              </a:rPr>
              <a:t> s </a:t>
            </a:r>
            <a:r>
              <a:rPr lang="sk-SK" sz="2400" dirty="0">
                <a:solidFill>
                  <a:prstClr val="black"/>
                </a:solidFill>
              </a:rPr>
              <a:t>„</a:t>
            </a:r>
            <a:r>
              <a:rPr lang="en-US" sz="2400" dirty="0" err="1">
                <a:solidFill>
                  <a:prstClr val="black"/>
                </a:solidFill>
              </a:rPr>
              <a:t>že</a:t>
            </a:r>
            <a:r>
              <a:rPr lang="sk-SK" sz="2400" dirty="0">
                <a:solidFill>
                  <a:prstClr val="black"/>
                </a:solidFill>
              </a:rPr>
              <a:t>“ </a:t>
            </a:r>
            <a:r>
              <a:rPr lang="en-US" sz="2400" dirty="0">
                <a:solidFill>
                  <a:prstClr val="black"/>
                </a:solidFill>
              </a:rPr>
              <a:t>–</a:t>
            </a:r>
            <a:r>
              <a:rPr lang="sk-SK" sz="2400" dirty="0">
                <a:solidFill>
                  <a:prstClr val="black"/>
                </a:solidFill>
              </a:rPr>
              <a:t> „h</a:t>
            </a:r>
            <a:r>
              <a:rPr lang="en-US" sz="2400" dirty="0" err="1">
                <a:solidFill>
                  <a:prstClr val="black"/>
                </a:solidFill>
              </a:rPr>
              <a:t>ogy</a:t>
            </a:r>
            <a:r>
              <a:rPr lang="sk-SK" sz="2400" dirty="0">
                <a:solidFill>
                  <a:prstClr val="black"/>
                </a:solidFill>
              </a:rPr>
              <a:t>“ </a:t>
            </a:r>
            <a:r>
              <a:rPr lang="en-US" sz="2400" dirty="0" err="1">
                <a:solidFill>
                  <a:prstClr val="black"/>
                </a:solidFill>
              </a:rPr>
              <a:t>kezdetű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mellékmondatok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Určite </a:t>
            </a:r>
            <a:r>
              <a:rPr lang="sk-SK" dirty="0">
                <a:ea typeface="Calibri"/>
                <a:cs typeface="Times New Roman"/>
              </a:rPr>
              <a:t>zavolá.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Biztosan </a:t>
            </a:r>
            <a:r>
              <a:rPr lang="sk-SK" dirty="0">
                <a:ea typeface="Calibri"/>
                <a:cs typeface="Times New Roman"/>
              </a:rPr>
              <a:t>felhív.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Skutočne</a:t>
            </a:r>
            <a:r>
              <a:rPr lang="sk-SK" dirty="0">
                <a:ea typeface="Calibri"/>
                <a:cs typeface="Times New Roman"/>
              </a:rPr>
              <a:t>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Valóban</a:t>
            </a:r>
            <a:r>
              <a:rPr lang="sk-SK" dirty="0">
                <a:ea typeface="Calibri"/>
                <a:cs typeface="Times New Roman"/>
              </a:rPr>
              <a:t>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Verím</a:t>
            </a:r>
            <a:r>
              <a:rPr lang="sk-SK" dirty="0">
                <a:ea typeface="Calibri"/>
                <a:cs typeface="Times New Roman"/>
              </a:rPr>
              <a:t>, že zavolá.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Hiszem, </a:t>
            </a:r>
            <a:r>
              <a:rPr lang="sk-SK" dirty="0">
                <a:ea typeface="Calibri"/>
                <a:cs typeface="Times New Roman"/>
              </a:rPr>
              <a:t>hogy felhív.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sz="2400" dirty="0" err="1">
                <a:solidFill>
                  <a:prstClr val="black"/>
                </a:solidFill>
              </a:rPr>
              <a:t>v</a:t>
            </a:r>
            <a:r>
              <a:rPr lang="en-US" sz="2400" dirty="0" err="1" smtClean="0">
                <a:solidFill>
                  <a:prstClr val="black"/>
                </a:solidFill>
              </a:rPr>
              <a:t>edľajšie</a:t>
            </a:r>
            <a:r>
              <a:rPr lang="en-US" sz="2400" dirty="0" smtClean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vety</a:t>
            </a:r>
            <a:r>
              <a:rPr lang="en-US" sz="2400" dirty="0">
                <a:solidFill>
                  <a:prstClr val="black"/>
                </a:solidFill>
              </a:rPr>
              <a:t> s </a:t>
            </a:r>
            <a:r>
              <a:rPr lang="sk-SK" sz="2400" dirty="0">
                <a:solidFill>
                  <a:prstClr val="black"/>
                </a:solidFill>
              </a:rPr>
              <a:t>„</a:t>
            </a:r>
            <a:r>
              <a:rPr lang="en-US" sz="2400" dirty="0" err="1">
                <a:solidFill>
                  <a:prstClr val="black"/>
                </a:solidFill>
              </a:rPr>
              <a:t>že</a:t>
            </a:r>
            <a:r>
              <a:rPr lang="sk-SK" sz="2400" dirty="0">
                <a:solidFill>
                  <a:prstClr val="black"/>
                </a:solidFill>
              </a:rPr>
              <a:t>“ </a:t>
            </a:r>
            <a:r>
              <a:rPr lang="en-US" sz="2400" dirty="0">
                <a:solidFill>
                  <a:prstClr val="black"/>
                </a:solidFill>
              </a:rPr>
              <a:t>–</a:t>
            </a:r>
            <a:r>
              <a:rPr lang="sk-SK" sz="2400" dirty="0">
                <a:solidFill>
                  <a:prstClr val="black"/>
                </a:solidFill>
              </a:rPr>
              <a:t> „h</a:t>
            </a:r>
            <a:r>
              <a:rPr lang="en-US" sz="2400" dirty="0" err="1">
                <a:solidFill>
                  <a:prstClr val="black"/>
                </a:solidFill>
              </a:rPr>
              <a:t>ogy</a:t>
            </a:r>
            <a:r>
              <a:rPr lang="sk-SK" sz="2400" dirty="0">
                <a:solidFill>
                  <a:prstClr val="black"/>
                </a:solidFill>
              </a:rPr>
              <a:t>“ </a:t>
            </a:r>
            <a:r>
              <a:rPr lang="en-US" sz="2400" dirty="0" err="1">
                <a:solidFill>
                  <a:prstClr val="black"/>
                </a:solidFill>
              </a:rPr>
              <a:t>kezdetű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mellékmondatok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Víno </a:t>
            </a:r>
            <a:r>
              <a:rPr lang="sk-SK" dirty="0">
                <a:ea typeface="Calibri"/>
                <a:cs typeface="Times New Roman"/>
              </a:rPr>
              <a:t>je určite staré.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bor biztosan régi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Viete </a:t>
            </a:r>
            <a:r>
              <a:rPr lang="sk-SK" dirty="0">
                <a:ea typeface="Calibri"/>
                <a:cs typeface="Times New Roman"/>
              </a:rPr>
              <a:t>to presne?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Ezt </a:t>
            </a:r>
            <a:r>
              <a:rPr lang="sk-SK" dirty="0">
                <a:ea typeface="Calibri"/>
                <a:cs typeface="Times New Roman"/>
              </a:rPr>
              <a:t>pontosan tudja?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Domnievam </a:t>
            </a:r>
            <a:r>
              <a:rPr lang="sk-SK" dirty="0">
                <a:ea typeface="Calibri"/>
                <a:cs typeface="Times New Roman"/>
              </a:rPr>
              <a:t>sa, že je staré.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Feltételezem</a:t>
            </a:r>
            <a:r>
              <a:rPr lang="sk-SK" dirty="0">
                <a:ea typeface="Calibri"/>
                <a:cs typeface="Times New Roman"/>
              </a:rPr>
              <a:t>, hogy régi.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sz="2400" dirty="0">
                <a:solidFill>
                  <a:prstClr val="black"/>
                </a:solidFill>
              </a:rPr>
              <a:t>v</a:t>
            </a:r>
            <a:r>
              <a:rPr lang="en-US" sz="2400" dirty="0" err="1">
                <a:solidFill>
                  <a:prstClr val="black"/>
                </a:solidFill>
              </a:rPr>
              <a:t>edľajšie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vety</a:t>
            </a:r>
            <a:r>
              <a:rPr lang="en-US" sz="2400" dirty="0">
                <a:solidFill>
                  <a:prstClr val="black"/>
                </a:solidFill>
              </a:rPr>
              <a:t> s </a:t>
            </a:r>
            <a:r>
              <a:rPr lang="sk-SK" sz="2400" dirty="0">
                <a:solidFill>
                  <a:prstClr val="black"/>
                </a:solidFill>
              </a:rPr>
              <a:t>„</a:t>
            </a:r>
            <a:r>
              <a:rPr lang="en-US" sz="2400" dirty="0" err="1">
                <a:solidFill>
                  <a:prstClr val="black"/>
                </a:solidFill>
              </a:rPr>
              <a:t>že</a:t>
            </a:r>
            <a:r>
              <a:rPr lang="sk-SK" sz="2400" dirty="0">
                <a:solidFill>
                  <a:prstClr val="black"/>
                </a:solidFill>
              </a:rPr>
              <a:t>“ </a:t>
            </a:r>
            <a:r>
              <a:rPr lang="en-US" sz="2400" dirty="0">
                <a:solidFill>
                  <a:prstClr val="black"/>
                </a:solidFill>
              </a:rPr>
              <a:t>–</a:t>
            </a:r>
            <a:r>
              <a:rPr lang="sk-SK" sz="2400" dirty="0">
                <a:solidFill>
                  <a:prstClr val="black"/>
                </a:solidFill>
              </a:rPr>
              <a:t> „h</a:t>
            </a:r>
            <a:r>
              <a:rPr lang="en-US" sz="2400" dirty="0" err="1">
                <a:solidFill>
                  <a:prstClr val="black"/>
                </a:solidFill>
              </a:rPr>
              <a:t>ogy</a:t>
            </a:r>
            <a:r>
              <a:rPr lang="sk-SK" sz="2400" dirty="0">
                <a:solidFill>
                  <a:prstClr val="black"/>
                </a:solidFill>
              </a:rPr>
              <a:t>“ </a:t>
            </a:r>
            <a:r>
              <a:rPr lang="en-US" sz="2400" dirty="0" err="1">
                <a:solidFill>
                  <a:prstClr val="black"/>
                </a:solidFill>
              </a:rPr>
              <a:t>kezdetű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mellékmondatok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Náš </a:t>
            </a:r>
            <a:r>
              <a:rPr lang="sk-SK" dirty="0">
                <a:ea typeface="Calibri"/>
                <a:cs typeface="Times New Roman"/>
              </a:rPr>
              <a:t>šéf vyzerá dobre.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főnökünk jól néz ki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Myslíte</a:t>
            </a:r>
            <a:r>
              <a:rPr lang="sk-SK" dirty="0">
                <a:ea typeface="Calibri"/>
                <a:cs typeface="Times New Roman"/>
              </a:rPr>
              <a:t>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Úgy </a:t>
            </a:r>
            <a:r>
              <a:rPr lang="sk-SK" dirty="0">
                <a:ea typeface="Calibri"/>
                <a:cs typeface="Times New Roman"/>
              </a:rPr>
              <a:t>találja? 	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Myslím</a:t>
            </a:r>
            <a:r>
              <a:rPr lang="sk-SK" dirty="0">
                <a:ea typeface="Calibri"/>
                <a:cs typeface="Times New Roman"/>
              </a:rPr>
              <a:t>, že vyzerá dokonca veľmi dobre.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Sőt </a:t>
            </a:r>
            <a:r>
              <a:rPr lang="sk-SK" dirty="0">
                <a:ea typeface="Calibri"/>
                <a:cs typeface="Times New Roman"/>
              </a:rPr>
              <a:t>úgy találom, hogy nagyon jól néz ki.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sz="2400" dirty="0">
                <a:solidFill>
                  <a:prstClr val="black"/>
                </a:solidFill>
              </a:rPr>
              <a:t>v</a:t>
            </a:r>
            <a:r>
              <a:rPr lang="en-US" sz="2400" dirty="0" err="1">
                <a:solidFill>
                  <a:prstClr val="black"/>
                </a:solidFill>
              </a:rPr>
              <a:t>edľajšie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vety</a:t>
            </a:r>
            <a:r>
              <a:rPr lang="en-US" sz="2400" dirty="0">
                <a:solidFill>
                  <a:prstClr val="black"/>
                </a:solidFill>
              </a:rPr>
              <a:t> s </a:t>
            </a:r>
            <a:r>
              <a:rPr lang="sk-SK" sz="2400" dirty="0">
                <a:solidFill>
                  <a:prstClr val="black"/>
                </a:solidFill>
              </a:rPr>
              <a:t>„</a:t>
            </a:r>
            <a:r>
              <a:rPr lang="en-US" sz="2400" dirty="0" err="1">
                <a:solidFill>
                  <a:prstClr val="black"/>
                </a:solidFill>
              </a:rPr>
              <a:t>že</a:t>
            </a:r>
            <a:r>
              <a:rPr lang="sk-SK" sz="2400" dirty="0">
                <a:solidFill>
                  <a:prstClr val="black"/>
                </a:solidFill>
              </a:rPr>
              <a:t>“ </a:t>
            </a:r>
            <a:r>
              <a:rPr lang="en-US" sz="2400" dirty="0">
                <a:solidFill>
                  <a:prstClr val="black"/>
                </a:solidFill>
              </a:rPr>
              <a:t>–</a:t>
            </a:r>
            <a:r>
              <a:rPr lang="sk-SK" sz="2400" dirty="0">
                <a:solidFill>
                  <a:prstClr val="black"/>
                </a:solidFill>
              </a:rPr>
              <a:t> „h</a:t>
            </a:r>
            <a:r>
              <a:rPr lang="en-US" sz="2400" dirty="0" err="1">
                <a:solidFill>
                  <a:prstClr val="black"/>
                </a:solidFill>
              </a:rPr>
              <a:t>ogy</a:t>
            </a:r>
            <a:r>
              <a:rPr lang="sk-SK" sz="2400" dirty="0">
                <a:solidFill>
                  <a:prstClr val="black"/>
                </a:solidFill>
              </a:rPr>
              <a:t>“ </a:t>
            </a:r>
            <a:r>
              <a:rPr lang="en-US" sz="2400" dirty="0" err="1">
                <a:solidFill>
                  <a:prstClr val="black"/>
                </a:solidFill>
              </a:rPr>
              <a:t>kezdetű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mellékmondatok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Šef má určite </a:t>
            </a:r>
            <a:r>
              <a:rPr lang="sk-SK" dirty="0" smtClean="0">
                <a:ea typeface="Calibri"/>
                <a:cs typeface="Times New Roman"/>
              </a:rPr>
              <a:t>peniaze.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főnöknek biztos van </a:t>
            </a:r>
            <a:r>
              <a:rPr lang="sk-SK" dirty="0" smtClean="0">
                <a:ea typeface="Calibri"/>
                <a:cs typeface="Times New Roman"/>
              </a:rPr>
              <a:t>pénze.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Skutočne </a:t>
            </a:r>
            <a:r>
              <a:rPr lang="sk-SK" dirty="0">
                <a:ea typeface="Calibri"/>
                <a:cs typeface="Times New Roman"/>
              </a:rPr>
              <a:t>si to myslíte?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Valóban </a:t>
            </a:r>
            <a:r>
              <a:rPr lang="sk-SK" dirty="0">
                <a:ea typeface="Calibri"/>
                <a:cs typeface="Times New Roman"/>
              </a:rPr>
              <a:t>azt gondolja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to celkom možné, že má </a:t>
            </a:r>
            <a:r>
              <a:rPr lang="sk-SK" dirty="0" smtClean="0">
                <a:ea typeface="Calibri"/>
                <a:cs typeface="Times New Roman"/>
              </a:rPr>
              <a:t>peniaze.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Nagyon </a:t>
            </a:r>
            <a:r>
              <a:rPr lang="sk-SK" dirty="0">
                <a:ea typeface="Calibri"/>
                <a:cs typeface="Times New Roman"/>
              </a:rPr>
              <a:t>lehetséges, hogy van </a:t>
            </a:r>
            <a:r>
              <a:rPr lang="sk-SK" dirty="0" smtClean="0">
                <a:ea typeface="Calibri"/>
                <a:cs typeface="Times New Roman"/>
              </a:rPr>
              <a:t>pénze</a:t>
            </a:r>
            <a:r>
              <a:rPr lang="sk-SK" dirty="0">
                <a:ea typeface="Calibri"/>
                <a:cs typeface="Times New Roman"/>
              </a:rPr>
              <a:t>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sz="2400" dirty="0">
                <a:solidFill>
                  <a:prstClr val="black"/>
                </a:solidFill>
              </a:rPr>
              <a:t>v</a:t>
            </a:r>
            <a:r>
              <a:rPr lang="en-US" sz="2400" dirty="0" err="1">
                <a:solidFill>
                  <a:prstClr val="black"/>
                </a:solidFill>
              </a:rPr>
              <a:t>edľajšie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vety</a:t>
            </a:r>
            <a:r>
              <a:rPr lang="en-US" sz="2400" dirty="0">
                <a:solidFill>
                  <a:prstClr val="black"/>
                </a:solidFill>
              </a:rPr>
              <a:t> s </a:t>
            </a:r>
            <a:r>
              <a:rPr lang="sk-SK" sz="2400" dirty="0">
                <a:solidFill>
                  <a:prstClr val="black"/>
                </a:solidFill>
              </a:rPr>
              <a:t>„</a:t>
            </a:r>
            <a:r>
              <a:rPr lang="en-US" sz="2400" dirty="0" err="1">
                <a:solidFill>
                  <a:prstClr val="black"/>
                </a:solidFill>
              </a:rPr>
              <a:t>že</a:t>
            </a:r>
            <a:r>
              <a:rPr lang="sk-SK" sz="2400" dirty="0">
                <a:solidFill>
                  <a:prstClr val="black"/>
                </a:solidFill>
              </a:rPr>
              <a:t>“ </a:t>
            </a:r>
            <a:r>
              <a:rPr lang="en-US" sz="2400" dirty="0">
                <a:solidFill>
                  <a:prstClr val="black"/>
                </a:solidFill>
              </a:rPr>
              <a:t>–</a:t>
            </a:r>
            <a:r>
              <a:rPr lang="sk-SK" sz="2400" dirty="0">
                <a:solidFill>
                  <a:prstClr val="black"/>
                </a:solidFill>
              </a:rPr>
              <a:t> „h</a:t>
            </a:r>
            <a:r>
              <a:rPr lang="en-US" sz="2400" dirty="0" err="1">
                <a:solidFill>
                  <a:prstClr val="black"/>
                </a:solidFill>
              </a:rPr>
              <a:t>ogy</a:t>
            </a:r>
            <a:r>
              <a:rPr lang="sk-SK" sz="2400" dirty="0">
                <a:solidFill>
                  <a:prstClr val="black"/>
                </a:solidFill>
              </a:rPr>
              <a:t>“ </a:t>
            </a:r>
            <a:r>
              <a:rPr lang="en-US" sz="2400" dirty="0" err="1">
                <a:solidFill>
                  <a:prstClr val="black"/>
                </a:solidFill>
              </a:rPr>
              <a:t>kezdetű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mellékmondatok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Hnevá ma, že chrápeš.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Engem </a:t>
            </a:r>
            <a:r>
              <a:rPr lang="sk-SK" dirty="0">
                <a:ea typeface="Calibri"/>
                <a:cs typeface="Times New Roman"/>
              </a:rPr>
              <a:t>bosszant, hogy horkolsz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Hnevá </a:t>
            </a:r>
            <a:r>
              <a:rPr lang="sk-SK" dirty="0">
                <a:ea typeface="Calibri"/>
                <a:cs typeface="Times New Roman"/>
              </a:rPr>
              <a:t>ma, že piješ toľko piva.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Engem </a:t>
            </a:r>
            <a:r>
              <a:rPr lang="sk-SK" dirty="0">
                <a:ea typeface="Calibri"/>
                <a:cs typeface="Times New Roman"/>
              </a:rPr>
              <a:t>bosszant, hogy olyan sok sört iszol.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Hnevá </a:t>
            </a:r>
            <a:r>
              <a:rPr lang="sk-SK" dirty="0">
                <a:ea typeface="Calibri"/>
                <a:cs typeface="Times New Roman"/>
              </a:rPr>
              <a:t>ma, že chodíš tak neskoro.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Engem </a:t>
            </a:r>
            <a:r>
              <a:rPr lang="sk-SK" dirty="0">
                <a:ea typeface="Calibri"/>
                <a:cs typeface="Times New Roman"/>
              </a:rPr>
              <a:t>bosszant, hogy olyan későn jössz.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sz="2400" dirty="0">
                <a:solidFill>
                  <a:prstClr val="black"/>
                </a:solidFill>
              </a:rPr>
              <a:t>v</a:t>
            </a:r>
            <a:r>
              <a:rPr lang="en-US" sz="2400" dirty="0" err="1">
                <a:solidFill>
                  <a:prstClr val="black"/>
                </a:solidFill>
              </a:rPr>
              <a:t>edľajšie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vety</a:t>
            </a:r>
            <a:r>
              <a:rPr lang="en-US" sz="2400" dirty="0">
                <a:solidFill>
                  <a:prstClr val="black"/>
                </a:solidFill>
              </a:rPr>
              <a:t> s </a:t>
            </a:r>
            <a:r>
              <a:rPr lang="sk-SK" sz="2400" dirty="0">
                <a:solidFill>
                  <a:prstClr val="black"/>
                </a:solidFill>
              </a:rPr>
              <a:t>„</a:t>
            </a:r>
            <a:r>
              <a:rPr lang="en-US" sz="2400" dirty="0" err="1">
                <a:solidFill>
                  <a:prstClr val="black"/>
                </a:solidFill>
              </a:rPr>
              <a:t>že</a:t>
            </a:r>
            <a:r>
              <a:rPr lang="sk-SK" sz="2400" dirty="0">
                <a:solidFill>
                  <a:prstClr val="black"/>
                </a:solidFill>
              </a:rPr>
              <a:t>“ </a:t>
            </a:r>
            <a:r>
              <a:rPr lang="en-US" sz="2400" dirty="0">
                <a:solidFill>
                  <a:prstClr val="black"/>
                </a:solidFill>
              </a:rPr>
              <a:t>–</a:t>
            </a:r>
            <a:r>
              <a:rPr lang="sk-SK" sz="2400" dirty="0">
                <a:solidFill>
                  <a:prstClr val="black"/>
                </a:solidFill>
              </a:rPr>
              <a:t> „h</a:t>
            </a:r>
            <a:r>
              <a:rPr lang="en-US" sz="2400" dirty="0" err="1">
                <a:solidFill>
                  <a:prstClr val="black"/>
                </a:solidFill>
              </a:rPr>
              <a:t>ogy</a:t>
            </a:r>
            <a:r>
              <a:rPr lang="sk-SK" sz="2400" dirty="0">
                <a:solidFill>
                  <a:prstClr val="black"/>
                </a:solidFill>
              </a:rPr>
              <a:t>“ </a:t>
            </a:r>
            <a:r>
              <a:rPr lang="en-US" sz="2400" dirty="0" err="1">
                <a:solidFill>
                  <a:prstClr val="black"/>
                </a:solidFill>
              </a:rPr>
              <a:t>kezdetű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mellékmondatok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Myslím</a:t>
            </a:r>
            <a:r>
              <a:rPr lang="sk-SK" dirty="0">
                <a:ea typeface="Calibri"/>
                <a:cs typeface="Times New Roman"/>
              </a:rPr>
              <a:t>, že potrebuje lekára.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Azt </a:t>
            </a:r>
            <a:r>
              <a:rPr lang="sk-SK" dirty="0">
                <a:ea typeface="Calibri"/>
                <a:cs typeface="Times New Roman"/>
              </a:rPr>
              <a:t>hiszem, hogy orvosra van szüksége. 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Myslím, že je chorý.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Azt </a:t>
            </a:r>
            <a:r>
              <a:rPr lang="sk-SK" dirty="0">
                <a:ea typeface="Calibri"/>
                <a:cs typeface="Times New Roman"/>
              </a:rPr>
              <a:t>hiszem, hogy beteg.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Myslím</a:t>
            </a:r>
            <a:r>
              <a:rPr lang="sk-SK" dirty="0">
                <a:ea typeface="Calibri"/>
                <a:cs typeface="Times New Roman"/>
              </a:rPr>
              <a:t>, že teraz spí.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Azt </a:t>
            </a:r>
            <a:r>
              <a:rPr lang="sk-SK" dirty="0">
                <a:ea typeface="Calibri"/>
                <a:cs typeface="Times New Roman"/>
              </a:rPr>
              <a:t>hiszem, hogy most alszik.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</TotalTime>
  <Words>381</Words>
  <Application>Microsoft Office PowerPoint</Application>
  <PresentationFormat>Prezentácia na obrazovke (4:3)</PresentationFormat>
  <Paragraphs>208</Paragraphs>
  <Slides>23</Slides>
  <Notes>23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23</vt:i4>
      </vt:variant>
    </vt:vector>
  </HeadingPairs>
  <TitlesOfParts>
    <vt:vector size="24" baseType="lpstr">
      <vt:lpstr>Office-téma</vt:lpstr>
      <vt:lpstr>Prezentácia programu PowerPoint</vt:lpstr>
      <vt:lpstr>vedľajšie vety s „že“ – „hogy“ kezdetű mellékmondatok</vt:lpstr>
      <vt:lpstr>vedľajšie vety s „že“ – „hogy“ kezdetű mellékmondatok</vt:lpstr>
      <vt:lpstr>vedľajšie vety s „že“ – „hogy“ kezdetű mellékmondatok</vt:lpstr>
      <vt:lpstr>vedľajšie vety s „že“ – „hogy“ kezdetű mellékmondatok</vt:lpstr>
      <vt:lpstr>vedľajšie vety s „že“ – „hogy“ kezdetű mellékmondatok</vt:lpstr>
      <vt:lpstr>vedľajšie vety s „že“ – „hogy“ kezdetű mellékmondatok</vt:lpstr>
      <vt:lpstr>vedľajšie vety s „že“ – „hogy“ kezdetű mellékmondatok</vt:lpstr>
      <vt:lpstr>vedľajšie vety s „že“ – „hogy“ kezdetű mellékmondatok</vt:lpstr>
      <vt:lpstr>vedľajšie vety s „že“ – „hogy“ kezdetű mellékmondatok</vt:lpstr>
      <vt:lpstr>vedľajšie vety s „že“ – „hogy“ kezdetű mellékmondatok</vt:lpstr>
      <vt:lpstr>vedľajšie vety s „že“ – „hogy“ kezdetű mellékmondatok</vt:lpstr>
      <vt:lpstr>vedľajšie vety s „že“ – „hogy“ kezdetű mellékmondatok</vt:lpstr>
      <vt:lpstr>Prelož! – Fordítsd le!</vt:lpstr>
      <vt:lpstr>Prelož! – Fordítsd le!</vt:lpstr>
      <vt:lpstr>Prelož! – Fordítsd le!</vt:lpstr>
      <vt:lpstr>Doplň! – Egészítsd ki!</vt:lpstr>
      <vt:lpstr>Doplň! – Egészítsd ki!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Lenovo</cp:lastModifiedBy>
  <cp:revision>15</cp:revision>
  <cp:lastPrinted>2014-01-31T07:33:33Z</cp:lastPrinted>
  <dcterms:created xsi:type="dcterms:W3CDTF">2013-03-28T07:15:55Z</dcterms:created>
  <dcterms:modified xsi:type="dcterms:W3CDTF">2014-01-31T07:34:13Z</dcterms:modified>
</cp:coreProperties>
</file>