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1" r:id="rId3"/>
    <p:sldId id="259" r:id="rId4"/>
    <p:sldId id="260" r:id="rId5"/>
    <p:sldId id="258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tvorba a udržiavanie databázy klientov vrátane kontaktných údajov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kliensek adatbázisának kialakítása és karbantartása, beleértve a kapcsolati adataikat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upozorňovanie existujúcich zákazníkov na aktuálnu ponuku služieb prostredníctvom pošty alebo e-mailu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meglévő ügyfelek figyelmeztetése az aktuális szolgáltatások kínálatára email segítségével</a:t>
            </a:r>
          </a:p>
          <a:p>
            <a:pPr lvl="0"/>
            <a:endParaRPr lang="sk-SK" sz="18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udržiavanie </a:t>
            </a:r>
            <a:r>
              <a:rPr lang="sk-SK" sz="2400" dirty="0">
                <a:solidFill>
                  <a:prstClr val="black"/>
                </a:solidFill>
              </a:rPr>
              <a:t>osobného kontaktu s dôležitými zákazníkmi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fontos ügyfelekkel személyes kontaktus fenntartása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odmeňovanie zákazníkov za odporúčanie vašich služieb ďalej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az ügyfelek megajándékozása a szolgáltatások </a:t>
            </a:r>
            <a:r>
              <a:rPr lang="sk-SK" sz="2400" dirty="0" smtClean="0">
                <a:solidFill>
                  <a:prstClr val="black"/>
                </a:solidFill>
              </a:rPr>
              <a:t>továbbajánlásáért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400" dirty="0">
                <a:solidFill>
                  <a:prstClr val="black"/>
                </a:solidFill>
                <a:ea typeface="Calibri"/>
                <a:cs typeface="Times New Roman"/>
              </a:rPr>
              <a:t>vyššia flexibilita práce, napríklad tým, že môžete pracovať z vášho domova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400" dirty="0" smtClean="0">
                <a:solidFill>
                  <a:prstClr val="black"/>
                </a:solidFill>
                <a:ea typeface="Calibri"/>
                <a:cs typeface="Times New Roman"/>
              </a:rPr>
              <a:t>flexibilisebb-rugalmasabb </a:t>
            </a:r>
            <a:r>
              <a:rPr lang="sk-SK" sz="2400" dirty="0">
                <a:solidFill>
                  <a:prstClr val="black"/>
                </a:solidFill>
                <a:ea typeface="Calibri"/>
                <a:cs typeface="Times New Roman"/>
              </a:rPr>
              <a:t>munka azáltal, hogy otthonról dolgozhat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400" dirty="0" smtClean="0">
                <a:solidFill>
                  <a:prstClr val="black"/>
                </a:solidFill>
                <a:ea typeface="Calibri"/>
                <a:cs typeface="Times New Roman"/>
              </a:rPr>
              <a:t>vyhľadávanie </a:t>
            </a:r>
            <a:r>
              <a:rPr lang="sk-SK" sz="2400" dirty="0">
                <a:solidFill>
                  <a:prstClr val="black"/>
                </a:solidFill>
                <a:ea typeface="Calibri"/>
                <a:cs typeface="Times New Roman"/>
              </a:rPr>
              <a:t>nových dodávateľov a služieb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400" dirty="0">
                <a:solidFill>
                  <a:prstClr val="black"/>
                </a:solidFill>
                <a:ea typeface="Calibri"/>
                <a:cs typeface="Times New Roman"/>
              </a:rPr>
              <a:t>új beszállítók és szolgáltatások keresése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komunikácia s dodávateľmi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kommunikáció a beszállítókkal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znižovanie prevádzkových nákladov (poštovného, cestovných náhrad, telekomunikačných nákladov) využívaním e-mailu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az üzembentartási költségek csökkentése (posta, útiköltség, telekommunikációs költségek) </a:t>
            </a:r>
            <a:r>
              <a:rPr lang="sk-SK" sz="2400" dirty="0" smtClean="0">
                <a:solidFill>
                  <a:prstClr val="black"/>
                </a:solidFill>
              </a:rPr>
              <a:t>e-mail </a:t>
            </a:r>
            <a:r>
              <a:rPr lang="sk-SK" sz="2400" dirty="0">
                <a:solidFill>
                  <a:prstClr val="black"/>
                </a:solidFill>
              </a:rPr>
              <a:t>használatával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riadenie </a:t>
            </a:r>
            <a:r>
              <a:rPr lang="sk-SK" sz="2400" dirty="0">
                <a:solidFill>
                  <a:prstClr val="black"/>
                </a:solidFill>
              </a:rPr>
              <a:t>finančných tokov online (cez internet)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 pénzáramlás online </a:t>
            </a:r>
            <a:r>
              <a:rPr lang="sk-SK" sz="2400" dirty="0" smtClean="0">
                <a:solidFill>
                  <a:prstClr val="black"/>
                </a:solidFill>
              </a:rPr>
              <a:t>igazgatása (interneten keresztül)</a:t>
            </a:r>
            <a:endParaRPr lang="sk-SK" sz="2400" dirty="0">
              <a:solidFill>
                <a:prstClr val="black"/>
              </a:solidFill>
            </a:endParaRP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znižovanie nákladov na služby, napríklad keď sa naučíte ako spravovať, aktualizovať webovú stránku a pod.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</a:t>
            </a:r>
            <a:r>
              <a:rPr lang="sk-SK" sz="2400" dirty="0" smtClean="0">
                <a:solidFill>
                  <a:prstClr val="black"/>
                </a:solidFill>
              </a:rPr>
              <a:t>szolgáltatások </a:t>
            </a:r>
            <a:r>
              <a:rPr lang="sk-SK" sz="2400" dirty="0">
                <a:solidFill>
                  <a:prstClr val="black"/>
                </a:solidFill>
              </a:rPr>
              <a:t>költségének csökkentése, pl. ha megtanulja, hogyan kell aktualizálni, menedzselni a weboldalát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>
                <a:solidFill>
                  <a:prstClr val="black"/>
                </a:solidFill>
              </a:rPr>
              <a:t>Internet (</a:t>
            </a:r>
            <a:r>
              <a:rPr lang="hu-HU" sz="2400" dirty="0" err="1">
                <a:solidFill>
                  <a:prstClr val="black"/>
                </a:solidFill>
              </a:rPr>
              <a:t>skrátený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názov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INTERconnected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NETworks</a:t>
            </a:r>
            <a:r>
              <a:rPr lang="hu-HU" sz="2400" dirty="0">
                <a:solidFill>
                  <a:prstClr val="black"/>
                </a:solidFill>
              </a:rPr>
              <a:t> – </a:t>
            </a:r>
            <a:r>
              <a:rPr lang="hu-HU" sz="2400" dirty="0" err="1">
                <a:solidFill>
                  <a:prstClr val="black"/>
                </a:solidFill>
              </a:rPr>
              <a:t>prepojené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siete</a:t>
            </a:r>
            <a:r>
              <a:rPr lang="hu-HU" sz="2400" dirty="0">
                <a:solidFill>
                  <a:prstClr val="black"/>
                </a:solidFill>
              </a:rPr>
              <a:t>)- </a:t>
            </a:r>
            <a:r>
              <a:rPr lang="hu-HU" sz="2400" dirty="0" err="1">
                <a:solidFill>
                  <a:prstClr val="black"/>
                </a:solidFill>
              </a:rPr>
              <a:t>servery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navzájom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prepojené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siete</a:t>
            </a:r>
            <a:r>
              <a:rPr lang="hu-HU" sz="24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Internet (</a:t>
            </a:r>
            <a:r>
              <a:rPr lang="hu-HU" sz="2400" dirty="0" err="1">
                <a:solidFill>
                  <a:prstClr val="black"/>
                </a:solidFill>
              </a:rPr>
              <a:t>INTERconnected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NETworks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hálózatok rövidítése) </a:t>
            </a:r>
            <a:r>
              <a:rPr lang="hu-HU" sz="2400" dirty="0" err="1">
                <a:solidFill>
                  <a:prstClr val="black"/>
                </a:solidFill>
              </a:rPr>
              <a:t>-a</a:t>
            </a:r>
            <a:r>
              <a:rPr lang="hu-HU" sz="2400" dirty="0">
                <a:solidFill>
                  <a:prstClr val="black"/>
                </a:solidFill>
              </a:rPr>
              <a:t> szerverek </a:t>
            </a:r>
            <a:r>
              <a:rPr lang="hu-HU" sz="2400" dirty="0" smtClean="0">
                <a:solidFill>
                  <a:prstClr val="black"/>
                </a:solidFill>
              </a:rPr>
              <a:t>összeköttetésben </a:t>
            </a:r>
            <a:r>
              <a:rPr lang="hu-HU" sz="2400" dirty="0" err="1" smtClean="0">
                <a:solidFill>
                  <a:prstClr val="black"/>
                </a:solidFill>
              </a:rPr>
              <a:t>vannakn</a:t>
            </a:r>
            <a:r>
              <a:rPr lang="hu-HU" sz="2400" dirty="0" smtClean="0">
                <a:solidFill>
                  <a:prstClr val="black"/>
                </a:solidFill>
              </a:rPr>
              <a:t> egymással </a:t>
            </a:r>
            <a:r>
              <a:rPr lang="hu-HU" sz="2400" dirty="0">
                <a:solidFill>
                  <a:prstClr val="black"/>
                </a:solidFill>
              </a:rPr>
              <a:t>egy </a:t>
            </a:r>
            <a:r>
              <a:rPr lang="hu-HU" sz="2400" dirty="0" smtClean="0">
                <a:solidFill>
                  <a:prstClr val="black"/>
                </a:solidFill>
              </a:rPr>
              <a:t>hálózatba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domény</a:t>
            </a:r>
            <a:r>
              <a:rPr lang="hu-HU" sz="2400" dirty="0">
                <a:solidFill>
                  <a:prstClr val="black"/>
                </a:solidFill>
              </a:rPr>
              <a:t> -“IP” </a:t>
            </a:r>
            <a:r>
              <a:rPr lang="hu-HU" sz="2400" dirty="0" err="1" smtClean="0">
                <a:solidFill>
                  <a:prstClr val="black"/>
                </a:solidFill>
              </a:rPr>
              <a:t>skladá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štyroch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blokov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čísiel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domén</a:t>
            </a:r>
            <a:r>
              <a:rPr lang="hu-HU" sz="2400" dirty="0">
                <a:solidFill>
                  <a:prstClr val="black"/>
                </a:solidFill>
              </a:rPr>
              <a:t> nevek – „IP” négyjegyű számblokkból áll</a:t>
            </a:r>
          </a:p>
          <a:p>
            <a:pPr lvl="0"/>
            <a:endParaRPr lang="hu-HU" sz="25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každá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aplikácia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alebo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webová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stránka</a:t>
            </a:r>
            <a:r>
              <a:rPr lang="hu-HU" sz="2400" dirty="0">
                <a:solidFill>
                  <a:prstClr val="black"/>
                </a:solidFill>
              </a:rPr>
              <a:t> na internete </a:t>
            </a:r>
            <a:r>
              <a:rPr lang="hu-HU" sz="2400" dirty="0" err="1">
                <a:solidFill>
                  <a:prstClr val="black"/>
                </a:solidFill>
              </a:rPr>
              <a:t>musí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poznať</a:t>
            </a:r>
            <a:r>
              <a:rPr lang="hu-HU" sz="2400" dirty="0">
                <a:solidFill>
                  <a:prstClr val="black"/>
                </a:solidFill>
              </a:rPr>
              <a:t> IP </a:t>
            </a:r>
            <a:r>
              <a:rPr lang="hu-HU" sz="2400" dirty="0" err="1">
                <a:solidFill>
                  <a:prstClr val="black"/>
                </a:solidFill>
              </a:rPr>
              <a:t>číslo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miesta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kam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chceme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pripojiť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minden alkalmazásnak, vagy honlapnak az interneten , ismernie kell a keresett hely IP </a:t>
            </a:r>
            <a:r>
              <a:rPr lang="hu-HU" sz="2400" dirty="0" smtClean="0">
                <a:solidFill>
                  <a:prstClr val="black"/>
                </a:solidFill>
              </a:rPr>
              <a:t>címét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každá</a:t>
            </a:r>
            <a:r>
              <a:rPr lang="hu-HU" sz="2400" dirty="0">
                <a:solidFill>
                  <a:prstClr val="black"/>
                </a:solidFill>
              </a:rPr>
              <a:t> z </a:t>
            </a:r>
            <a:r>
              <a:rPr lang="hu-HU" sz="2400" dirty="0" err="1">
                <a:solidFill>
                  <a:prstClr val="black"/>
                </a:solidFill>
              </a:rPr>
              <a:t>týchto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domén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jedinečné</a:t>
            </a:r>
            <a:r>
              <a:rPr lang="hu-HU" sz="2400" dirty="0">
                <a:solidFill>
                  <a:prstClr val="black"/>
                </a:solidFill>
              </a:rPr>
              <a:t> IP </a:t>
            </a:r>
            <a:r>
              <a:rPr lang="hu-HU" sz="2400" dirty="0" err="1">
                <a:solidFill>
                  <a:prstClr val="black"/>
                </a:solidFill>
              </a:rPr>
              <a:t>číslo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minden </a:t>
            </a:r>
            <a:r>
              <a:rPr lang="hu-HU" sz="2400" dirty="0" err="1">
                <a:solidFill>
                  <a:prstClr val="black"/>
                </a:solidFill>
              </a:rPr>
              <a:t>domén</a:t>
            </a:r>
            <a:r>
              <a:rPr lang="hu-HU" sz="2400" dirty="0">
                <a:solidFill>
                  <a:prstClr val="black"/>
                </a:solidFill>
              </a:rPr>
              <a:t> név egyedi IP címmel rendelkezik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všeobecné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domény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általános </a:t>
            </a:r>
            <a:r>
              <a:rPr lang="hu-HU" sz="2400" dirty="0" err="1">
                <a:solidFill>
                  <a:prstClr val="black"/>
                </a:solidFill>
              </a:rPr>
              <a:t>domén</a:t>
            </a:r>
            <a:r>
              <a:rPr lang="hu-HU" sz="2400" dirty="0">
                <a:solidFill>
                  <a:prstClr val="black"/>
                </a:solidFill>
              </a:rPr>
              <a:t> nevek</a:t>
            </a:r>
          </a:p>
          <a:p>
            <a:endParaRPr lang="hu-HU" sz="2400" dirty="0" smtClean="0"/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com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err="1">
                <a:solidFill>
                  <a:prstClr val="black"/>
                </a:solidFill>
              </a:rPr>
              <a:t>komerčné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webové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.</a:t>
            </a:r>
            <a:r>
              <a:rPr lang="hu-HU" sz="2400" dirty="0" err="1" smtClean="0">
                <a:solidFill>
                  <a:prstClr val="black"/>
                </a:solidFill>
              </a:rPr>
              <a:t>com</a:t>
            </a:r>
            <a:r>
              <a:rPr lang="hu-HU" sz="2400" dirty="0" smtClean="0">
                <a:solidFill>
                  <a:prstClr val="black"/>
                </a:solidFill>
              </a:rPr>
              <a:t> - </a:t>
            </a:r>
            <a:r>
              <a:rPr lang="hu-HU" sz="2400" dirty="0" err="1" smtClean="0">
                <a:solidFill>
                  <a:prstClr val="black"/>
                </a:solidFill>
              </a:rPr>
              <a:t>e-commerce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honlapok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2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edu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err="1">
                <a:solidFill>
                  <a:prstClr val="black"/>
                </a:solidFill>
              </a:rPr>
              <a:t>vzdelávacie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výchovné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inštitúcie</a:t>
            </a:r>
            <a:r>
              <a:rPr lang="hu-HU" sz="2400" dirty="0">
                <a:solidFill>
                  <a:prstClr val="black"/>
                </a:solidFill>
              </a:rPr>
              <a:t> (</a:t>
            </a:r>
            <a:r>
              <a:rPr lang="hu-HU" sz="2400" dirty="0" err="1">
                <a:solidFill>
                  <a:prstClr val="black"/>
                </a:solidFill>
              </a:rPr>
              <a:t>školy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univerzity</a:t>
            </a:r>
            <a:r>
              <a:rPr lang="hu-HU" sz="2400" dirty="0">
                <a:solidFill>
                  <a:prstClr val="black"/>
                </a:solidFill>
              </a:rPr>
              <a:t> )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edu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- nevelési honlapok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org</a:t>
            </a:r>
            <a:r>
              <a:rPr lang="hu-HU" sz="2400" dirty="0">
                <a:solidFill>
                  <a:prstClr val="black"/>
                </a:solidFill>
              </a:rPr>
              <a:t>  - </a:t>
            </a:r>
            <a:r>
              <a:rPr lang="hu-HU" sz="2400" dirty="0" err="1">
                <a:solidFill>
                  <a:prstClr val="black"/>
                </a:solidFill>
              </a:rPr>
              <a:t>organizácie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združenia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zvyčajne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neziskové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org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- szervezetek </a:t>
            </a:r>
            <a:r>
              <a:rPr lang="hu-HU" sz="2400" dirty="0">
                <a:solidFill>
                  <a:prstClr val="black"/>
                </a:solidFill>
              </a:rPr>
              <a:t>és egyesületek, általában nonprofitok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.biz </a:t>
            </a:r>
            <a:r>
              <a:rPr lang="hu-HU" sz="2400" dirty="0">
                <a:solidFill>
                  <a:prstClr val="black"/>
                </a:solidFill>
              </a:rPr>
              <a:t>- </a:t>
            </a:r>
            <a:r>
              <a:rPr lang="hu-HU" sz="2400" dirty="0" err="1">
                <a:solidFill>
                  <a:prstClr val="black"/>
                </a:solidFill>
              </a:rPr>
              <a:t>podnikateľské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webové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.biz </a:t>
            </a:r>
            <a:r>
              <a:rPr lang="hu-HU" sz="2400" dirty="0" smtClean="0">
                <a:solidFill>
                  <a:prstClr val="black"/>
                </a:solidFill>
              </a:rPr>
              <a:t>- vállalkozói honlapok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eu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err="1">
                <a:solidFill>
                  <a:prstClr val="black"/>
                </a:solidFill>
              </a:rPr>
              <a:t>inštitúcie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spoločnosti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pôsobiace</a:t>
            </a:r>
            <a:r>
              <a:rPr lang="hu-HU" sz="2400" dirty="0">
                <a:solidFill>
                  <a:prstClr val="black"/>
                </a:solidFill>
              </a:rPr>
              <a:t> v </a:t>
            </a:r>
            <a:r>
              <a:rPr lang="hu-HU" sz="2400" dirty="0" err="1">
                <a:solidFill>
                  <a:prstClr val="black"/>
                </a:solidFill>
              </a:rPr>
              <a:t>Európe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eu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- európai </a:t>
            </a:r>
            <a:r>
              <a:rPr lang="hu-HU" sz="2400" dirty="0">
                <a:solidFill>
                  <a:prstClr val="black"/>
                </a:solidFill>
              </a:rPr>
              <a:t>illetőségű intézmények és társaságok</a:t>
            </a:r>
          </a:p>
          <a:p>
            <a:pPr lvl="0"/>
            <a:endParaRPr lang="hu-HU" sz="2200" dirty="0">
              <a:solidFill>
                <a:prstClr val="black"/>
              </a:solidFill>
            </a:endParaRPr>
          </a:p>
          <a:p>
            <a:pPr lvl="0"/>
            <a:endParaRPr lang="hu-HU" sz="22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lvl="0" indent="0">
              <a:buNone/>
            </a:pPr>
            <a:endParaRPr lang="hu-HU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u-HU" sz="2400" dirty="0">
                <a:solidFill>
                  <a:prstClr val="black"/>
                </a:solidFill>
              </a:rPr>
              <a:t>	</a:t>
            </a:r>
            <a:r>
              <a:rPr lang="hu-HU" sz="2400" dirty="0" smtClean="0">
                <a:solidFill>
                  <a:prstClr val="black"/>
                </a:solidFill>
              </a:rPr>
              <a:t>	</a:t>
            </a:r>
            <a:r>
              <a:rPr lang="hu-HU" sz="2400" dirty="0" err="1" smtClean="0">
                <a:solidFill>
                  <a:prstClr val="black"/>
                </a:solidFill>
              </a:rPr>
              <a:t>Informačné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a </a:t>
            </a:r>
            <a:r>
              <a:rPr lang="hu-HU" sz="2400" dirty="0" err="1">
                <a:solidFill>
                  <a:prstClr val="black"/>
                </a:solidFill>
              </a:rPr>
              <a:t>komunikačné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technológie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u-HU" sz="2400" dirty="0">
                <a:solidFill>
                  <a:prstClr val="black"/>
                </a:solidFill>
              </a:rPr>
              <a:t>	   </a:t>
            </a:r>
            <a:r>
              <a:rPr lang="hu-HU" sz="2400" dirty="0" smtClean="0">
                <a:solidFill>
                  <a:prstClr val="black"/>
                </a:solidFill>
              </a:rPr>
              <a:t>        </a:t>
            </a:r>
            <a:r>
              <a:rPr lang="hu-HU" sz="2400" dirty="0">
                <a:solidFill>
                  <a:prstClr val="black"/>
                </a:solidFill>
              </a:rPr>
              <a:t>Információs és kommunikációs technológiák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814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name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err="1">
                <a:solidFill>
                  <a:prstClr val="black"/>
                </a:solidFill>
              </a:rPr>
              <a:t>doména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osobné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využívanie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umožňuje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aby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vytvorili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doménu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svojim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vlastným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menom</a:t>
            </a:r>
            <a:r>
              <a:rPr lang="hu-HU" sz="2400" dirty="0">
                <a:solidFill>
                  <a:prstClr val="black"/>
                </a:solidFill>
              </a:rPr>
              <a:t> (</a:t>
            </a:r>
            <a:r>
              <a:rPr lang="hu-HU" sz="2400" dirty="0" err="1">
                <a:solidFill>
                  <a:prstClr val="black"/>
                </a:solidFill>
              </a:rPr>
              <a:t>napríklad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pavol.peter.name</a:t>
            </a:r>
            <a:r>
              <a:rPr lang="hu-HU" sz="2400" dirty="0" smtClean="0">
                <a:solidFill>
                  <a:prstClr val="black"/>
                </a:solidFill>
              </a:rPr>
              <a:t>)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name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- saját </a:t>
            </a:r>
            <a:r>
              <a:rPr lang="hu-HU" sz="2400" dirty="0">
                <a:solidFill>
                  <a:prstClr val="black"/>
                </a:solidFill>
              </a:rPr>
              <a:t>név alatt kialakított honlap lehetősége (</a:t>
            </a:r>
            <a:r>
              <a:rPr lang="hu-HU" sz="2400" dirty="0" err="1">
                <a:solidFill>
                  <a:prstClr val="black"/>
                </a:solidFill>
              </a:rPr>
              <a:t>peter.pal.name</a:t>
            </a:r>
            <a:r>
              <a:rPr lang="hu-HU" sz="2400" dirty="0">
                <a:solidFill>
                  <a:prstClr val="black"/>
                </a:solidFill>
              </a:rPr>
              <a:t>)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coop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err="1">
                <a:solidFill>
                  <a:prstClr val="black"/>
                </a:solidFill>
              </a:rPr>
              <a:t>zameraná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družstvá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.</a:t>
            </a:r>
            <a:r>
              <a:rPr lang="hu-HU" sz="2400" dirty="0" err="1">
                <a:solidFill>
                  <a:prstClr val="black"/>
                </a:solidFill>
              </a:rPr>
              <a:t>coop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- szövetkezetekre </a:t>
            </a:r>
            <a:r>
              <a:rPr lang="hu-HU" sz="2400" dirty="0">
                <a:solidFill>
                  <a:prstClr val="black"/>
                </a:solidFill>
              </a:rPr>
              <a:t>irányuló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0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.</a:t>
            </a:r>
            <a:r>
              <a:rPr lang="hu-HU" sz="2400" dirty="0">
                <a:solidFill>
                  <a:prstClr val="black"/>
                </a:solidFill>
              </a:rPr>
              <a:t>pro  - </a:t>
            </a:r>
            <a:r>
              <a:rPr lang="hu-HU" sz="2400" dirty="0" err="1">
                <a:solidFill>
                  <a:prstClr val="black"/>
                </a:solidFill>
              </a:rPr>
              <a:t>zameraná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profesionálov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.pro </a:t>
            </a:r>
            <a:r>
              <a:rPr lang="hu-HU" sz="2400" dirty="0" smtClean="0">
                <a:solidFill>
                  <a:prstClr val="black"/>
                </a:solidFill>
              </a:rPr>
              <a:t> - szakmai</a:t>
            </a:r>
            <a:r>
              <a:rPr lang="hu-HU" sz="2400" dirty="0">
                <a:solidFill>
                  <a:prstClr val="black"/>
                </a:solidFill>
              </a:rPr>
              <a:t>, hivatásos </a:t>
            </a:r>
            <a:r>
              <a:rPr lang="hu-HU" sz="2400" dirty="0" smtClean="0">
                <a:solidFill>
                  <a:prstClr val="black"/>
                </a:solidFill>
              </a:rPr>
              <a:t>beállítódás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mená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domén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celosvetovo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regulujú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registrujú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 </a:t>
            </a:r>
            <a:r>
              <a:rPr lang="hu-HU" sz="2400" dirty="0" err="1">
                <a:solidFill>
                  <a:prstClr val="black"/>
                </a:solidFill>
              </a:rPr>
              <a:t>domén</a:t>
            </a:r>
            <a:r>
              <a:rPr lang="hu-HU" sz="2400" dirty="0">
                <a:solidFill>
                  <a:prstClr val="black"/>
                </a:solidFill>
              </a:rPr>
              <a:t> neveket világszinten </a:t>
            </a:r>
            <a:r>
              <a:rPr lang="hu-HU" sz="2400" dirty="0" err="1">
                <a:solidFill>
                  <a:prstClr val="black"/>
                </a:solidFill>
              </a:rPr>
              <a:t>regulálják</a:t>
            </a:r>
            <a:r>
              <a:rPr lang="hu-HU" sz="2400" dirty="0">
                <a:solidFill>
                  <a:prstClr val="black"/>
                </a:solidFill>
              </a:rPr>
              <a:t> és regisztrálják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hu-HU" sz="2400" dirty="0" err="1">
                <a:solidFill>
                  <a:prstClr val="black"/>
                </a:solidFill>
              </a:rPr>
              <a:t>domény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podľa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krajín</a:t>
            </a:r>
            <a:r>
              <a:rPr lang="hu-HU" sz="2400" dirty="0" smtClean="0">
                <a:solidFill>
                  <a:prstClr val="black"/>
                </a:solidFill>
              </a:rPr>
              <a:t>: .</a:t>
            </a:r>
            <a:r>
              <a:rPr lang="hu-HU" sz="2400" dirty="0" err="1">
                <a:solidFill>
                  <a:prstClr val="black"/>
                </a:solidFill>
              </a:rPr>
              <a:t>sk</a:t>
            </a:r>
            <a:r>
              <a:rPr lang="hu-HU" sz="2400" dirty="0">
                <a:solidFill>
                  <a:prstClr val="black"/>
                </a:solidFill>
              </a:rPr>
              <a:t> – </a:t>
            </a:r>
            <a:r>
              <a:rPr lang="hu-HU" sz="2400" dirty="0" err="1">
                <a:solidFill>
                  <a:prstClr val="black"/>
                </a:solidFill>
              </a:rPr>
              <a:t>Slovensko</a:t>
            </a:r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 err="1" smtClean="0">
                <a:solidFill>
                  <a:prstClr val="black"/>
                </a:solidFill>
              </a:rPr>
              <a:t>domén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nevek országok szerint</a:t>
            </a:r>
            <a:r>
              <a:rPr lang="hu-HU" sz="2400" dirty="0" smtClean="0">
                <a:solidFill>
                  <a:prstClr val="black"/>
                </a:solidFill>
              </a:rPr>
              <a:t>: .</a:t>
            </a:r>
            <a:r>
              <a:rPr lang="hu-HU" sz="2400" dirty="0">
                <a:solidFill>
                  <a:prstClr val="black"/>
                </a:solidFill>
              </a:rPr>
              <a:t>hu – </a:t>
            </a:r>
            <a:r>
              <a:rPr lang="hu-HU" sz="2400" dirty="0" smtClean="0">
                <a:solidFill>
                  <a:prstClr val="black"/>
                </a:solidFill>
              </a:rPr>
              <a:t>Magyarország</a:t>
            </a:r>
          </a:p>
          <a:p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ak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chcete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vytvoriť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nezávislú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webovú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váš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podnik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musíte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mať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vlastnú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doménu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ha vállalkozása számára független honlapot szeretne kialakítani, saját </a:t>
            </a:r>
            <a:r>
              <a:rPr lang="hu-HU" sz="2400" dirty="0" err="1">
                <a:solidFill>
                  <a:prstClr val="black"/>
                </a:solidFill>
              </a:rPr>
              <a:t>domén</a:t>
            </a:r>
            <a:r>
              <a:rPr lang="hu-HU" sz="2400" dirty="0">
                <a:solidFill>
                  <a:prstClr val="black"/>
                </a:solidFill>
              </a:rPr>
              <a:t> névvel kell rendelkeznie </a:t>
            </a:r>
          </a:p>
          <a:p>
            <a:endParaRPr lang="hu-HU" sz="2200" dirty="0">
              <a:solidFill>
                <a:prstClr val="black"/>
              </a:solidFill>
            </a:endParaRPr>
          </a:p>
          <a:p>
            <a:pPr lvl="0"/>
            <a:endParaRPr lang="hu-HU" sz="22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Situačné</a:t>
            </a:r>
            <a:r>
              <a:rPr lang="hu-HU" dirty="0" smtClean="0"/>
              <a:t> </a:t>
            </a:r>
            <a:r>
              <a:rPr lang="hu-HU" dirty="0" err="1" smtClean="0"/>
              <a:t>cvičenia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u-HU" smtClean="0"/>
              <a:t>         </a:t>
            </a:r>
            <a:r>
              <a:rPr lang="hu-HU" dirty="0" smtClean="0"/>
              <a:t>Helyzetgyakorlatok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e-mail od </a:t>
            </a:r>
            <a:r>
              <a:rPr lang="sk-SK" sz="2400" dirty="0">
                <a:solidFill>
                  <a:prstClr val="black"/>
                </a:solidFill>
              </a:rPr>
              <a:t>providera (poskytovateľa) </a:t>
            </a:r>
            <a:r>
              <a:rPr lang="sk-SK" sz="2400" dirty="0" smtClean="0">
                <a:solidFill>
                  <a:prstClr val="black"/>
                </a:solidFill>
              </a:rPr>
              <a:t>internetu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e</a:t>
            </a:r>
            <a:r>
              <a:rPr lang="sk-SK" sz="2400" dirty="0" smtClean="0">
                <a:solidFill>
                  <a:prstClr val="black"/>
                </a:solidFill>
              </a:rPr>
              <a:t>-mail az internetszolgáltatótól 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registrácia vlastnej domény, doplnená o mailové schránky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saját domén név regisztrációja, postafiókal kiegészítve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lnSpcReduction="10000"/>
          </a:bodyPr>
          <a:lstStyle/>
          <a:p>
            <a:pPr lvl="0"/>
            <a:r>
              <a:rPr lang="sk-SK" sz="2600" dirty="0">
                <a:solidFill>
                  <a:prstClr val="black"/>
                </a:solidFill>
              </a:rPr>
              <a:t>bezplatné e-mailové </a:t>
            </a:r>
            <a:r>
              <a:rPr lang="sk-SK" sz="2600" dirty="0" smtClean="0">
                <a:solidFill>
                  <a:prstClr val="black"/>
                </a:solidFill>
              </a:rPr>
              <a:t>adresy: webmail </a:t>
            </a:r>
            <a:r>
              <a:rPr lang="sk-SK" sz="2600" dirty="0">
                <a:solidFill>
                  <a:prstClr val="black"/>
                </a:solidFill>
              </a:rPr>
              <a:t>post.sk, centrum.sk, gmail.com, hotmail.com</a:t>
            </a:r>
          </a:p>
          <a:p>
            <a:pPr lvl="0"/>
            <a:r>
              <a:rPr lang="sk-SK" sz="2600" dirty="0">
                <a:solidFill>
                  <a:prstClr val="black"/>
                </a:solidFill>
              </a:rPr>
              <a:t>ingyenes </a:t>
            </a:r>
            <a:r>
              <a:rPr lang="sk-SK" sz="2600" dirty="0" smtClean="0">
                <a:solidFill>
                  <a:prstClr val="black"/>
                </a:solidFill>
              </a:rPr>
              <a:t>emailcímek:  </a:t>
            </a:r>
            <a:r>
              <a:rPr lang="sk-SK" sz="2600" dirty="0">
                <a:solidFill>
                  <a:prstClr val="black"/>
                </a:solidFill>
              </a:rPr>
              <a:t>freemail.hu, </a:t>
            </a:r>
            <a:r>
              <a:rPr lang="sk-SK" sz="2600" dirty="0" smtClean="0">
                <a:solidFill>
                  <a:prstClr val="black"/>
                </a:solidFill>
              </a:rPr>
              <a:t>citromail.hu</a:t>
            </a:r>
          </a:p>
          <a:p>
            <a:pPr lvl="0"/>
            <a:endParaRPr lang="sk-SK" sz="2600" dirty="0">
              <a:solidFill>
                <a:prstClr val="black"/>
              </a:solidFill>
            </a:endParaRPr>
          </a:p>
          <a:p>
            <a:pPr lvl="0"/>
            <a:r>
              <a:rPr lang="sk-SK" sz="2600" dirty="0">
                <a:solidFill>
                  <a:prstClr val="black"/>
                </a:solidFill>
              </a:rPr>
              <a:t>webová stránka môže poskytnúť zákazníkom informácie o produkte, službách a kontaktnej </a:t>
            </a:r>
            <a:r>
              <a:rPr lang="sk-SK" sz="2600" dirty="0" smtClean="0">
                <a:solidFill>
                  <a:prstClr val="black"/>
                </a:solidFill>
              </a:rPr>
              <a:t>adrese</a:t>
            </a:r>
          </a:p>
          <a:p>
            <a:pPr lvl="0"/>
            <a:r>
              <a:rPr lang="sk-SK" sz="2600" dirty="0">
                <a:solidFill>
                  <a:prstClr val="black"/>
                </a:solidFill>
              </a:rPr>
              <a:t>a weboldal információkat nyújthat az ügyfeleknek a termékről, szolgáltatásokról , kapcsolatfelvételi </a:t>
            </a:r>
            <a:r>
              <a:rPr lang="sk-SK" sz="2600" dirty="0" smtClean="0">
                <a:solidFill>
                  <a:prstClr val="black"/>
                </a:solidFill>
              </a:rPr>
              <a:t>lehetőségekről</a:t>
            </a:r>
            <a:endParaRPr lang="sk-SK" sz="26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účtovníctvo </a:t>
            </a:r>
            <a:r>
              <a:rPr lang="sk-SK" sz="2400" dirty="0">
                <a:solidFill>
                  <a:prstClr val="black"/>
                </a:solidFill>
              </a:rPr>
              <a:t>a manažment s pomocou počítača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számvitel és menedzsment a számítógép segítségével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špeciálne účtovnícke programy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speciális könnyvitel programok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mať predajné a propagačné materiály dostupné on-line 24hodín </a:t>
            </a:r>
            <a:r>
              <a:rPr lang="sk-SK" sz="2400" dirty="0" smtClean="0">
                <a:solidFill>
                  <a:prstClr val="black"/>
                </a:solidFill>
              </a:rPr>
              <a:t>denne, </a:t>
            </a:r>
            <a:r>
              <a:rPr lang="sk-SK" sz="2400" dirty="0">
                <a:solidFill>
                  <a:prstClr val="black"/>
                </a:solidFill>
              </a:rPr>
              <a:t>7 dní v týždni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hét minden napjának 24 órájában propaganda anyaga on-line elérhető legyen</a:t>
            </a:r>
          </a:p>
          <a:p>
            <a:endParaRPr lang="hu-HU" sz="2400" dirty="0" smtClean="0"/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mesačne zasielaný spravodaj umožňuje pravidelne informovať vašich zákazníkov o aktuálnej ponuke produktov a služieb</a:t>
            </a:r>
          </a:p>
          <a:p>
            <a:r>
              <a:rPr lang="sk-SK" sz="2400" dirty="0">
                <a:solidFill>
                  <a:prstClr val="black"/>
                </a:solidFill>
              </a:rPr>
              <a:t>a havonta kiküldött hírlevél rendszeresen informálhatja az ügyfeleit az aktuális </a:t>
            </a:r>
            <a:r>
              <a:rPr lang="sk-SK" sz="2400" dirty="0" smtClean="0">
                <a:solidFill>
                  <a:prstClr val="black"/>
                </a:solidFill>
              </a:rPr>
              <a:t>árukínálatról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>
                <a:solidFill>
                  <a:prstClr val="black"/>
                </a:solidFill>
              </a:rPr>
              <a:t>és </a:t>
            </a:r>
            <a:r>
              <a:rPr lang="sk-SK" sz="2400" dirty="0" smtClean="0">
                <a:solidFill>
                  <a:prstClr val="black"/>
                </a:solidFill>
              </a:rPr>
              <a:t>szolgáltatásokról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využívanie on-line dražieb ako napríklad </a:t>
            </a:r>
            <a:r>
              <a:rPr lang="sk-SK" sz="2400" dirty="0" smtClean="0">
                <a:solidFill>
                  <a:prstClr val="black"/>
                </a:solidFill>
              </a:rPr>
              <a:t>e-Bay, </a:t>
            </a:r>
            <a:r>
              <a:rPr lang="sk-SK" sz="2400" dirty="0">
                <a:solidFill>
                  <a:prstClr val="black"/>
                </a:solidFill>
              </a:rPr>
              <a:t>môže byť dodatočný distribučný kanál pre vaše produkty a služby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az on-line aukciók kihasználása, pl. </a:t>
            </a:r>
            <a:r>
              <a:rPr lang="sk-SK" sz="2400" dirty="0" smtClean="0">
                <a:solidFill>
                  <a:prstClr val="black"/>
                </a:solidFill>
              </a:rPr>
              <a:t>e-bay </a:t>
            </a:r>
            <a:r>
              <a:rPr lang="sk-SK" sz="2400" dirty="0">
                <a:solidFill>
                  <a:prstClr val="black"/>
                </a:solidFill>
              </a:rPr>
              <a:t>pótlólagos disztribúciós csatornaként szolgálhat az ön </a:t>
            </a:r>
            <a:r>
              <a:rPr lang="sk-SK" sz="2400" dirty="0" smtClean="0">
                <a:solidFill>
                  <a:prstClr val="black"/>
                </a:solidFill>
              </a:rPr>
              <a:t>szolgáltatásainak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váš podnik by mohol profitovať z globálneho predaja cez internet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cége profitálhatna az interneten keresztüli globális eladásból</a:t>
            </a:r>
          </a:p>
          <a:p>
            <a:pPr lvl="0"/>
            <a:endParaRPr lang="sk-SK" sz="18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zisťovanie produktov, služieb a cenovej hladiny konkurencie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konkurrencia termékeinek, szolgáltatásainak, árfekvésének megállapítása</a:t>
            </a:r>
          </a:p>
          <a:p>
            <a:endParaRPr lang="hu-HU" sz="2400" dirty="0" smtClean="0"/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rozširovanie druhov produktov a služieb alebo ich prispôsobovanie potrebám medzinárodného trhu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termékfajták és szolgáltatások szélesítése, vagy a nemzetközi piachoz való hozzáigazítása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zabezpečenie marketingovej kampane so špeciálnou ponukou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speciális </a:t>
            </a:r>
            <a:r>
              <a:rPr lang="sk-SK" sz="2400" dirty="0" smtClean="0">
                <a:solidFill>
                  <a:prstClr val="black"/>
                </a:solidFill>
              </a:rPr>
              <a:t>ajánlatú marketingkampány </a:t>
            </a:r>
            <a:r>
              <a:rPr lang="sk-SK" sz="2400" dirty="0">
                <a:solidFill>
                  <a:prstClr val="black"/>
                </a:solidFill>
              </a:rPr>
              <a:t>bebiztosítása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zisťovanie, čo robí konkurencia na základe monitorovania jej webových stránok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konkurrencia tevékenységének megfigyelése a weboldaluk monitorozása által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524</Words>
  <Application>Microsoft Office PowerPoint</Application>
  <PresentationFormat>Diavetítés a képernyőre (4:3 oldalarány)</PresentationFormat>
  <Paragraphs>159</Paragraphs>
  <Slides>25</Slides>
  <Notes>25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16</cp:revision>
  <dcterms:created xsi:type="dcterms:W3CDTF">2013-03-28T07:15:55Z</dcterms:created>
  <dcterms:modified xsi:type="dcterms:W3CDTF">2014-01-13T16:20:30Z</dcterms:modified>
</cp:coreProperties>
</file>