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7"/>
  </p:notesMasterIdLst>
  <p:handoutMasterIdLst>
    <p:handoutMasterId r:id="rId28"/>
  </p:handoutMasterIdLst>
  <p:sldIdLst>
    <p:sldId id="256" r:id="rId2"/>
    <p:sldId id="281" r:id="rId3"/>
    <p:sldId id="259" r:id="rId4"/>
    <p:sldId id="260" r:id="rId5"/>
    <p:sldId id="258" r:id="rId6"/>
    <p:sldId id="257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588" autoAdjust="0"/>
    <p:restoredTop sz="94718" autoAdjust="0"/>
  </p:normalViewPr>
  <p:slideViewPr>
    <p:cSldViewPr>
      <p:cViewPr varScale="1">
        <p:scale>
          <a:sx n="72" d="100"/>
          <a:sy n="72" d="100"/>
        </p:scale>
        <p:origin x="-82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6442D2-72B2-4D26-A9EC-0DFFC6AA63DF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BDA87A-353E-47FF-9FE7-E27D009086D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4036650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D42454-B88D-4943-BEC3-7A02B65CB0C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57D546-2CC2-4ACB-8E51-9E8DB65FC08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4354762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</a:t>
            </a:fld>
            <a:endParaRPr lang="hu-H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10</a:t>
            </a:fld>
            <a:endParaRPr lang="hu-H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11</a:t>
            </a:fld>
            <a:endParaRPr lang="hu-H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12</a:t>
            </a:fld>
            <a:endParaRPr lang="hu-H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13</a:t>
            </a:fld>
            <a:endParaRPr lang="hu-H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14</a:t>
            </a:fld>
            <a:endParaRPr lang="hu-H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15</a:t>
            </a:fld>
            <a:endParaRPr lang="hu-H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16</a:t>
            </a:fld>
            <a:endParaRPr lang="hu-H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17</a:t>
            </a:fld>
            <a:endParaRPr lang="hu-H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18</a:t>
            </a:fld>
            <a:endParaRPr lang="hu-H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19</a:t>
            </a:fld>
            <a:endParaRPr lang="hu-H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>
                <a:solidFill>
                  <a:prstClr val="black"/>
                </a:solidFill>
              </a:rPr>
              <a:pPr/>
              <a:t>2</a:t>
            </a:fld>
            <a:endParaRPr lang="hu-H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20</a:t>
            </a:fld>
            <a:endParaRPr lang="hu-H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21</a:t>
            </a:fld>
            <a:endParaRPr lang="hu-H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22</a:t>
            </a:fld>
            <a:endParaRPr lang="hu-H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23</a:t>
            </a:fld>
            <a:endParaRPr lang="hu-HU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24</a:t>
            </a:fld>
            <a:endParaRPr lang="hu-HU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25</a:t>
            </a:fld>
            <a:endParaRPr lang="hu-H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3</a:t>
            </a:fld>
            <a:endParaRPr lang="hu-H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4</a:t>
            </a:fld>
            <a:endParaRPr lang="hu-H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5</a:t>
            </a:fld>
            <a:endParaRPr lang="hu-H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6</a:t>
            </a:fld>
            <a:endParaRPr lang="hu-H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7</a:t>
            </a:fld>
            <a:endParaRPr lang="hu-H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8</a:t>
            </a:fld>
            <a:endParaRPr lang="hu-H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9</a:t>
            </a:fld>
            <a:endParaRPr 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5AA21F-DF6C-45D2-A782-DEB2C9C2365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	</a:t>
            </a:r>
            <a:r>
              <a:rPr lang="hu-HU" dirty="0" err="1" smtClean="0"/>
              <a:t>Vitaj</a:t>
            </a:r>
            <a:r>
              <a:rPr lang="hu-HU" dirty="0" smtClean="0"/>
              <a:t>!</a:t>
            </a:r>
          </a:p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			     Üdvözöllek!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1705" y="6021288"/>
            <a:ext cx="598593" cy="690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r>
              <a:rPr lang="sk-SK" sz="2400" dirty="0">
                <a:solidFill>
                  <a:prstClr val="black"/>
                </a:solidFill>
              </a:rPr>
              <a:t>tvorba a udržiavanie databázy klientov vrátane kontaktných údajov</a:t>
            </a:r>
          </a:p>
          <a:p>
            <a:pPr lvl="0"/>
            <a:r>
              <a:rPr lang="sk-SK" sz="2400" dirty="0">
                <a:solidFill>
                  <a:prstClr val="black"/>
                </a:solidFill>
              </a:rPr>
              <a:t>a kliensek adatbázisának kialakítása és karbantartása, beleértve a kapcsolati adataikat</a:t>
            </a:r>
          </a:p>
          <a:p>
            <a:pPr lvl="0"/>
            <a:endParaRPr lang="sk-SK" sz="2400" dirty="0">
              <a:solidFill>
                <a:prstClr val="black"/>
              </a:solidFill>
            </a:endParaRPr>
          </a:p>
          <a:p>
            <a:pPr lvl="0"/>
            <a:r>
              <a:rPr lang="sk-SK" sz="2400" dirty="0">
                <a:solidFill>
                  <a:prstClr val="black"/>
                </a:solidFill>
              </a:rPr>
              <a:t>upozorňovanie existujúcich zákazníkov na aktuálnu ponuku služieb prostredníctvom pošty alebo e-mailu</a:t>
            </a:r>
          </a:p>
          <a:p>
            <a:pPr lvl="0"/>
            <a:r>
              <a:rPr lang="sk-SK" sz="2400" dirty="0">
                <a:solidFill>
                  <a:prstClr val="black"/>
                </a:solidFill>
              </a:rPr>
              <a:t>a meglévő ügyfelek figyelmeztetése az aktuális szolgáltatások kínálatára email segítségével</a:t>
            </a:r>
          </a:p>
          <a:p>
            <a:pPr lvl="0"/>
            <a:endParaRPr lang="sk-SK" sz="18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sk-SK" sz="2400" dirty="0" smtClean="0">
              <a:solidFill>
                <a:prstClr val="black"/>
              </a:solidFill>
            </a:endParaRP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udržiavanie </a:t>
            </a:r>
            <a:r>
              <a:rPr lang="sk-SK" sz="2400" dirty="0">
                <a:solidFill>
                  <a:prstClr val="black"/>
                </a:solidFill>
              </a:rPr>
              <a:t>osobného kontaktu s dôležitými zákazníkmi</a:t>
            </a:r>
          </a:p>
          <a:p>
            <a:pPr lvl="0"/>
            <a:r>
              <a:rPr lang="sk-SK" sz="2400" dirty="0">
                <a:solidFill>
                  <a:prstClr val="black"/>
                </a:solidFill>
              </a:rPr>
              <a:t>a fontos ügyfelekkel személyes kontaktus fenntartása</a:t>
            </a:r>
          </a:p>
          <a:p>
            <a:pPr lvl="0"/>
            <a:endParaRPr lang="sk-SK" sz="2400" dirty="0">
              <a:solidFill>
                <a:prstClr val="black"/>
              </a:solidFill>
            </a:endParaRPr>
          </a:p>
          <a:p>
            <a:pPr lvl="0"/>
            <a:r>
              <a:rPr lang="sk-SK" sz="2400" dirty="0">
                <a:solidFill>
                  <a:prstClr val="black"/>
                </a:solidFill>
              </a:rPr>
              <a:t>odmeňovanie zákazníkov za odporúčanie vašich služieb ďalej</a:t>
            </a:r>
          </a:p>
          <a:p>
            <a:pPr lvl="0"/>
            <a:r>
              <a:rPr lang="sk-SK" sz="2400" dirty="0">
                <a:solidFill>
                  <a:prstClr val="black"/>
                </a:solidFill>
              </a:rPr>
              <a:t>az ügyfelek megajándékozása a szolgáltatások </a:t>
            </a:r>
            <a:r>
              <a:rPr lang="sk-SK" sz="2400" dirty="0" smtClean="0">
                <a:solidFill>
                  <a:prstClr val="black"/>
                </a:solidFill>
              </a:rPr>
              <a:t>továbbajánlásáért</a:t>
            </a:r>
            <a:endParaRPr lang="sk-SK" sz="24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821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lnSpcReduction="10000"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400" dirty="0">
                <a:solidFill>
                  <a:prstClr val="black"/>
                </a:solidFill>
                <a:ea typeface="Calibri"/>
                <a:cs typeface="Times New Roman"/>
              </a:rPr>
              <a:t>vyššia flexibilita práce, napríklad tým, že môžete pracovať z vášho domova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400" dirty="0" smtClean="0">
                <a:solidFill>
                  <a:prstClr val="black"/>
                </a:solidFill>
                <a:ea typeface="Calibri"/>
                <a:cs typeface="Times New Roman"/>
              </a:rPr>
              <a:t>flexibilisebb-rugalmasabb </a:t>
            </a:r>
            <a:r>
              <a:rPr lang="sk-SK" sz="2400" dirty="0">
                <a:solidFill>
                  <a:prstClr val="black"/>
                </a:solidFill>
                <a:ea typeface="Calibri"/>
                <a:cs typeface="Times New Roman"/>
              </a:rPr>
              <a:t>munka azáltal, hogy otthonról dolgozhat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4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400" dirty="0" smtClean="0">
                <a:solidFill>
                  <a:prstClr val="black"/>
                </a:solidFill>
                <a:ea typeface="Calibri"/>
                <a:cs typeface="Times New Roman"/>
              </a:rPr>
              <a:t>vyhľadávanie </a:t>
            </a:r>
            <a:r>
              <a:rPr lang="sk-SK" sz="2400" dirty="0">
                <a:solidFill>
                  <a:prstClr val="black"/>
                </a:solidFill>
                <a:ea typeface="Calibri"/>
                <a:cs typeface="Times New Roman"/>
              </a:rPr>
              <a:t>nových dodávateľov a služieb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400" dirty="0">
                <a:solidFill>
                  <a:prstClr val="black"/>
                </a:solidFill>
                <a:ea typeface="Calibri"/>
                <a:cs typeface="Times New Roman"/>
              </a:rPr>
              <a:t>új beszállítók és szolgáltatások keresése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r>
              <a:rPr lang="sk-SK" sz="2400" dirty="0">
                <a:solidFill>
                  <a:prstClr val="black"/>
                </a:solidFill>
              </a:rPr>
              <a:t>komunikácia s dodávateľmi</a:t>
            </a:r>
          </a:p>
          <a:p>
            <a:pPr lvl="0"/>
            <a:r>
              <a:rPr lang="sk-SK" sz="2400" dirty="0">
                <a:solidFill>
                  <a:prstClr val="black"/>
                </a:solidFill>
              </a:rPr>
              <a:t>kommunikáció a beszállítókkal</a:t>
            </a:r>
          </a:p>
          <a:p>
            <a:pPr lvl="0"/>
            <a:endParaRPr lang="sk-SK" sz="2400" dirty="0">
              <a:solidFill>
                <a:prstClr val="black"/>
              </a:solidFill>
            </a:endParaRPr>
          </a:p>
          <a:p>
            <a:pPr lvl="0"/>
            <a:r>
              <a:rPr lang="sk-SK" sz="2400" dirty="0">
                <a:solidFill>
                  <a:prstClr val="black"/>
                </a:solidFill>
              </a:rPr>
              <a:t>znižovanie prevádzkových nákladov (poštovného, cestovných náhrad, telekomunikačných nákladov) využívaním e-mailu</a:t>
            </a:r>
          </a:p>
          <a:p>
            <a:pPr lvl="0"/>
            <a:r>
              <a:rPr lang="sk-SK" sz="2400" dirty="0">
                <a:solidFill>
                  <a:prstClr val="black"/>
                </a:solidFill>
              </a:rPr>
              <a:t>az üzembentartási költségek csökkentése (posta, útiköltség, telekommunikációs költségek) </a:t>
            </a:r>
            <a:r>
              <a:rPr lang="sk-SK" sz="2400" dirty="0" smtClean="0">
                <a:solidFill>
                  <a:prstClr val="black"/>
                </a:solidFill>
              </a:rPr>
              <a:t>e-mail </a:t>
            </a:r>
            <a:r>
              <a:rPr lang="sk-SK" sz="2400" dirty="0">
                <a:solidFill>
                  <a:prstClr val="black"/>
                </a:solidFill>
              </a:rPr>
              <a:t>használatával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sk-SK" sz="2400" dirty="0" smtClean="0">
              <a:solidFill>
                <a:prstClr val="black"/>
              </a:solidFill>
            </a:endParaRP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riadenie </a:t>
            </a:r>
            <a:r>
              <a:rPr lang="sk-SK" sz="2400" dirty="0">
                <a:solidFill>
                  <a:prstClr val="black"/>
                </a:solidFill>
              </a:rPr>
              <a:t>finančných tokov online (cez internet)</a:t>
            </a:r>
          </a:p>
          <a:p>
            <a:pPr lvl="0"/>
            <a:r>
              <a:rPr lang="sk-SK" sz="2400" dirty="0">
                <a:solidFill>
                  <a:prstClr val="black"/>
                </a:solidFill>
              </a:rPr>
              <a:t>a pénzáramlás online </a:t>
            </a:r>
            <a:r>
              <a:rPr lang="sk-SK" sz="2400" dirty="0" smtClean="0">
                <a:solidFill>
                  <a:prstClr val="black"/>
                </a:solidFill>
              </a:rPr>
              <a:t>igazgatása (interneten keresztül)</a:t>
            </a:r>
            <a:endParaRPr lang="sk-SK" sz="2400" dirty="0">
              <a:solidFill>
                <a:prstClr val="black"/>
              </a:solidFill>
            </a:endParaRPr>
          </a:p>
          <a:p>
            <a:pPr lvl="0"/>
            <a:endParaRPr lang="sk-SK" sz="2400" dirty="0">
              <a:solidFill>
                <a:prstClr val="black"/>
              </a:solidFill>
            </a:endParaRPr>
          </a:p>
          <a:p>
            <a:pPr lvl="0"/>
            <a:r>
              <a:rPr lang="sk-SK" sz="2400" dirty="0">
                <a:solidFill>
                  <a:prstClr val="black"/>
                </a:solidFill>
              </a:rPr>
              <a:t>znižovanie nákladov na služby, napríklad keď sa naučíte ako spravovať, aktualizovať webovú stránku a pod.</a:t>
            </a:r>
          </a:p>
          <a:p>
            <a:pPr lvl="0"/>
            <a:r>
              <a:rPr lang="sk-SK" sz="2400" dirty="0">
                <a:solidFill>
                  <a:prstClr val="black"/>
                </a:solidFill>
              </a:rPr>
              <a:t>a </a:t>
            </a:r>
            <a:r>
              <a:rPr lang="sk-SK" sz="2400" dirty="0" smtClean="0">
                <a:solidFill>
                  <a:prstClr val="black"/>
                </a:solidFill>
              </a:rPr>
              <a:t>szolgáltatások </a:t>
            </a:r>
            <a:r>
              <a:rPr lang="sk-SK" sz="2400" dirty="0">
                <a:solidFill>
                  <a:prstClr val="black"/>
                </a:solidFill>
              </a:rPr>
              <a:t>költségének csökkentése, pl. ha megtanulja, hogyan kell aktualizálni, menedzselni a weboldalát</a:t>
            </a: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99808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r>
              <a:rPr lang="hu-HU" sz="2400" dirty="0">
                <a:solidFill>
                  <a:prstClr val="black"/>
                </a:solidFill>
              </a:rPr>
              <a:t>Internet (</a:t>
            </a:r>
            <a:r>
              <a:rPr lang="hu-HU" sz="2400" dirty="0" err="1">
                <a:solidFill>
                  <a:prstClr val="black"/>
                </a:solidFill>
              </a:rPr>
              <a:t>skrátený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názov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INTERconnected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NETworks</a:t>
            </a:r>
            <a:r>
              <a:rPr lang="hu-HU" sz="2400" dirty="0">
                <a:solidFill>
                  <a:prstClr val="black"/>
                </a:solidFill>
              </a:rPr>
              <a:t> – </a:t>
            </a:r>
            <a:r>
              <a:rPr lang="hu-HU" sz="2400" dirty="0" err="1">
                <a:solidFill>
                  <a:prstClr val="black"/>
                </a:solidFill>
              </a:rPr>
              <a:t>prepojené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siete</a:t>
            </a:r>
            <a:r>
              <a:rPr lang="hu-HU" sz="2400" dirty="0">
                <a:solidFill>
                  <a:prstClr val="black"/>
                </a:solidFill>
              </a:rPr>
              <a:t>)- </a:t>
            </a:r>
            <a:r>
              <a:rPr lang="hu-HU" sz="2400" dirty="0" err="1">
                <a:solidFill>
                  <a:prstClr val="black"/>
                </a:solidFill>
              </a:rPr>
              <a:t>servery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sú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navzájom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prepojené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do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siete</a:t>
            </a:r>
            <a:r>
              <a:rPr lang="hu-HU" sz="2400" dirty="0">
                <a:solidFill>
                  <a:prstClr val="black"/>
                </a:solidFill>
              </a:rPr>
              <a:t>.</a:t>
            </a: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Internet (</a:t>
            </a:r>
            <a:r>
              <a:rPr lang="hu-HU" sz="2400" dirty="0" err="1">
                <a:solidFill>
                  <a:prstClr val="black"/>
                </a:solidFill>
              </a:rPr>
              <a:t>INTERconnected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NETworks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>
                <a:solidFill>
                  <a:prstClr val="black"/>
                </a:solidFill>
              </a:rPr>
              <a:t>hálózatok rövidítése) </a:t>
            </a:r>
            <a:r>
              <a:rPr lang="hu-HU" sz="2400" dirty="0" err="1">
                <a:solidFill>
                  <a:prstClr val="black"/>
                </a:solidFill>
              </a:rPr>
              <a:t>-a</a:t>
            </a:r>
            <a:r>
              <a:rPr lang="hu-HU" sz="2400" dirty="0">
                <a:solidFill>
                  <a:prstClr val="black"/>
                </a:solidFill>
              </a:rPr>
              <a:t> szerverek </a:t>
            </a:r>
            <a:r>
              <a:rPr lang="hu-HU" sz="2400" dirty="0" smtClean="0">
                <a:solidFill>
                  <a:prstClr val="black"/>
                </a:solidFill>
              </a:rPr>
              <a:t>összeköttetésben </a:t>
            </a:r>
            <a:r>
              <a:rPr lang="hu-HU" sz="2400" dirty="0" err="1" smtClean="0">
                <a:solidFill>
                  <a:prstClr val="black"/>
                </a:solidFill>
              </a:rPr>
              <a:t>vannakn</a:t>
            </a:r>
            <a:r>
              <a:rPr lang="hu-HU" sz="2400" dirty="0" smtClean="0">
                <a:solidFill>
                  <a:prstClr val="black"/>
                </a:solidFill>
              </a:rPr>
              <a:t> egymással </a:t>
            </a:r>
            <a:r>
              <a:rPr lang="hu-HU" sz="2400" dirty="0">
                <a:solidFill>
                  <a:prstClr val="black"/>
                </a:solidFill>
              </a:rPr>
              <a:t>egy </a:t>
            </a:r>
            <a:r>
              <a:rPr lang="hu-HU" sz="2400" dirty="0" smtClean="0">
                <a:solidFill>
                  <a:prstClr val="black"/>
                </a:solidFill>
              </a:rPr>
              <a:t>hálózatba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>
                <a:solidFill>
                  <a:prstClr val="black"/>
                </a:solidFill>
              </a:rPr>
              <a:t>domény</a:t>
            </a:r>
            <a:r>
              <a:rPr lang="hu-HU" sz="2400" dirty="0">
                <a:solidFill>
                  <a:prstClr val="black"/>
                </a:solidFill>
              </a:rPr>
              <a:t> -“IP” </a:t>
            </a:r>
            <a:r>
              <a:rPr lang="hu-HU" sz="2400" dirty="0" err="1" smtClean="0">
                <a:solidFill>
                  <a:prstClr val="black"/>
                </a:solidFill>
              </a:rPr>
              <a:t>skladá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zo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štyroch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blokov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čísiel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>
                <a:solidFill>
                  <a:prstClr val="black"/>
                </a:solidFill>
              </a:rPr>
              <a:t>domén</a:t>
            </a:r>
            <a:r>
              <a:rPr lang="hu-HU" sz="2400" dirty="0">
                <a:solidFill>
                  <a:prstClr val="black"/>
                </a:solidFill>
              </a:rPr>
              <a:t> nevek – „IP” négyjegyű számblokkból áll</a:t>
            </a:r>
          </a:p>
          <a:p>
            <a:pPr lvl="0"/>
            <a:endParaRPr lang="hu-HU" sz="25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každá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aplikácia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alebo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webová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stránka</a:t>
            </a:r>
            <a:r>
              <a:rPr lang="hu-HU" sz="2400" dirty="0">
                <a:solidFill>
                  <a:prstClr val="black"/>
                </a:solidFill>
              </a:rPr>
              <a:t> na internete </a:t>
            </a:r>
            <a:r>
              <a:rPr lang="hu-HU" sz="2400" dirty="0" err="1">
                <a:solidFill>
                  <a:prstClr val="black"/>
                </a:solidFill>
              </a:rPr>
              <a:t>musí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poznať</a:t>
            </a:r>
            <a:r>
              <a:rPr lang="hu-HU" sz="2400" dirty="0">
                <a:solidFill>
                  <a:prstClr val="black"/>
                </a:solidFill>
              </a:rPr>
              <a:t> IP </a:t>
            </a:r>
            <a:r>
              <a:rPr lang="hu-HU" sz="2400" dirty="0" err="1">
                <a:solidFill>
                  <a:prstClr val="black"/>
                </a:solidFill>
              </a:rPr>
              <a:t>číslo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miesta</a:t>
            </a:r>
            <a:r>
              <a:rPr lang="hu-HU" sz="2400" dirty="0">
                <a:solidFill>
                  <a:prstClr val="black"/>
                </a:solidFill>
              </a:rPr>
              <a:t>, </a:t>
            </a:r>
            <a:r>
              <a:rPr lang="hu-HU" sz="2400" dirty="0" err="1">
                <a:solidFill>
                  <a:prstClr val="black"/>
                </a:solidFill>
              </a:rPr>
              <a:t>kam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chceme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pripojiť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minden alkalmazásnak, vagy honlapnak az interneten , ismernie kell a keresett hely IP </a:t>
            </a:r>
            <a:r>
              <a:rPr lang="hu-HU" sz="2400" dirty="0" smtClean="0">
                <a:solidFill>
                  <a:prstClr val="black"/>
                </a:solidFill>
              </a:rPr>
              <a:t>címét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>
                <a:solidFill>
                  <a:prstClr val="black"/>
                </a:solidFill>
              </a:rPr>
              <a:t>každá</a:t>
            </a:r>
            <a:r>
              <a:rPr lang="hu-HU" sz="2400" dirty="0">
                <a:solidFill>
                  <a:prstClr val="black"/>
                </a:solidFill>
              </a:rPr>
              <a:t> z </a:t>
            </a:r>
            <a:r>
              <a:rPr lang="hu-HU" sz="2400" dirty="0" err="1">
                <a:solidFill>
                  <a:prstClr val="black"/>
                </a:solidFill>
              </a:rPr>
              <a:t>týchto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domén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má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jedinečné</a:t>
            </a:r>
            <a:r>
              <a:rPr lang="hu-HU" sz="2400" dirty="0">
                <a:solidFill>
                  <a:prstClr val="black"/>
                </a:solidFill>
              </a:rPr>
              <a:t> IP </a:t>
            </a:r>
            <a:r>
              <a:rPr lang="hu-HU" sz="2400" dirty="0" err="1">
                <a:solidFill>
                  <a:prstClr val="black"/>
                </a:solidFill>
              </a:rPr>
              <a:t>číslo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minden </a:t>
            </a:r>
            <a:r>
              <a:rPr lang="hu-HU" sz="2400" dirty="0" err="1">
                <a:solidFill>
                  <a:prstClr val="black"/>
                </a:solidFill>
              </a:rPr>
              <a:t>domén</a:t>
            </a:r>
            <a:r>
              <a:rPr lang="hu-HU" sz="2400" dirty="0">
                <a:solidFill>
                  <a:prstClr val="black"/>
                </a:solidFill>
              </a:rPr>
              <a:t> név egyedi IP címmel rendelkezik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všeobecné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domény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általános </a:t>
            </a:r>
            <a:r>
              <a:rPr lang="hu-HU" sz="2400" dirty="0" err="1">
                <a:solidFill>
                  <a:prstClr val="black"/>
                </a:solidFill>
              </a:rPr>
              <a:t>domén</a:t>
            </a:r>
            <a:r>
              <a:rPr lang="hu-HU" sz="2400" dirty="0">
                <a:solidFill>
                  <a:prstClr val="black"/>
                </a:solidFill>
              </a:rPr>
              <a:t> nevek</a:t>
            </a:r>
          </a:p>
          <a:p>
            <a:endParaRPr lang="hu-HU" sz="2400" dirty="0" smtClean="0"/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.</a:t>
            </a:r>
            <a:r>
              <a:rPr lang="hu-HU" sz="2400" dirty="0" err="1">
                <a:solidFill>
                  <a:prstClr val="black"/>
                </a:solidFill>
              </a:rPr>
              <a:t>com</a:t>
            </a:r>
            <a:r>
              <a:rPr lang="hu-HU" sz="2400" dirty="0">
                <a:solidFill>
                  <a:prstClr val="black"/>
                </a:solidFill>
              </a:rPr>
              <a:t> - </a:t>
            </a:r>
            <a:r>
              <a:rPr lang="hu-HU" sz="2400" dirty="0" err="1">
                <a:solidFill>
                  <a:prstClr val="black"/>
                </a:solidFill>
              </a:rPr>
              <a:t>komerčné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webové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stránky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.</a:t>
            </a:r>
            <a:r>
              <a:rPr lang="hu-HU" sz="2400" dirty="0" err="1" smtClean="0">
                <a:solidFill>
                  <a:prstClr val="black"/>
                </a:solidFill>
              </a:rPr>
              <a:t>com</a:t>
            </a:r>
            <a:r>
              <a:rPr lang="hu-HU" sz="2400" dirty="0" smtClean="0">
                <a:solidFill>
                  <a:prstClr val="black"/>
                </a:solidFill>
              </a:rPr>
              <a:t> - </a:t>
            </a:r>
            <a:r>
              <a:rPr lang="hu-HU" sz="2400" dirty="0" err="1" smtClean="0">
                <a:solidFill>
                  <a:prstClr val="black"/>
                </a:solidFill>
              </a:rPr>
              <a:t>e-commerce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>
                <a:solidFill>
                  <a:prstClr val="black"/>
                </a:solidFill>
              </a:rPr>
              <a:t>honlapok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2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.</a:t>
            </a:r>
            <a:r>
              <a:rPr lang="hu-HU" sz="2400" dirty="0" err="1">
                <a:solidFill>
                  <a:prstClr val="black"/>
                </a:solidFill>
              </a:rPr>
              <a:t>edu</a:t>
            </a:r>
            <a:r>
              <a:rPr lang="hu-HU" sz="2400" dirty="0">
                <a:solidFill>
                  <a:prstClr val="black"/>
                </a:solidFill>
              </a:rPr>
              <a:t> - </a:t>
            </a:r>
            <a:r>
              <a:rPr lang="hu-HU" sz="2400" dirty="0" err="1">
                <a:solidFill>
                  <a:prstClr val="black"/>
                </a:solidFill>
              </a:rPr>
              <a:t>vzdelávacie</a:t>
            </a:r>
            <a:r>
              <a:rPr lang="hu-HU" sz="2400" dirty="0">
                <a:solidFill>
                  <a:prstClr val="black"/>
                </a:solidFill>
              </a:rPr>
              <a:t> a </a:t>
            </a:r>
            <a:r>
              <a:rPr lang="hu-HU" sz="2400" dirty="0" err="1">
                <a:solidFill>
                  <a:prstClr val="black"/>
                </a:solidFill>
              </a:rPr>
              <a:t>výchovné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inštitúcie</a:t>
            </a:r>
            <a:r>
              <a:rPr lang="hu-HU" sz="2400" dirty="0">
                <a:solidFill>
                  <a:prstClr val="black"/>
                </a:solidFill>
              </a:rPr>
              <a:t> (</a:t>
            </a:r>
            <a:r>
              <a:rPr lang="hu-HU" sz="2400" dirty="0" err="1">
                <a:solidFill>
                  <a:prstClr val="black"/>
                </a:solidFill>
              </a:rPr>
              <a:t>školy</a:t>
            </a:r>
            <a:r>
              <a:rPr lang="hu-HU" sz="2400" dirty="0">
                <a:solidFill>
                  <a:prstClr val="black"/>
                </a:solidFill>
              </a:rPr>
              <a:t>, </a:t>
            </a:r>
            <a:r>
              <a:rPr lang="hu-HU" sz="2400" dirty="0" err="1">
                <a:solidFill>
                  <a:prstClr val="black"/>
                </a:solidFill>
              </a:rPr>
              <a:t>univerzity</a:t>
            </a:r>
            <a:r>
              <a:rPr lang="hu-HU" sz="2400" dirty="0">
                <a:solidFill>
                  <a:prstClr val="black"/>
                </a:solidFill>
              </a:rPr>
              <a:t> )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.</a:t>
            </a:r>
            <a:r>
              <a:rPr lang="hu-HU" sz="2400" dirty="0" err="1">
                <a:solidFill>
                  <a:prstClr val="black"/>
                </a:solidFill>
              </a:rPr>
              <a:t>edu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- nevelési honlapok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.</a:t>
            </a:r>
            <a:r>
              <a:rPr lang="hu-HU" sz="2400" dirty="0" err="1">
                <a:solidFill>
                  <a:prstClr val="black"/>
                </a:solidFill>
              </a:rPr>
              <a:t>org</a:t>
            </a:r>
            <a:r>
              <a:rPr lang="hu-HU" sz="2400" dirty="0">
                <a:solidFill>
                  <a:prstClr val="black"/>
                </a:solidFill>
              </a:rPr>
              <a:t>  - </a:t>
            </a:r>
            <a:r>
              <a:rPr lang="hu-HU" sz="2400" dirty="0" err="1">
                <a:solidFill>
                  <a:prstClr val="black"/>
                </a:solidFill>
              </a:rPr>
              <a:t>organizácie</a:t>
            </a:r>
            <a:r>
              <a:rPr lang="hu-HU" sz="2400" dirty="0">
                <a:solidFill>
                  <a:prstClr val="black"/>
                </a:solidFill>
              </a:rPr>
              <a:t> a </a:t>
            </a:r>
            <a:r>
              <a:rPr lang="hu-HU" sz="2400" dirty="0" err="1">
                <a:solidFill>
                  <a:prstClr val="black"/>
                </a:solidFill>
              </a:rPr>
              <a:t>združenia</a:t>
            </a:r>
            <a:r>
              <a:rPr lang="hu-HU" sz="2400" dirty="0">
                <a:solidFill>
                  <a:prstClr val="black"/>
                </a:solidFill>
              </a:rPr>
              <a:t>, </a:t>
            </a:r>
            <a:r>
              <a:rPr lang="hu-HU" sz="2400" dirty="0" err="1">
                <a:solidFill>
                  <a:prstClr val="black"/>
                </a:solidFill>
              </a:rPr>
              <a:t>zvyčajne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neziskové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.</a:t>
            </a:r>
            <a:r>
              <a:rPr lang="hu-HU" sz="2400" dirty="0" err="1">
                <a:solidFill>
                  <a:prstClr val="black"/>
                </a:solidFill>
              </a:rPr>
              <a:t>org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- szervezetek </a:t>
            </a:r>
            <a:r>
              <a:rPr lang="hu-HU" sz="2400" dirty="0">
                <a:solidFill>
                  <a:prstClr val="black"/>
                </a:solidFill>
              </a:rPr>
              <a:t>és egyesületek, általában nonprofitok</a:t>
            </a: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.biz </a:t>
            </a:r>
            <a:r>
              <a:rPr lang="hu-HU" sz="2400" dirty="0">
                <a:solidFill>
                  <a:prstClr val="black"/>
                </a:solidFill>
              </a:rPr>
              <a:t>- </a:t>
            </a:r>
            <a:r>
              <a:rPr lang="hu-HU" sz="2400" dirty="0" err="1">
                <a:solidFill>
                  <a:prstClr val="black"/>
                </a:solidFill>
              </a:rPr>
              <a:t>podnikateľské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webové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stránky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.biz </a:t>
            </a:r>
            <a:r>
              <a:rPr lang="hu-HU" sz="2400" dirty="0" smtClean="0">
                <a:solidFill>
                  <a:prstClr val="black"/>
                </a:solidFill>
              </a:rPr>
              <a:t>- vállalkozói honlapok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.</a:t>
            </a:r>
            <a:r>
              <a:rPr lang="hu-HU" sz="2400" dirty="0" err="1">
                <a:solidFill>
                  <a:prstClr val="black"/>
                </a:solidFill>
              </a:rPr>
              <a:t>eu</a:t>
            </a:r>
            <a:r>
              <a:rPr lang="hu-HU" sz="2400" dirty="0">
                <a:solidFill>
                  <a:prstClr val="black"/>
                </a:solidFill>
              </a:rPr>
              <a:t> - </a:t>
            </a:r>
            <a:r>
              <a:rPr lang="hu-HU" sz="2400" dirty="0" err="1">
                <a:solidFill>
                  <a:prstClr val="black"/>
                </a:solidFill>
              </a:rPr>
              <a:t>inštitúcie</a:t>
            </a:r>
            <a:r>
              <a:rPr lang="hu-HU" sz="2400" dirty="0">
                <a:solidFill>
                  <a:prstClr val="black"/>
                </a:solidFill>
              </a:rPr>
              <a:t> a </a:t>
            </a:r>
            <a:r>
              <a:rPr lang="hu-HU" sz="2400" dirty="0" err="1">
                <a:solidFill>
                  <a:prstClr val="black"/>
                </a:solidFill>
              </a:rPr>
              <a:t>spoločnosti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pôsobiace</a:t>
            </a:r>
            <a:r>
              <a:rPr lang="hu-HU" sz="2400" dirty="0">
                <a:solidFill>
                  <a:prstClr val="black"/>
                </a:solidFill>
              </a:rPr>
              <a:t> v </a:t>
            </a:r>
            <a:r>
              <a:rPr lang="hu-HU" sz="2400" dirty="0" err="1">
                <a:solidFill>
                  <a:prstClr val="black"/>
                </a:solidFill>
              </a:rPr>
              <a:t>Európe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.</a:t>
            </a:r>
            <a:r>
              <a:rPr lang="hu-HU" sz="2400" dirty="0" err="1">
                <a:solidFill>
                  <a:prstClr val="black"/>
                </a:solidFill>
              </a:rPr>
              <a:t>eu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- európai </a:t>
            </a:r>
            <a:r>
              <a:rPr lang="hu-HU" sz="2400" dirty="0">
                <a:solidFill>
                  <a:prstClr val="black"/>
                </a:solidFill>
              </a:rPr>
              <a:t>illetőségű intézmények és társaságok</a:t>
            </a:r>
          </a:p>
          <a:p>
            <a:pPr lvl="0"/>
            <a:endParaRPr lang="hu-HU" sz="2200" dirty="0">
              <a:solidFill>
                <a:prstClr val="black"/>
              </a:solidFill>
            </a:endParaRPr>
          </a:p>
          <a:p>
            <a:pPr lvl="0"/>
            <a:endParaRPr lang="hu-HU" sz="22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lvl="0" indent="0">
              <a:buNone/>
            </a:pPr>
            <a:endParaRPr lang="hu-HU" sz="2400" dirty="0" smtClean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hu-HU" sz="2400" dirty="0">
                <a:solidFill>
                  <a:prstClr val="black"/>
                </a:solidFill>
              </a:rPr>
              <a:t>	</a:t>
            </a:r>
            <a:r>
              <a:rPr lang="hu-HU" sz="2400" dirty="0" smtClean="0">
                <a:solidFill>
                  <a:prstClr val="black"/>
                </a:solidFill>
              </a:rPr>
              <a:t>	</a:t>
            </a:r>
            <a:r>
              <a:rPr lang="hu-HU" sz="2400" dirty="0" err="1" smtClean="0">
                <a:solidFill>
                  <a:prstClr val="black"/>
                </a:solidFill>
              </a:rPr>
              <a:t>Informačné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>
                <a:solidFill>
                  <a:prstClr val="black"/>
                </a:solidFill>
              </a:rPr>
              <a:t>a </a:t>
            </a:r>
            <a:r>
              <a:rPr lang="hu-HU" sz="2400" dirty="0" err="1">
                <a:solidFill>
                  <a:prstClr val="black"/>
                </a:solidFill>
              </a:rPr>
              <a:t>komunikačné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technológie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hu-HU" sz="2400" dirty="0">
                <a:solidFill>
                  <a:prstClr val="black"/>
                </a:solidFill>
              </a:rPr>
              <a:t>	   </a:t>
            </a:r>
            <a:r>
              <a:rPr lang="hu-HU" sz="2400" dirty="0" smtClean="0">
                <a:solidFill>
                  <a:prstClr val="black"/>
                </a:solidFill>
              </a:rPr>
              <a:t>        </a:t>
            </a:r>
            <a:r>
              <a:rPr lang="hu-HU" sz="2400" dirty="0">
                <a:solidFill>
                  <a:prstClr val="black"/>
                </a:solidFill>
              </a:rPr>
              <a:t>Információs és kommunikációs technológiák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781407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r>
              <a:rPr lang="hu-HU" sz="2400" dirty="0">
                <a:solidFill>
                  <a:prstClr val="black"/>
                </a:solidFill>
              </a:rPr>
              <a:t>.</a:t>
            </a:r>
            <a:r>
              <a:rPr lang="hu-HU" sz="2400" dirty="0" err="1">
                <a:solidFill>
                  <a:prstClr val="black"/>
                </a:solidFill>
              </a:rPr>
              <a:t>name</a:t>
            </a:r>
            <a:r>
              <a:rPr lang="hu-HU" sz="2400" dirty="0">
                <a:solidFill>
                  <a:prstClr val="black"/>
                </a:solidFill>
              </a:rPr>
              <a:t> - </a:t>
            </a:r>
            <a:r>
              <a:rPr lang="hu-HU" sz="2400" dirty="0" err="1">
                <a:solidFill>
                  <a:prstClr val="black"/>
                </a:solidFill>
              </a:rPr>
              <a:t>doména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pre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osobné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využívanie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umožňuje</a:t>
            </a:r>
            <a:r>
              <a:rPr lang="hu-HU" sz="2400" dirty="0">
                <a:solidFill>
                  <a:prstClr val="black"/>
                </a:solidFill>
              </a:rPr>
              <a:t>, </a:t>
            </a:r>
            <a:r>
              <a:rPr lang="hu-HU" sz="2400" dirty="0" err="1">
                <a:solidFill>
                  <a:prstClr val="black"/>
                </a:solidFill>
              </a:rPr>
              <a:t>aby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ste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si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vytvorili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doménu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svojim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vlastným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menom</a:t>
            </a:r>
            <a:r>
              <a:rPr lang="hu-HU" sz="2400" dirty="0">
                <a:solidFill>
                  <a:prstClr val="black"/>
                </a:solidFill>
              </a:rPr>
              <a:t> (</a:t>
            </a:r>
            <a:r>
              <a:rPr lang="hu-HU" sz="2400" dirty="0" err="1">
                <a:solidFill>
                  <a:prstClr val="black"/>
                </a:solidFill>
              </a:rPr>
              <a:t>napríklad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pavol.peter.name</a:t>
            </a:r>
            <a:r>
              <a:rPr lang="hu-HU" sz="2400" dirty="0" smtClean="0">
                <a:solidFill>
                  <a:prstClr val="black"/>
                </a:solidFill>
              </a:rPr>
              <a:t>) </a:t>
            </a: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.</a:t>
            </a:r>
            <a:r>
              <a:rPr lang="hu-HU" sz="2400" dirty="0" err="1">
                <a:solidFill>
                  <a:prstClr val="black"/>
                </a:solidFill>
              </a:rPr>
              <a:t>name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- saját </a:t>
            </a:r>
            <a:r>
              <a:rPr lang="hu-HU" sz="2400" dirty="0">
                <a:solidFill>
                  <a:prstClr val="black"/>
                </a:solidFill>
              </a:rPr>
              <a:t>név alatt kialakított honlap lehetősége (</a:t>
            </a:r>
            <a:r>
              <a:rPr lang="hu-HU" sz="2400" dirty="0" err="1">
                <a:solidFill>
                  <a:prstClr val="black"/>
                </a:solidFill>
              </a:rPr>
              <a:t>peter.pal.name</a:t>
            </a:r>
            <a:r>
              <a:rPr lang="hu-HU" sz="2400" dirty="0">
                <a:solidFill>
                  <a:prstClr val="black"/>
                </a:solidFill>
              </a:rPr>
              <a:t>)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.</a:t>
            </a:r>
            <a:r>
              <a:rPr lang="hu-HU" sz="2400" dirty="0" err="1">
                <a:solidFill>
                  <a:prstClr val="black"/>
                </a:solidFill>
              </a:rPr>
              <a:t>coop</a:t>
            </a:r>
            <a:r>
              <a:rPr lang="hu-HU" sz="2400" dirty="0">
                <a:solidFill>
                  <a:prstClr val="black"/>
                </a:solidFill>
              </a:rPr>
              <a:t> - </a:t>
            </a:r>
            <a:r>
              <a:rPr lang="hu-HU" sz="2400" dirty="0" err="1">
                <a:solidFill>
                  <a:prstClr val="black"/>
                </a:solidFill>
              </a:rPr>
              <a:t>zameraná</a:t>
            </a:r>
            <a:r>
              <a:rPr lang="hu-HU" sz="2400" dirty="0">
                <a:solidFill>
                  <a:prstClr val="black"/>
                </a:solidFill>
              </a:rPr>
              <a:t> na </a:t>
            </a:r>
            <a:r>
              <a:rPr lang="hu-HU" sz="2400" dirty="0" err="1">
                <a:solidFill>
                  <a:prstClr val="black"/>
                </a:solidFill>
              </a:rPr>
              <a:t>družstvá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.</a:t>
            </a:r>
            <a:r>
              <a:rPr lang="hu-HU" sz="2400" dirty="0" err="1">
                <a:solidFill>
                  <a:prstClr val="black"/>
                </a:solidFill>
              </a:rPr>
              <a:t>coop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- szövetkezetekre </a:t>
            </a:r>
            <a:r>
              <a:rPr lang="hu-HU" sz="2400" dirty="0">
                <a:solidFill>
                  <a:prstClr val="black"/>
                </a:solidFill>
              </a:rPr>
              <a:t>irányuló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0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.</a:t>
            </a:r>
            <a:r>
              <a:rPr lang="hu-HU" sz="2400" dirty="0">
                <a:solidFill>
                  <a:prstClr val="black"/>
                </a:solidFill>
              </a:rPr>
              <a:t>pro  - </a:t>
            </a:r>
            <a:r>
              <a:rPr lang="hu-HU" sz="2400" dirty="0" err="1">
                <a:solidFill>
                  <a:prstClr val="black"/>
                </a:solidFill>
              </a:rPr>
              <a:t>zameraná</a:t>
            </a:r>
            <a:r>
              <a:rPr lang="hu-HU" sz="2400" dirty="0">
                <a:solidFill>
                  <a:prstClr val="black"/>
                </a:solidFill>
              </a:rPr>
              <a:t> na </a:t>
            </a:r>
            <a:r>
              <a:rPr lang="hu-HU" sz="2400" dirty="0" err="1">
                <a:solidFill>
                  <a:prstClr val="black"/>
                </a:solidFill>
              </a:rPr>
              <a:t>profesionálov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.pro </a:t>
            </a:r>
            <a:r>
              <a:rPr lang="hu-HU" sz="2400" dirty="0" smtClean="0">
                <a:solidFill>
                  <a:prstClr val="black"/>
                </a:solidFill>
              </a:rPr>
              <a:t> - szakmai</a:t>
            </a:r>
            <a:r>
              <a:rPr lang="hu-HU" sz="2400" dirty="0">
                <a:solidFill>
                  <a:prstClr val="black"/>
                </a:solidFill>
              </a:rPr>
              <a:t>, hivatásos </a:t>
            </a:r>
            <a:r>
              <a:rPr lang="hu-HU" sz="2400" dirty="0" smtClean="0">
                <a:solidFill>
                  <a:prstClr val="black"/>
                </a:solidFill>
              </a:rPr>
              <a:t>beállítódás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>
                <a:solidFill>
                  <a:prstClr val="black"/>
                </a:solidFill>
              </a:rPr>
              <a:t>mená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domén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celosvetovo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regulujú</a:t>
            </a:r>
            <a:r>
              <a:rPr lang="hu-HU" sz="2400" dirty="0">
                <a:solidFill>
                  <a:prstClr val="black"/>
                </a:solidFill>
              </a:rPr>
              <a:t> a </a:t>
            </a:r>
            <a:r>
              <a:rPr lang="hu-HU" sz="2400" dirty="0" err="1">
                <a:solidFill>
                  <a:prstClr val="black"/>
                </a:solidFill>
              </a:rPr>
              <a:t>registrujú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a </a:t>
            </a:r>
            <a:r>
              <a:rPr lang="hu-HU" sz="2400" dirty="0" err="1">
                <a:solidFill>
                  <a:prstClr val="black"/>
                </a:solidFill>
              </a:rPr>
              <a:t>domén</a:t>
            </a:r>
            <a:r>
              <a:rPr lang="hu-HU" sz="2400" dirty="0">
                <a:solidFill>
                  <a:prstClr val="black"/>
                </a:solidFill>
              </a:rPr>
              <a:t> neveket világszinten </a:t>
            </a:r>
            <a:r>
              <a:rPr lang="hu-HU" sz="2400" dirty="0" err="1">
                <a:solidFill>
                  <a:prstClr val="black"/>
                </a:solidFill>
              </a:rPr>
              <a:t>regulálják</a:t>
            </a:r>
            <a:r>
              <a:rPr lang="hu-HU" sz="2400" dirty="0">
                <a:solidFill>
                  <a:prstClr val="black"/>
                </a:solidFill>
              </a:rPr>
              <a:t> és regisztrálják</a:t>
            </a: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r>
              <a:rPr lang="hu-HU" sz="2400" dirty="0" err="1">
                <a:solidFill>
                  <a:prstClr val="black"/>
                </a:solidFill>
              </a:rPr>
              <a:t>domény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podľa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krajín</a:t>
            </a:r>
            <a:r>
              <a:rPr lang="hu-HU" sz="2400" dirty="0" smtClean="0">
                <a:solidFill>
                  <a:prstClr val="black"/>
                </a:solidFill>
              </a:rPr>
              <a:t>: .</a:t>
            </a:r>
            <a:r>
              <a:rPr lang="hu-HU" sz="2400" dirty="0" err="1">
                <a:solidFill>
                  <a:prstClr val="black"/>
                </a:solidFill>
              </a:rPr>
              <a:t>sk</a:t>
            </a:r>
            <a:r>
              <a:rPr lang="hu-HU" sz="2400" dirty="0">
                <a:solidFill>
                  <a:prstClr val="black"/>
                </a:solidFill>
              </a:rPr>
              <a:t> – </a:t>
            </a:r>
            <a:r>
              <a:rPr lang="hu-HU" sz="2400" dirty="0" err="1">
                <a:solidFill>
                  <a:prstClr val="black"/>
                </a:solidFill>
              </a:rPr>
              <a:t>Slovensko</a:t>
            </a:r>
            <a:endParaRPr lang="hu-HU" sz="2400" dirty="0">
              <a:solidFill>
                <a:prstClr val="black"/>
              </a:solidFill>
            </a:endParaRPr>
          </a:p>
          <a:p>
            <a:r>
              <a:rPr lang="hu-HU" sz="2400" dirty="0" err="1" smtClean="0">
                <a:solidFill>
                  <a:prstClr val="black"/>
                </a:solidFill>
              </a:rPr>
              <a:t>domén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>
                <a:solidFill>
                  <a:prstClr val="black"/>
                </a:solidFill>
              </a:rPr>
              <a:t>nevek országok szerint</a:t>
            </a:r>
            <a:r>
              <a:rPr lang="hu-HU" sz="2400" dirty="0" smtClean="0">
                <a:solidFill>
                  <a:prstClr val="black"/>
                </a:solidFill>
              </a:rPr>
              <a:t>: .</a:t>
            </a:r>
            <a:r>
              <a:rPr lang="hu-HU" sz="2400" dirty="0">
                <a:solidFill>
                  <a:prstClr val="black"/>
                </a:solidFill>
              </a:rPr>
              <a:t>hu – </a:t>
            </a:r>
            <a:r>
              <a:rPr lang="hu-HU" sz="2400" dirty="0" smtClean="0">
                <a:solidFill>
                  <a:prstClr val="black"/>
                </a:solidFill>
              </a:rPr>
              <a:t>Magyarország</a:t>
            </a:r>
          </a:p>
          <a:p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>
                <a:solidFill>
                  <a:prstClr val="black"/>
                </a:solidFill>
              </a:rPr>
              <a:t>ak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si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chcete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vytvoriť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nezávislú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webovú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stránku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pre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váš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podnik</a:t>
            </a:r>
            <a:r>
              <a:rPr lang="hu-HU" sz="2400" dirty="0">
                <a:solidFill>
                  <a:prstClr val="black"/>
                </a:solidFill>
              </a:rPr>
              <a:t>, </a:t>
            </a:r>
            <a:r>
              <a:rPr lang="hu-HU" sz="2400" dirty="0" err="1">
                <a:solidFill>
                  <a:prstClr val="black"/>
                </a:solidFill>
              </a:rPr>
              <a:t>musíte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mať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vlastnú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doménu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ha vállalkozása számára független honlapot szeretne kialakítani, saját </a:t>
            </a:r>
            <a:r>
              <a:rPr lang="hu-HU" sz="2400" dirty="0" err="1">
                <a:solidFill>
                  <a:prstClr val="black"/>
                </a:solidFill>
              </a:rPr>
              <a:t>domén</a:t>
            </a:r>
            <a:r>
              <a:rPr lang="hu-HU" sz="2400" dirty="0">
                <a:solidFill>
                  <a:prstClr val="black"/>
                </a:solidFill>
              </a:rPr>
              <a:t> névvel kell rendelkeznie </a:t>
            </a:r>
          </a:p>
          <a:p>
            <a:endParaRPr lang="hu-HU" sz="2200" dirty="0">
              <a:solidFill>
                <a:prstClr val="black"/>
              </a:solidFill>
            </a:endParaRPr>
          </a:p>
          <a:p>
            <a:pPr lvl="0"/>
            <a:endParaRPr lang="hu-HU" sz="22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740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</a:t>
            </a:r>
            <a:r>
              <a:rPr lang="hu-HU" dirty="0" err="1" smtClean="0"/>
              <a:t>Situačné</a:t>
            </a:r>
            <a:r>
              <a:rPr lang="hu-HU" dirty="0" smtClean="0"/>
              <a:t> </a:t>
            </a:r>
            <a:r>
              <a:rPr lang="hu-HU" dirty="0" err="1" smtClean="0"/>
              <a:t>cvičenia</a:t>
            </a:r>
            <a:endParaRPr lang="hu-HU" dirty="0" smtClean="0"/>
          </a:p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		</a:t>
            </a:r>
            <a:r>
              <a:rPr lang="hu-HU" smtClean="0"/>
              <a:t>         </a:t>
            </a:r>
            <a:r>
              <a:rPr lang="hu-HU" dirty="0" smtClean="0"/>
              <a:t>Helyzetgyakorlatok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</a:t>
            </a:r>
            <a:r>
              <a:rPr lang="hu-HU" dirty="0" err="1" smtClean="0"/>
              <a:t>Konverzácia</a:t>
            </a:r>
            <a:endParaRPr lang="hu-HU" dirty="0" smtClean="0"/>
          </a:p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			Beszélgetés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</a:t>
            </a:r>
            <a:r>
              <a:rPr lang="hu-HU" dirty="0" err="1" smtClean="0"/>
              <a:t>Ďakujem</a:t>
            </a:r>
            <a:r>
              <a:rPr lang="hu-HU" dirty="0" smtClean="0"/>
              <a:t> </a:t>
            </a:r>
            <a:r>
              <a:rPr lang="hu-HU" dirty="0" err="1" smtClean="0"/>
              <a:t>za</a:t>
            </a:r>
            <a:r>
              <a:rPr lang="hu-HU" dirty="0" smtClean="0"/>
              <a:t> </a:t>
            </a:r>
            <a:r>
              <a:rPr lang="hu-HU" dirty="0" err="1" smtClean="0"/>
              <a:t>pozornosť</a:t>
            </a:r>
            <a:r>
              <a:rPr lang="hu-HU" dirty="0" smtClean="0"/>
              <a:t>!</a:t>
            </a:r>
          </a:p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		Köszönöm a figyelmet</a:t>
            </a:r>
            <a:r>
              <a:rPr lang="hu-HU" dirty="0" smtClean="0"/>
              <a:t>!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sz="1400" dirty="0" smtClean="0"/>
              <a:t>							</a:t>
            </a:r>
            <a:r>
              <a:rPr lang="hu-HU" sz="1400" dirty="0" err="1" smtClean="0"/>
              <a:t>zdroj</a:t>
            </a:r>
            <a:r>
              <a:rPr lang="hu-HU" sz="1400" dirty="0" smtClean="0"/>
              <a:t> – forrás: internet</a:t>
            </a:r>
            <a:endParaRPr lang="hu-HU" sz="1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sk-SK" sz="2400" dirty="0" smtClean="0">
              <a:solidFill>
                <a:prstClr val="black"/>
              </a:solidFill>
            </a:endParaRP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e-mail od </a:t>
            </a:r>
            <a:r>
              <a:rPr lang="sk-SK" sz="2400" dirty="0">
                <a:solidFill>
                  <a:prstClr val="black"/>
                </a:solidFill>
              </a:rPr>
              <a:t>providera (poskytovateľa) </a:t>
            </a:r>
            <a:r>
              <a:rPr lang="sk-SK" sz="2400" dirty="0" smtClean="0">
                <a:solidFill>
                  <a:prstClr val="black"/>
                </a:solidFill>
              </a:rPr>
              <a:t>internetu</a:t>
            </a:r>
          </a:p>
          <a:p>
            <a:pPr lvl="0"/>
            <a:r>
              <a:rPr lang="sk-SK" sz="2400" dirty="0">
                <a:solidFill>
                  <a:prstClr val="black"/>
                </a:solidFill>
              </a:rPr>
              <a:t>e</a:t>
            </a:r>
            <a:r>
              <a:rPr lang="sk-SK" sz="2400" dirty="0" smtClean="0">
                <a:solidFill>
                  <a:prstClr val="black"/>
                </a:solidFill>
              </a:rPr>
              <a:t>-mail az internetszolgáltatótól </a:t>
            </a:r>
          </a:p>
          <a:p>
            <a:pPr lvl="0"/>
            <a:endParaRPr lang="sk-SK" sz="2400" dirty="0">
              <a:solidFill>
                <a:prstClr val="black"/>
              </a:solidFill>
            </a:endParaRPr>
          </a:p>
          <a:p>
            <a:pPr lvl="0"/>
            <a:r>
              <a:rPr lang="sk-SK" sz="2400" dirty="0">
                <a:solidFill>
                  <a:prstClr val="black"/>
                </a:solidFill>
              </a:rPr>
              <a:t>registrácia vlastnej domény, doplnená o mailové schránky</a:t>
            </a:r>
          </a:p>
          <a:p>
            <a:pPr lvl="0"/>
            <a:r>
              <a:rPr lang="sk-SK" sz="2400" dirty="0">
                <a:solidFill>
                  <a:prstClr val="black"/>
                </a:solidFill>
              </a:rPr>
              <a:t>saját domén név regisztrációja, postafiókal kiegészítve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lnSpcReduction="10000"/>
          </a:bodyPr>
          <a:lstStyle/>
          <a:p>
            <a:pPr lvl="0"/>
            <a:r>
              <a:rPr lang="sk-SK" sz="2600" dirty="0">
                <a:solidFill>
                  <a:prstClr val="black"/>
                </a:solidFill>
              </a:rPr>
              <a:t>bezplatné e-mailové </a:t>
            </a:r>
            <a:r>
              <a:rPr lang="sk-SK" sz="2600" dirty="0" smtClean="0">
                <a:solidFill>
                  <a:prstClr val="black"/>
                </a:solidFill>
              </a:rPr>
              <a:t>adresy: webmail </a:t>
            </a:r>
            <a:r>
              <a:rPr lang="sk-SK" sz="2600" dirty="0">
                <a:solidFill>
                  <a:prstClr val="black"/>
                </a:solidFill>
              </a:rPr>
              <a:t>post.sk, centrum.sk, gmail.com, hotmail.com</a:t>
            </a:r>
          </a:p>
          <a:p>
            <a:pPr lvl="0"/>
            <a:r>
              <a:rPr lang="sk-SK" sz="2600" dirty="0">
                <a:solidFill>
                  <a:prstClr val="black"/>
                </a:solidFill>
              </a:rPr>
              <a:t>ingyenes </a:t>
            </a:r>
            <a:r>
              <a:rPr lang="sk-SK" sz="2600" dirty="0" smtClean="0">
                <a:solidFill>
                  <a:prstClr val="black"/>
                </a:solidFill>
              </a:rPr>
              <a:t>emailcímek:  </a:t>
            </a:r>
            <a:r>
              <a:rPr lang="sk-SK" sz="2600" dirty="0">
                <a:solidFill>
                  <a:prstClr val="black"/>
                </a:solidFill>
              </a:rPr>
              <a:t>freemail.hu, </a:t>
            </a:r>
            <a:r>
              <a:rPr lang="sk-SK" sz="2600" dirty="0" smtClean="0">
                <a:solidFill>
                  <a:prstClr val="black"/>
                </a:solidFill>
              </a:rPr>
              <a:t>citromail.hu</a:t>
            </a:r>
          </a:p>
          <a:p>
            <a:pPr lvl="0"/>
            <a:endParaRPr lang="sk-SK" sz="2600" dirty="0">
              <a:solidFill>
                <a:prstClr val="black"/>
              </a:solidFill>
            </a:endParaRPr>
          </a:p>
          <a:p>
            <a:pPr lvl="0"/>
            <a:r>
              <a:rPr lang="sk-SK" sz="2600" dirty="0">
                <a:solidFill>
                  <a:prstClr val="black"/>
                </a:solidFill>
              </a:rPr>
              <a:t>webová stránka môže poskytnúť zákazníkom informácie o produkte, službách a kontaktnej </a:t>
            </a:r>
            <a:r>
              <a:rPr lang="sk-SK" sz="2600" dirty="0" smtClean="0">
                <a:solidFill>
                  <a:prstClr val="black"/>
                </a:solidFill>
              </a:rPr>
              <a:t>adrese</a:t>
            </a:r>
          </a:p>
          <a:p>
            <a:pPr lvl="0"/>
            <a:r>
              <a:rPr lang="sk-SK" sz="2600" dirty="0">
                <a:solidFill>
                  <a:prstClr val="black"/>
                </a:solidFill>
              </a:rPr>
              <a:t>a weboldal információkat nyújthat az ügyfeleknek a termékről, szolgáltatásokról , kapcsolatfelvételi </a:t>
            </a:r>
            <a:r>
              <a:rPr lang="sk-SK" sz="2600" dirty="0" smtClean="0">
                <a:solidFill>
                  <a:prstClr val="black"/>
                </a:solidFill>
              </a:rPr>
              <a:t>lehetőségekről</a:t>
            </a:r>
            <a:endParaRPr lang="sk-SK" sz="26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sk-SK" sz="2400" dirty="0" smtClean="0">
              <a:solidFill>
                <a:prstClr val="black"/>
              </a:solidFill>
            </a:endParaRP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účtovníctvo </a:t>
            </a:r>
            <a:r>
              <a:rPr lang="sk-SK" sz="2400" dirty="0">
                <a:solidFill>
                  <a:prstClr val="black"/>
                </a:solidFill>
              </a:rPr>
              <a:t>a manažment s pomocou počítača</a:t>
            </a:r>
          </a:p>
          <a:p>
            <a:pPr lvl="0"/>
            <a:r>
              <a:rPr lang="sk-SK" sz="2400" dirty="0">
                <a:solidFill>
                  <a:prstClr val="black"/>
                </a:solidFill>
              </a:rPr>
              <a:t>számvitel és menedzsment a számítógép segítségével</a:t>
            </a:r>
          </a:p>
          <a:p>
            <a:pPr lvl="0"/>
            <a:endParaRPr lang="sk-SK" sz="2400" dirty="0">
              <a:solidFill>
                <a:prstClr val="black"/>
              </a:solidFill>
            </a:endParaRPr>
          </a:p>
          <a:p>
            <a:pPr lvl="0"/>
            <a:r>
              <a:rPr lang="sk-SK" sz="2400" dirty="0">
                <a:solidFill>
                  <a:prstClr val="black"/>
                </a:solidFill>
              </a:rPr>
              <a:t>špeciálne účtovnícke programy</a:t>
            </a:r>
          </a:p>
          <a:p>
            <a:pPr lvl="0"/>
            <a:r>
              <a:rPr lang="sk-SK" sz="2400" dirty="0">
                <a:solidFill>
                  <a:prstClr val="black"/>
                </a:solidFill>
              </a:rPr>
              <a:t>speciális könnyvitel programok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92468" y="6010638"/>
            <a:ext cx="607830" cy="700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r>
              <a:rPr lang="sk-SK" sz="2400" dirty="0">
                <a:solidFill>
                  <a:prstClr val="black"/>
                </a:solidFill>
              </a:rPr>
              <a:t>mať predajné a propagačné materiály dostupné on-line 24hodín </a:t>
            </a:r>
            <a:r>
              <a:rPr lang="sk-SK" sz="2400" dirty="0" smtClean="0">
                <a:solidFill>
                  <a:prstClr val="black"/>
                </a:solidFill>
              </a:rPr>
              <a:t>denne, </a:t>
            </a:r>
            <a:r>
              <a:rPr lang="sk-SK" sz="2400" dirty="0">
                <a:solidFill>
                  <a:prstClr val="black"/>
                </a:solidFill>
              </a:rPr>
              <a:t>7 dní v týždni</a:t>
            </a:r>
          </a:p>
          <a:p>
            <a:pPr lvl="0"/>
            <a:r>
              <a:rPr lang="sk-SK" sz="2400" dirty="0">
                <a:solidFill>
                  <a:prstClr val="black"/>
                </a:solidFill>
              </a:rPr>
              <a:t>a hét minden napjának 24 órájában propaganda anyaga on-line elérhető legyen</a:t>
            </a:r>
          </a:p>
          <a:p>
            <a:endParaRPr lang="hu-HU" sz="2400" dirty="0" smtClean="0"/>
          </a:p>
          <a:p>
            <a:pPr lvl="0"/>
            <a:r>
              <a:rPr lang="sk-SK" sz="2400" dirty="0">
                <a:solidFill>
                  <a:prstClr val="black"/>
                </a:solidFill>
              </a:rPr>
              <a:t>mesačne zasielaný spravodaj umožňuje pravidelne informovať vašich zákazníkov o aktuálnej ponuke produktov a služieb</a:t>
            </a:r>
          </a:p>
          <a:p>
            <a:r>
              <a:rPr lang="sk-SK" sz="2400" dirty="0">
                <a:solidFill>
                  <a:prstClr val="black"/>
                </a:solidFill>
              </a:rPr>
              <a:t>a havonta kiküldött hírlevél rendszeresen informálhatja az ügyfeleit az aktuális </a:t>
            </a:r>
            <a:r>
              <a:rPr lang="sk-SK" sz="2400" dirty="0" smtClean="0">
                <a:solidFill>
                  <a:prstClr val="black"/>
                </a:solidFill>
              </a:rPr>
              <a:t>árukínálatról</a:t>
            </a:r>
            <a:r>
              <a:rPr lang="sk-SK" sz="2400" dirty="0" smtClean="0">
                <a:solidFill>
                  <a:prstClr val="black"/>
                </a:solidFill>
              </a:rPr>
              <a:t> </a:t>
            </a:r>
            <a:r>
              <a:rPr lang="sk-SK" sz="2400" dirty="0">
                <a:solidFill>
                  <a:prstClr val="black"/>
                </a:solidFill>
              </a:rPr>
              <a:t>és </a:t>
            </a:r>
            <a:r>
              <a:rPr lang="sk-SK" sz="2400" dirty="0" smtClean="0">
                <a:solidFill>
                  <a:prstClr val="black"/>
                </a:solidFill>
              </a:rPr>
              <a:t>szolgáltatásokról</a:t>
            </a:r>
            <a:endParaRPr lang="hu-HU" dirty="0" smtClean="0"/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r>
              <a:rPr lang="sk-SK" sz="2400" dirty="0">
                <a:solidFill>
                  <a:prstClr val="black"/>
                </a:solidFill>
              </a:rPr>
              <a:t>využívanie on-line dražieb ako napríklad </a:t>
            </a:r>
            <a:r>
              <a:rPr lang="sk-SK" sz="2400" dirty="0" smtClean="0">
                <a:solidFill>
                  <a:prstClr val="black"/>
                </a:solidFill>
              </a:rPr>
              <a:t>e-Bay, </a:t>
            </a:r>
            <a:r>
              <a:rPr lang="sk-SK" sz="2400" dirty="0">
                <a:solidFill>
                  <a:prstClr val="black"/>
                </a:solidFill>
              </a:rPr>
              <a:t>môže byť dodatočný distribučný kanál pre vaše produkty a služby</a:t>
            </a:r>
          </a:p>
          <a:p>
            <a:pPr lvl="0"/>
            <a:r>
              <a:rPr lang="sk-SK" sz="2400" dirty="0">
                <a:solidFill>
                  <a:prstClr val="black"/>
                </a:solidFill>
              </a:rPr>
              <a:t>az on-line aukciók kihasználása, pl. </a:t>
            </a:r>
            <a:r>
              <a:rPr lang="sk-SK" sz="2400" dirty="0" smtClean="0">
                <a:solidFill>
                  <a:prstClr val="black"/>
                </a:solidFill>
              </a:rPr>
              <a:t>e-bay </a:t>
            </a:r>
            <a:r>
              <a:rPr lang="sk-SK" sz="2400" dirty="0">
                <a:solidFill>
                  <a:prstClr val="black"/>
                </a:solidFill>
              </a:rPr>
              <a:t>pótlólagos disztribúciós csatornaként szolgálhat az ön </a:t>
            </a:r>
            <a:r>
              <a:rPr lang="sk-SK" sz="2400" dirty="0" smtClean="0">
                <a:solidFill>
                  <a:prstClr val="black"/>
                </a:solidFill>
              </a:rPr>
              <a:t>szolgáltatásainak</a:t>
            </a:r>
          </a:p>
          <a:p>
            <a:pPr lvl="0"/>
            <a:endParaRPr lang="sk-SK" sz="2400" dirty="0">
              <a:solidFill>
                <a:prstClr val="black"/>
              </a:solidFill>
            </a:endParaRPr>
          </a:p>
          <a:p>
            <a:pPr lvl="0"/>
            <a:r>
              <a:rPr lang="sk-SK" sz="2400" dirty="0">
                <a:solidFill>
                  <a:prstClr val="black"/>
                </a:solidFill>
              </a:rPr>
              <a:t>váš podnik by mohol profitovať z globálneho predaja cez internet</a:t>
            </a:r>
          </a:p>
          <a:p>
            <a:pPr lvl="0"/>
            <a:r>
              <a:rPr lang="sk-SK" sz="2400" dirty="0">
                <a:solidFill>
                  <a:prstClr val="black"/>
                </a:solidFill>
              </a:rPr>
              <a:t>a cége profitálhatna az interneten keresztüli globális eladásból</a:t>
            </a:r>
          </a:p>
          <a:p>
            <a:pPr lvl="0"/>
            <a:endParaRPr lang="sk-SK" sz="18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2947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r>
              <a:rPr lang="sk-SK" sz="2400" dirty="0">
                <a:solidFill>
                  <a:prstClr val="black"/>
                </a:solidFill>
              </a:rPr>
              <a:t>zisťovanie produktov, služieb a cenovej hladiny konkurencie</a:t>
            </a:r>
          </a:p>
          <a:p>
            <a:pPr lvl="0"/>
            <a:r>
              <a:rPr lang="sk-SK" sz="2400" dirty="0">
                <a:solidFill>
                  <a:prstClr val="black"/>
                </a:solidFill>
              </a:rPr>
              <a:t>a konkurrencia termékeinek, szolgáltatásainak, árfekvésének megállapítása</a:t>
            </a:r>
          </a:p>
          <a:p>
            <a:endParaRPr lang="hu-HU" sz="2400" dirty="0" smtClean="0"/>
          </a:p>
          <a:p>
            <a:pPr lvl="0"/>
            <a:r>
              <a:rPr lang="sk-SK" sz="2400" dirty="0">
                <a:solidFill>
                  <a:prstClr val="black"/>
                </a:solidFill>
              </a:rPr>
              <a:t>rozširovanie druhov produktov a služieb alebo ich prispôsobovanie potrebám medzinárodného trhu</a:t>
            </a:r>
          </a:p>
          <a:p>
            <a:pPr lvl="0"/>
            <a:r>
              <a:rPr lang="sk-SK" sz="2400" dirty="0">
                <a:solidFill>
                  <a:prstClr val="black"/>
                </a:solidFill>
              </a:rPr>
              <a:t>a termékfajták és szolgáltatások szélesítése, vagy a nemzetközi piachoz való hozzáigazítása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r>
              <a:rPr lang="sk-SK" sz="2400" dirty="0">
                <a:solidFill>
                  <a:prstClr val="black"/>
                </a:solidFill>
              </a:rPr>
              <a:t>zabezpečenie marketingovej kampane so špeciálnou ponukou</a:t>
            </a:r>
          </a:p>
          <a:p>
            <a:pPr lvl="0"/>
            <a:r>
              <a:rPr lang="sk-SK" sz="2400" dirty="0">
                <a:solidFill>
                  <a:prstClr val="black"/>
                </a:solidFill>
              </a:rPr>
              <a:t>speciális </a:t>
            </a:r>
            <a:r>
              <a:rPr lang="sk-SK" sz="2400" dirty="0" smtClean="0">
                <a:solidFill>
                  <a:prstClr val="black"/>
                </a:solidFill>
              </a:rPr>
              <a:t>ajánlatú marketingkampány </a:t>
            </a:r>
            <a:r>
              <a:rPr lang="sk-SK" sz="2400" dirty="0">
                <a:solidFill>
                  <a:prstClr val="black"/>
                </a:solidFill>
              </a:rPr>
              <a:t>bebiztosítása</a:t>
            </a:r>
          </a:p>
          <a:p>
            <a:pPr lvl="0"/>
            <a:endParaRPr lang="sk-SK" sz="2400" dirty="0">
              <a:solidFill>
                <a:prstClr val="black"/>
              </a:solidFill>
            </a:endParaRPr>
          </a:p>
          <a:p>
            <a:pPr lvl="0"/>
            <a:r>
              <a:rPr lang="sk-SK" sz="2400" dirty="0">
                <a:solidFill>
                  <a:prstClr val="black"/>
                </a:solidFill>
              </a:rPr>
              <a:t>zisťovanie, čo robí konkurencia na základe monitorovania jej webových stránok</a:t>
            </a:r>
          </a:p>
          <a:p>
            <a:pPr lvl="0"/>
            <a:r>
              <a:rPr lang="sk-SK" sz="2400" dirty="0">
                <a:solidFill>
                  <a:prstClr val="black"/>
                </a:solidFill>
              </a:rPr>
              <a:t>a konkurrencia tevékenységének megfigyelése a weboldaluk monitorozása által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</TotalTime>
  <Words>524</Words>
  <Application>Microsoft Office PowerPoint</Application>
  <PresentationFormat>Diavetítés a képernyőre (4:3 oldalarány)</PresentationFormat>
  <Paragraphs>159</Paragraphs>
  <Slides>25</Slides>
  <Notes>25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25</vt:i4>
      </vt:variant>
    </vt:vector>
  </HeadingPairs>
  <TitlesOfParts>
    <vt:vector size="26" baseType="lpstr">
      <vt:lpstr>Office-téma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Windows User</dc:creator>
  <cp:lastModifiedBy>Feher Ladislav</cp:lastModifiedBy>
  <cp:revision>16</cp:revision>
  <dcterms:created xsi:type="dcterms:W3CDTF">2013-03-28T07:15:55Z</dcterms:created>
  <dcterms:modified xsi:type="dcterms:W3CDTF">2014-01-13T16:20:30Z</dcterms:modified>
</cp:coreProperties>
</file>