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12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on – jeho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övé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Vieš</a:t>
            </a:r>
            <a:r>
              <a:rPr lang="sk-SK" dirty="0">
                <a:ea typeface="Calibri"/>
                <a:cs typeface="Times New Roman"/>
              </a:rPr>
              <a:t>, kde je jeho kľúč?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Tudod</a:t>
            </a:r>
            <a:r>
              <a:rPr lang="sk-SK" dirty="0">
                <a:ea typeface="Calibri"/>
                <a:cs typeface="Times New Roman"/>
              </a:rPr>
              <a:t>, hogy hol van a kulcsa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Vieš</a:t>
            </a:r>
            <a:r>
              <a:rPr lang="sk-SK" dirty="0">
                <a:ea typeface="Calibri"/>
                <a:cs typeface="Times New Roman"/>
              </a:rPr>
              <a:t>, kde je jeho cestovný lístok?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Tudod</a:t>
            </a:r>
            <a:r>
              <a:rPr lang="sk-SK" dirty="0">
                <a:ea typeface="Calibri"/>
                <a:cs typeface="Times New Roman"/>
              </a:rPr>
              <a:t>, hol van a jegye?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ona </a:t>
            </a:r>
            <a:r>
              <a:rPr lang="sk-SK" dirty="0">
                <a:ea typeface="Calibri"/>
                <a:cs typeface="Times New Roman"/>
              </a:rPr>
              <a:t>– jej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övé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Jej </a:t>
            </a:r>
            <a:r>
              <a:rPr lang="sk-SK" dirty="0">
                <a:ea typeface="Calibri"/>
                <a:cs typeface="Times New Roman"/>
              </a:rPr>
              <a:t>peniaze sú preč.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pénze elveszett.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jej kreditná karta je tiež preč.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a hitelkártyája is elveszett.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my – náš, naša, naše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– miénk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Náš </a:t>
            </a:r>
            <a:r>
              <a:rPr lang="sk-SK" dirty="0">
                <a:ea typeface="Calibri"/>
                <a:cs typeface="Times New Roman"/>
              </a:rPr>
              <a:t>dedko je chorý.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nagyapánk beteg.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Naša </a:t>
            </a:r>
            <a:r>
              <a:rPr lang="sk-SK" dirty="0">
                <a:ea typeface="Calibri"/>
                <a:cs typeface="Times New Roman"/>
              </a:rPr>
              <a:t>babka je zdravá.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nagymamánk egészséges.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vy </a:t>
            </a:r>
            <a:r>
              <a:rPr lang="sk-SK" dirty="0">
                <a:ea typeface="Calibri"/>
                <a:cs typeface="Times New Roman"/>
              </a:rPr>
              <a:t>– váš, vaša, vaše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ti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tiétek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Deti</a:t>
            </a:r>
            <a:r>
              <a:rPr lang="sk-SK" dirty="0">
                <a:ea typeface="Calibri"/>
                <a:cs typeface="Times New Roman"/>
              </a:rPr>
              <a:t>, kde je váš ocko?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Gyerekek</a:t>
            </a:r>
            <a:r>
              <a:rPr lang="sk-SK" dirty="0">
                <a:ea typeface="Calibri"/>
                <a:cs typeface="Times New Roman"/>
              </a:rPr>
              <a:t>, hol van apukátok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Deti</a:t>
            </a:r>
            <a:r>
              <a:rPr lang="sk-SK" dirty="0">
                <a:ea typeface="Calibri"/>
                <a:cs typeface="Times New Roman"/>
              </a:rPr>
              <a:t>, kde je vaša mamička?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Gyerekek</a:t>
            </a:r>
            <a:r>
              <a:rPr lang="sk-SK" dirty="0">
                <a:ea typeface="Calibri"/>
                <a:cs typeface="Times New Roman"/>
              </a:rPr>
              <a:t>, hol van anyukátok?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oni – ich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ők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övék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Deti </a:t>
            </a:r>
            <a:r>
              <a:rPr lang="sk-SK" dirty="0">
                <a:ea typeface="Calibri"/>
                <a:cs typeface="Times New Roman"/>
              </a:rPr>
              <a:t>nemôžu nájsť svojich rodičov.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gyerekek nem tudják megtalálni a szüleiket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tu už prichádzajú ich rodičia!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ott jönnek már a szüleik!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Vy – Váš, Vaša, Vaše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Ön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Öné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Aká </a:t>
            </a:r>
            <a:r>
              <a:rPr lang="sk-SK" dirty="0">
                <a:ea typeface="Calibri"/>
                <a:cs typeface="Times New Roman"/>
              </a:rPr>
              <a:t>bola Vaša cesta, pán </a:t>
            </a:r>
            <a:r>
              <a:rPr lang="sk-SK" dirty="0" smtClean="0">
                <a:ea typeface="Calibri"/>
                <a:cs typeface="Times New Roman"/>
              </a:rPr>
              <a:t>Nagy?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volt az útja, </a:t>
            </a:r>
            <a:r>
              <a:rPr lang="sk-SK" dirty="0" smtClean="0">
                <a:ea typeface="Calibri"/>
                <a:cs typeface="Times New Roman"/>
              </a:rPr>
              <a:t>Nagy </a:t>
            </a:r>
            <a:r>
              <a:rPr lang="sk-SK" dirty="0">
                <a:ea typeface="Calibri"/>
                <a:cs typeface="Times New Roman"/>
              </a:rPr>
              <a:t>úr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je Vaša žena, pán </a:t>
            </a:r>
            <a:r>
              <a:rPr lang="sk-SK" dirty="0" smtClean="0">
                <a:ea typeface="Calibri"/>
                <a:cs typeface="Times New Roman"/>
              </a:rPr>
              <a:t>Nagy?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felesége, </a:t>
            </a:r>
            <a:r>
              <a:rPr lang="sk-SK" dirty="0" smtClean="0">
                <a:ea typeface="Calibri"/>
                <a:cs typeface="Times New Roman"/>
              </a:rPr>
              <a:t>Nagy </a:t>
            </a:r>
            <a:r>
              <a:rPr lang="sk-SK" dirty="0">
                <a:ea typeface="Calibri"/>
                <a:cs typeface="Times New Roman"/>
              </a:rPr>
              <a:t>úr?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okuliare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szemüveg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Zabudol </a:t>
            </a:r>
            <a:r>
              <a:rPr lang="sk-SK" dirty="0">
                <a:ea typeface="Calibri"/>
                <a:cs typeface="Times New Roman"/>
              </a:rPr>
              <a:t>si svoje okuliare.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Elfelejtette </a:t>
            </a:r>
            <a:r>
              <a:rPr lang="sk-SK" dirty="0">
                <a:ea typeface="Calibri"/>
                <a:cs typeface="Times New Roman"/>
              </a:rPr>
              <a:t>a szemüvegét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len má svoje okuliare?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hát a szemüvege?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hodinky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óra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Jeho </a:t>
            </a:r>
            <a:r>
              <a:rPr lang="sk-SK" dirty="0">
                <a:ea typeface="Calibri"/>
                <a:cs typeface="Times New Roman"/>
              </a:rPr>
              <a:t>hodinky sú pokazené.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órája elromlott.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Hodiny </a:t>
            </a:r>
            <a:r>
              <a:rPr lang="sk-SK" dirty="0">
                <a:ea typeface="Calibri"/>
                <a:cs typeface="Times New Roman"/>
              </a:rPr>
              <a:t>visia na stene.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óra a falon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pas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útlevél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Stratil </a:t>
            </a:r>
            <a:r>
              <a:rPr lang="sk-SK" dirty="0">
                <a:ea typeface="Calibri"/>
                <a:cs typeface="Times New Roman"/>
              </a:rPr>
              <a:t>svoj pas.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Elveszítette </a:t>
            </a:r>
            <a:r>
              <a:rPr lang="sk-SK" dirty="0">
                <a:ea typeface="Calibri"/>
                <a:cs typeface="Times New Roman"/>
              </a:rPr>
              <a:t>az útlevelét.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Kde </a:t>
            </a:r>
            <a:r>
              <a:rPr lang="sk-SK" dirty="0">
                <a:ea typeface="Calibri"/>
                <a:cs typeface="Times New Roman"/>
              </a:rPr>
              <a:t>len má svoj pas?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hát az ő útlevele?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ej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kreditná karta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preč.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Šesť mesiacov je pol roka.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Prvý mesiac je január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Radové</a:t>
            </a:r>
            <a:r>
              <a:rPr lang="hu-HU" sz="2400" dirty="0"/>
              <a:t> </a:t>
            </a:r>
            <a:r>
              <a:rPr lang="hu-HU" sz="2400" dirty="0" err="1"/>
              <a:t>číslovky</a:t>
            </a:r>
            <a:r>
              <a:rPr lang="hu-HU" sz="2400" dirty="0"/>
              <a:t> – </a:t>
            </a:r>
            <a:r>
              <a:rPr lang="hu-HU" sz="2400" dirty="0" smtClean="0"/>
              <a:t>Sorszámnevek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Prvý mesiac je január.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első hónap a január.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Druhý </a:t>
            </a:r>
            <a:r>
              <a:rPr lang="sk-SK" dirty="0">
                <a:ea typeface="Calibri"/>
                <a:cs typeface="Times New Roman"/>
              </a:rPr>
              <a:t>mesiac je február.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második hónap a február.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Tretí </a:t>
            </a:r>
            <a:r>
              <a:rPr lang="sk-SK" dirty="0">
                <a:ea typeface="Calibri"/>
                <a:cs typeface="Times New Roman"/>
              </a:rPr>
              <a:t>mesiac je marec.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harmadik hónap a március.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Našiel si už svoje cestovné lístky? </a:t>
            </a:r>
          </a:p>
          <a:p>
            <a:r>
              <a:rPr lang="hu-HU" sz="2000" dirty="0" smtClean="0"/>
              <a:t>…………………………………….…………..?</a:t>
            </a:r>
            <a:endParaRPr lang="hu-HU" sz="2000" dirty="0" smtClean="0"/>
          </a:p>
          <a:p>
            <a:endParaRPr lang="hu-HU" sz="2000" dirty="0"/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Hodiny visia na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stene.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u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už prichádzajú ich rodičia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!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 </a:t>
            </a:r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!</a:t>
            </a:r>
            <a:endParaRPr lang="hu-HU" sz="2000" dirty="0" smtClean="0"/>
          </a:p>
          <a:p>
            <a:endParaRPr lang="hu-HU" sz="2000" dirty="0"/>
          </a:p>
          <a:p>
            <a:endParaRPr lang="hu-HU" sz="2000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/>
              <a:t>!</a:t>
            </a:r>
            <a:r>
              <a:rPr lang="hu-HU" sz="2400" dirty="0" smtClean="0"/>
              <a:t> </a:t>
            </a:r>
            <a:r>
              <a:rPr lang="hu-HU" sz="2400" dirty="0" smtClean="0"/>
              <a:t>– </a:t>
            </a:r>
            <a:r>
              <a:rPr lang="hu-HU" sz="2400" dirty="0" err="1" smtClean="0"/>
              <a:t>Válszolj</a:t>
            </a:r>
            <a:r>
              <a:rPr lang="hu-HU" sz="2400" dirty="0"/>
              <a:t>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Vieš, kde je jeho kľúč? 	Tudod, hogy hol van a kulcsa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 .   .............................................. </a:t>
            </a: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Naša babka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zdravá?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nagymamánk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egészséges?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 .  .............................................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Deti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môžu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nájsť svojich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rodičov? 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gyerekek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meg tudják találni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szüleiket?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 .   .................................................................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err="1" smtClean="0">
                <a:solidFill>
                  <a:prstClr val="black"/>
                </a:solidFill>
              </a:rPr>
              <a:t>Válszolj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Koľko mesiacov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jeden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rok?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Hány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hónap az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év?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 .            ...................................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Koľký mesiac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júl? Hányadik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hónap 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július?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 .   ......................................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Naša babka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zdravá? 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nagymamánk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egészséges?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 .   .........................................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Radové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číslovky</a:t>
            </a:r>
            <a:r>
              <a:rPr lang="hu-HU" sz="2400" dirty="0">
                <a:solidFill>
                  <a:prstClr val="black"/>
                </a:solidFill>
              </a:rPr>
              <a:t> – Sorszámnevek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Štvrtý mesiac je apríl.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negyedik hónap az április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Piaty </a:t>
            </a:r>
            <a:r>
              <a:rPr lang="sk-SK" dirty="0">
                <a:ea typeface="Calibri"/>
                <a:cs typeface="Times New Roman"/>
              </a:rPr>
              <a:t>mesiac je máj.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ötödik hónap a május.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Šiesty mesiac je jún.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hatodik hónap a június.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Radové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číslovky</a:t>
            </a:r>
            <a:r>
              <a:rPr lang="hu-HU" sz="2400" dirty="0">
                <a:solidFill>
                  <a:prstClr val="black"/>
                </a:solidFill>
              </a:rPr>
              <a:t> – Sorszámnevek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Šesť mesiacov je pol roka.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Hat </a:t>
            </a:r>
            <a:r>
              <a:rPr lang="sk-SK" dirty="0">
                <a:ea typeface="Calibri"/>
                <a:cs typeface="Times New Roman"/>
              </a:rPr>
              <a:t>hónap az egy félév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</a:t>
            </a:r>
            <a:r>
              <a:rPr lang="sk-SK" dirty="0" smtClean="0">
                <a:ea typeface="Calibri"/>
                <a:cs typeface="Times New Roman"/>
              </a:rPr>
              <a:t>anuár</a:t>
            </a:r>
            <a:r>
              <a:rPr lang="sk-SK" dirty="0">
                <a:ea typeface="Calibri"/>
                <a:cs typeface="Times New Roman"/>
              </a:rPr>
              <a:t>, február, </a:t>
            </a:r>
            <a:r>
              <a:rPr lang="sk-SK" dirty="0" smtClean="0">
                <a:ea typeface="Calibri"/>
                <a:cs typeface="Times New Roman"/>
              </a:rPr>
              <a:t>marec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</a:t>
            </a:r>
            <a:r>
              <a:rPr lang="sk-SK" dirty="0" smtClean="0">
                <a:ea typeface="Calibri"/>
                <a:cs typeface="Times New Roman"/>
              </a:rPr>
              <a:t>anuár</a:t>
            </a:r>
            <a:r>
              <a:rPr lang="sk-SK" dirty="0">
                <a:ea typeface="Calibri"/>
                <a:cs typeface="Times New Roman"/>
              </a:rPr>
              <a:t>, február, </a:t>
            </a:r>
            <a:r>
              <a:rPr lang="sk-SK" dirty="0" smtClean="0">
                <a:ea typeface="Calibri"/>
                <a:cs typeface="Times New Roman"/>
              </a:rPr>
              <a:t>március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apríl</a:t>
            </a:r>
            <a:r>
              <a:rPr lang="sk-SK" dirty="0">
                <a:ea typeface="Calibri"/>
                <a:cs typeface="Times New Roman"/>
              </a:rPr>
              <a:t>, máj a </a:t>
            </a:r>
            <a:r>
              <a:rPr lang="sk-SK" dirty="0" smtClean="0">
                <a:ea typeface="Calibri"/>
                <a:cs typeface="Times New Roman"/>
              </a:rPr>
              <a:t>jún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április</a:t>
            </a:r>
            <a:r>
              <a:rPr lang="sk-SK" dirty="0">
                <a:ea typeface="Calibri"/>
                <a:cs typeface="Times New Roman"/>
              </a:rPr>
              <a:t>, május és </a:t>
            </a:r>
            <a:r>
              <a:rPr lang="sk-SK" dirty="0" smtClean="0">
                <a:ea typeface="Calibri"/>
                <a:cs typeface="Times New Roman"/>
              </a:rPr>
              <a:t>június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Radové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číslovky</a:t>
            </a:r>
            <a:r>
              <a:rPr lang="hu-HU" sz="2400" dirty="0">
                <a:solidFill>
                  <a:prstClr val="black"/>
                </a:solidFill>
              </a:rPr>
              <a:t> – Sorszámnevek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Siedmy mesiac je júl.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hetedik hónap a július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Ôsmy </a:t>
            </a:r>
            <a:r>
              <a:rPr lang="sk-SK" dirty="0">
                <a:ea typeface="Calibri"/>
                <a:cs typeface="Times New Roman"/>
              </a:rPr>
              <a:t>mesiac je august.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nyolcadik hónap az augusztus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Deviaty </a:t>
            </a:r>
            <a:r>
              <a:rPr lang="sk-SK" dirty="0">
                <a:ea typeface="Calibri"/>
                <a:cs typeface="Times New Roman"/>
              </a:rPr>
              <a:t>mesiac je september.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kilencedik hónap a szeptember.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Radové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číslovky</a:t>
            </a:r>
            <a:r>
              <a:rPr lang="hu-HU" sz="2400" dirty="0">
                <a:solidFill>
                  <a:prstClr val="black"/>
                </a:solidFill>
              </a:rPr>
              <a:t> – Sorszámnevek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Desiaty mesiac je október.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tizedik hónap az október.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Jedenásty </a:t>
            </a:r>
            <a:r>
              <a:rPr lang="sk-SK" dirty="0">
                <a:ea typeface="Calibri"/>
                <a:cs typeface="Times New Roman"/>
              </a:rPr>
              <a:t>mesiac je november.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tizenegyedik hónap a november.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Dvanásty </a:t>
            </a:r>
            <a:r>
              <a:rPr lang="sk-SK" dirty="0">
                <a:ea typeface="Calibri"/>
                <a:cs typeface="Times New Roman"/>
              </a:rPr>
              <a:t>mesiac je december.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tizenkettedik hónap a december.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Radové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číslovky</a:t>
            </a:r>
            <a:r>
              <a:rPr lang="hu-HU" sz="2400" dirty="0">
                <a:solidFill>
                  <a:prstClr val="black"/>
                </a:solidFill>
              </a:rPr>
              <a:t> – Sorszámnevek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Dvanásť mesiacov je jeden rok.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Tizenkét </a:t>
            </a:r>
            <a:r>
              <a:rPr lang="sk-SK" dirty="0">
                <a:ea typeface="Calibri"/>
                <a:cs typeface="Times New Roman"/>
              </a:rPr>
              <a:t>hónap az egy év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</a:t>
            </a:r>
            <a:r>
              <a:rPr lang="sk-SK" dirty="0" smtClean="0">
                <a:ea typeface="Calibri"/>
                <a:cs typeface="Times New Roman"/>
              </a:rPr>
              <a:t>úl</a:t>
            </a:r>
            <a:r>
              <a:rPr lang="sk-SK" dirty="0">
                <a:ea typeface="Calibri"/>
                <a:cs typeface="Times New Roman"/>
              </a:rPr>
              <a:t>, august, </a:t>
            </a:r>
            <a:r>
              <a:rPr lang="sk-SK" dirty="0" smtClean="0">
                <a:ea typeface="Calibri"/>
                <a:cs typeface="Times New Roman"/>
              </a:rPr>
              <a:t>september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</a:t>
            </a:r>
            <a:r>
              <a:rPr lang="sk-SK" dirty="0" smtClean="0">
                <a:ea typeface="Calibri"/>
                <a:cs typeface="Times New Roman"/>
              </a:rPr>
              <a:t>úlius</a:t>
            </a:r>
            <a:r>
              <a:rPr lang="sk-SK" dirty="0">
                <a:ea typeface="Calibri"/>
                <a:cs typeface="Times New Roman"/>
              </a:rPr>
              <a:t>, augusztus, </a:t>
            </a:r>
            <a:r>
              <a:rPr lang="sk-SK" dirty="0" smtClean="0">
                <a:ea typeface="Calibri"/>
                <a:cs typeface="Times New Roman"/>
              </a:rPr>
              <a:t>szeptember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október</a:t>
            </a:r>
            <a:r>
              <a:rPr lang="sk-SK" dirty="0">
                <a:ea typeface="Calibri"/>
                <a:cs typeface="Times New Roman"/>
              </a:rPr>
              <a:t>, november a </a:t>
            </a:r>
            <a:r>
              <a:rPr lang="sk-SK" dirty="0" smtClean="0">
                <a:ea typeface="Calibri"/>
                <a:cs typeface="Times New Roman"/>
              </a:rPr>
              <a:t>december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október</a:t>
            </a:r>
            <a:r>
              <a:rPr lang="sk-SK" dirty="0">
                <a:ea typeface="Calibri"/>
                <a:cs typeface="Times New Roman"/>
              </a:rPr>
              <a:t>, november és </a:t>
            </a:r>
            <a:r>
              <a:rPr lang="sk-SK" dirty="0" smtClean="0">
                <a:ea typeface="Calibri"/>
                <a:cs typeface="Times New Roman"/>
              </a:rPr>
              <a:t>december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Privlastňovanie</a:t>
            </a:r>
            <a:r>
              <a:rPr lang="hu-HU" sz="2400" dirty="0" smtClean="0"/>
              <a:t> - Birtoklás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ja – môj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– </a:t>
            </a:r>
            <a:r>
              <a:rPr lang="sk-SK" dirty="0" smtClean="0">
                <a:ea typeface="Calibri"/>
                <a:cs typeface="Times New Roman"/>
              </a:rPr>
              <a:t>enyém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Nemôžem </a:t>
            </a:r>
            <a:r>
              <a:rPr lang="sk-SK" dirty="0">
                <a:ea typeface="Calibri"/>
                <a:cs typeface="Times New Roman"/>
              </a:rPr>
              <a:t>nájsť svoj kľúč.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találom a kulcsomat.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Nemôžem </a:t>
            </a:r>
            <a:r>
              <a:rPr lang="sk-SK" dirty="0">
                <a:ea typeface="Calibri"/>
                <a:cs typeface="Times New Roman"/>
              </a:rPr>
              <a:t>nájsť svoj cestovný lístok.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találom a jegyemet.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Privlastňovanie</a:t>
            </a:r>
            <a:r>
              <a:rPr lang="hu-HU" sz="2400" dirty="0">
                <a:solidFill>
                  <a:prstClr val="black"/>
                </a:solidFill>
              </a:rPr>
              <a:t> - Birtoklás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ty – tvoj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 </a:t>
            </a:r>
            <a:r>
              <a:rPr lang="sk-SK" dirty="0">
                <a:ea typeface="Calibri"/>
                <a:cs typeface="Times New Roman"/>
              </a:rPr>
              <a:t>– tiéd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Našiel </a:t>
            </a:r>
            <a:r>
              <a:rPr lang="sk-SK" dirty="0">
                <a:ea typeface="Calibri"/>
                <a:cs typeface="Times New Roman"/>
              </a:rPr>
              <a:t>si už svoje kľúče?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Megtaláltad </a:t>
            </a:r>
            <a:r>
              <a:rPr lang="sk-SK" dirty="0">
                <a:ea typeface="Calibri"/>
                <a:cs typeface="Times New Roman"/>
              </a:rPr>
              <a:t>a kulcsodat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Našiel </a:t>
            </a:r>
            <a:r>
              <a:rPr lang="sk-SK" dirty="0">
                <a:ea typeface="Calibri"/>
                <a:cs typeface="Times New Roman"/>
              </a:rPr>
              <a:t>si už svoje cestovné lístky?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Megtaláltad </a:t>
            </a:r>
            <a:r>
              <a:rPr lang="sk-SK" dirty="0">
                <a:ea typeface="Calibri"/>
                <a:cs typeface="Times New Roman"/>
              </a:rPr>
              <a:t>a jegyedet?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243</Words>
  <Application>Microsoft Office PowerPoint</Application>
  <PresentationFormat>Diavetítés a képernyőre (4:3 oldalarány)</PresentationFormat>
  <Paragraphs>234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Radové číslovky – Sorszámnevek</vt:lpstr>
      <vt:lpstr>Radové číslovky – Sorszámnevek</vt:lpstr>
      <vt:lpstr>Radové číslovky – Sorszámnevek</vt:lpstr>
      <vt:lpstr>Radové číslovky – Sorszámnevek</vt:lpstr>
      <vt:lpstr>Radové číslovky – Sorszámnevek</vt:lpstr>
      <vt:lpstr>Radové číslovky – Sorszámnevek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Privlastňovanie - Birtoklás</vt:lpstr>
      <vt:lpstr>Prelož! – Fordítsd le!</vt:lpstr>
      <vt:lpstr>Prelož! – Fordítsd le!</vt:lpstr>
      <vt:lpstr>Odpovedz! – Válszolj!</vt:lpstr>
      <vt:lpstr>Odpovedz! – Válszolj!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2014-01-12T10:48:42Z</dcterms:modified>
</cp:coreProperties>
</file>