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</a:p>
          <a:p>
            <a:pPr marL="0" indent="0">
              <a:buNone/>
            </a:pPr>
            <a:endParaRPr lang="hu-HU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Nechaj to! Nechajte to!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Hagyd </a:t>
            </a:r>
            <a:r>
              <a:rPr lang="sk-SK" dirty="0">
                <a:ea typeface="Calibri"/>
                <a:cs typeface="Times New Roman"/>
              </a:rPr>
              <a:t>azt! Hagyja azt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Povedz </a:t>
            </a:r>
            <a:r>
              <a:rPr lang="sk-SK" dirty="0">
                <a:ea typeface="Calibri"/>
                <a:cs typeface="Times New Roman"/>
              </a:rPr>
              <a:t>to! Povedzte to!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Mondd </a:t>
            </a:r>
            <a:r>
              <a:rPr lang="sk-SK" dirty="0">
                <a:ea typeface="Calibri"/>
                <a:cs typeface="Times New Roman"/>
              </a:rPr>
              <a:t>azt! Mondja azt!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Kúp </a:t>
            </a:r>
            <a:r>
              <a:rPr lang="sk-SK" dirty="0">
                <a:ea typeface="Calibri"/>
                <a:cs typeface="Times New Roman"/>
              </a:rPr>
              <a:t>to! Kúpte to!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Vedd </a:t>
            </a:r>
            <a:r>
              <a:rPr lang="sk-SK" dirty="0">
                <a:ea typeface="Calibri"/>
                <a:cs typeface="Times New Roman"/>
              </a:rPr>
              <a:t>meg ezt! Vegye meg ezt!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Nikdy </a:t>
            </a:r>
            <a:r>
              <a:rPr lang="sk-SK" dirty="0">
                <a:ea typeface="Calibri"/>
                <a:cs typeface="Times New Roman"/>
              </a:rPr>
              <a:t>nebuď nečestný!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Soha </a:t>
            </a:r>
            <a:r>
              <a:rPr lang="sk-SK" dirty="0">
                <a:ea typeface="Calibri"/>
                <a:cs typeface="Times New Roman"/>
              </a:rPr>
              <a:t>ne légy becstelen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Nikdy </a:t>
            </a:r>
            <a:r>
              <a:rPr lang="sk-SK" dirty="0">
                <a:ea typeface="Calibri"/>
                <a:cs typeface="Times New Roman"/>
              </a:rPr>
              <a:t>nebuď drzý!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Soha </a:t>
            </a:r>
            <a:r>
              <a:rPr lang="sk-SK" dirty="0">
                <a:ea typeface="Calibri"/>
                <a:cs typeface="Times New Roman"/>
              </a:rPr>
              <a:t>ne légy szemtelen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Nikdy </a:t>
            </a:r>
            <a:r>
              <a:rPr lang="sk-SK" dirty="0">
                <a:ea typeface="Calibri"/>
                <a:cs typeface="Times New Roman"/>
              </a:rPr>
              <a:t>nebuď nezdvorilý!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Soha </a:t>
            </a:r>
            <a:r>
              <a:rPr lang="sk-SK" dirty="0">
                <a:ea typeface="Calibri"/>
                <a:cs typeface="Times New Roman"/>
              </a:rPr>
              <a:t>ne légy udvariatlan!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Vždy </a:t>
            </a:r>
            <a:r>
              <a:rPr lang="sk-SK" dirty="0">
                <a:ea typeface="Calibri"/>
                <a:cs typeface="Times New Roman"/>
              </a:rPr>
              <a:t>buď úprimný!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Légy </a:t>
            </a:r>
            <a:r>
              <a:rPr lang="sk-SK" dirty="0">
                <a:ea typeface="Calibri"/>
                <a:cs typeface="Times New Roman"/>
              </a:rPr>
              <a:t>mindig becsületes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Vždy </a:t>
            </a:r>
            <a:r>
              <a:rPr lang="sk-SK" dirty="0">
                <a:ea typeface="Calibri"/>
                <a:cs typeface="Times New Roman"/>
              </a:rPr>
              <a:t>buď milý!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Légy </a:t>
            </a:r>
            <a:r>
              <a:rPr lang="sk-SK" dirty="0">
                <a:ea typeface="Calibri"/>
                <a:cs typeface="Times New Roman"/>
              </a:rPr>
              <a:t>mindig kedves! 	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Vždy </a:t>
            </a:r>
            <a:r>
              <a:rPr lang="sk-SK" dirty="0">
                <a:ea typeface="Calibri"/>
                <a:cs typeface="Times New Roman"/>
              </a:rPr>
              <a:t>buď zdvorilý!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Légy </a:t>
            </a:r>
            <a:r>
              <a:rPr lang="sk-SK" dirty="0">
                <a:ea typeface="Calibri"/>
                <a:cs typeface="Times New Roman"/>
              </a:rPr>
              <a:t>mindig udvarias!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Dobre </a:t>
            </a:r>
            <a:r>
              <a:rPr lang="sk-SK" dirty="0">
                <a:ea typeface="Calibri"/>
                <a:cs typeface="Times New Roman"/>
              </a:rPr>
              <a:t>dojdite domov!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Jó </a:t>
            </a:r>
            <a:r>
              <a:rPr lang="sk-SK" dirty="0">
                <a:ea typeface="Calibri"/>
                <a:cs typeface="Times New Roman"/>
              </a:rPr>
              <a:t>utat hazafelé!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Dávajte </a:t>
            </a:r>
            <a:r>
              <a:rPr lang="sk-SK" dirty="0">
                <a:ea typeface="Calibri"/>
                <a:cs typeface="Times New Roman"/>
              </a:rPr>
              <a:t>na seba pozor!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Jól </a:t>
            </a:r>
            <a:r>
              <a:rPr lang="sk-SK" dirty="0">
                <a:ea typeface="Calibri"/>
                <a:cs typeface="Times New Roman"/>
              </a:rPr>
              <a:t>vigyázzon magára!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Čoskoro </a:t>
            </a:r>
            <a:r>
              <a:rPr lang="sk-SK" dirty="0">
                <a:ea typeface="Calibri"/>
                <a:cs typeface="Times New Roman"/>
              </a:rPr>
              <a:t>nás opäť navštívte!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Hamarosan </a:t>
            </a:r>
            <a:r>
              <a:rPr lang="sk-SK" dirty="0">
                <a:ea typeface="Calibri"/>
                <a:cs typeface="Times New Roman"/>
              </a:rPr>
              <a:t>ismét látogasson meg!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/>
              <a:t>U </a:t>
            </a:r>
            <a:r>
              <a:rPr lang="hu-HU" sz="2400" dirty="0" err="1" smtClean="0"/>
              <a:t>lekára</a:t>
            </a:r>
            <a:r>
              <a:rPr lang="hu-HU" sz="2400" dirty="0" smtClean="0"/>
              <a:t> - Az </a:t>
            </a:r>
            <a:r>
              <a:rPr lang="hu-HU" sz="2400" dirty="0"/>
              <a:t>orvosnál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Som objednadný u lekára.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egy megbeszélt időpontom az orvosnál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Mám </a:t>
            </a:r>
            <a:r>
              <a:rPr lang="sk-SK" dirty="0">
                <a:ea typeface="Calibri"/>
                <a:cs typeface="Times New Roman"/>
              </a:rPr>
              <a:t>termín o desiatej.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Tíz </a:t>
            </a:r>
            <a:r>
              <a:rPr lang="sk-SK" dirty="0" smtClean="0">
                <a:ea typeface="Calibri"/>
                <a:cs typeface="Times New Roman"/>
              </a:rPr>
              <a:t>órára </a:t>
            </a:r>
            <a:r>
              <a:rPr lang="sk-SK" dirty="0">
                <a:ea typeface="Calibri"/>
                <a:cs typeface="Times New Roman"/>
              </a:rPr>
              <a:t>van a megbeszélt időpontom.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sa voláte?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 </a:t>
            </a:r>
            <a:r>
              <a:rPr lang="sk-SK" dirty="0">
                <a:ea typeface="Calibri"/>
                <a:cs typeface="Times New Roman"/>
              </a:rPr>
              <a:t>hívják?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U </a:t>
            </a:r>
            <a:r>
              <a:rPr lang="hu-HU" sz="2400" dirty="0" err="1">
                <a:solidFill>
                  <a:prstClr val="black"/>
                </a:solidFill>
              </a:rPr>
              <a:t>lekára</a:t>
            </a:r>
            <a:r>
              <a:rPr lang="hu-HU" sz="2400" dirty="0">
                <a:solidFill>
                  <a:prstClr val="black"/>
                </a:solidFill>
              </a:rPr>
              <a:t> - Az orvosnál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Prosím, </a:t>
            </a:r>
            <a:r>
              <a:rPr lang="sk-SK" dirty="0">
                <a:ea typeface="Calibri"/>
                <a:cs typeface="Times New Roman"/>
              </a:rPr>
              <a:t>posaďte sa do čakárne.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Kérem, </a:t>
            </a:r>
            <a:r>
              <a:rPr lang="sk-SK" dirty="0">
                <a:ea typeface="Calibri"/>
                <a:cs typeface="Times New Roman"/>
              </a:rPr>
              <a:t>foglaljon helyet a váróteremben.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Lekár </a:t>
            </a:r>
            <a:r>
              <a:rPr lang="sk-SK" dirty="0">
                <a:ea typeface="Calibri"/>
                <a:cs typeface="Times New Roman"/>
              </a:rPr>
              <a:t>hneď príde.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orvos nemsokára jön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 </a:t>
            </a:r>
            <a:r>
              <a:rPr lang="sk-SK" dirty="0">
                <a:ea typeface="Calibri"/>
                <a:cs typeface="Times New Roman"/>
              </a:rPr>
              <a:t>akej poistovni ste poistený?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biztosítva?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U </a:t>
            </a:r>
            <a:r>
              <a:rPr lang="hu-HU" sz="2400" dirty="0" err="1">
                <a:solidFill>
                  <a:prstClr val="black"/>
                </a:solidFill>
              </a:rPr>
              <a:t>lekára</a:t>
            </a:r>
            <a:r>
              <a:rPr lang="hu-HU" sz="2400" dirty="0">
                <a:solidFill>
                  <a:prstClr val="black"/>
                </a:solidFill>
              </a:rPr>
              <a:t> - Az orvosnál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 </a:t>
            </a:r>
            <a:r>
              <a:rPr lang="sk-SK" dirty="0">
                <a:ea typeface="Calibri"/>
                <a:cs typeface="Times New Roman"/>
              </a:rPr>
              <a:t>pre </a:t>
            </a:r>
            <a:r>
              <a:rPr lang="sk-SK" dirty="0" smtClean="0">
                <a:ea typeface="Calibri"/>
                <a:cs typeface="Times New Roman"/>
              </a:rPr>
              <a:t>vás </a:t>
            </a:r>
            <a:r>
              <a:rPr lang="sk-SK" dirty="0">
                <a:ea typeface="Calibri"/>
                <a:cs typeface="Times New Roman"/>
              </a:rPr>
              <a:t>môžem urobiť?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tehetek önért? / Miben segíthetek?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bolesti?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Vannak </a:t>
            </a:r>
            <a:r>
              <a:rPr lang="sk-SK" dirty="0">
                <a:ea typeface="Calibri"/>
                <a:cs typeface="Times New Roman"/>
              </a:rPr>
              <a:t>fájdalmai?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to bolí?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fáj?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U </a:t>
            </a:r>
            <a:r>
              <a:rPr lang="hu-HU" sz="2400" dirty="0" err="1">
                <a:solidFill>
                  <a:prstClr val="black"/>
                </a:solidFill>
              </a:rPr>
              <a:t>lekára</a:t>
            </a:r>
            <a:r>
              <a:rPr lang="hu-HU" sz="2400" dirty="0">
                <a:solidFill>
                  <a:prstClr val="black"/>
                </a:solidFill>
              </a:rPr>
              <a:t> - Az orvosnál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Mám stále bolesti chrbta.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Mindig </a:t>
            </a:r>
            <a:r>
              <a:rPr lang="sk-SK" dirty="0">
                <a:ea typeface="Calibri"/>
                <a:cs typeface="Times New Roman"/>
              </a:rPr>
              <a:t>fáj a hátam.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Často </a:t>
            </a:r>
            <a:r>
              <a:rPr lang="sk-SK" dirty="0">
                <a:ea typeface="Calibri"/>
                <a:cs typeface="Times New Roman"/>
              </a:rPr>
              <a:t>mávam bolesti hlavy.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Gyakran </a:t>
            </a:r>
            <a:r>
              <a:rPr lang="sk-SK" dirty="0">
                <a:ea typeface="Calibri"/>
                <a:cs typeface="Times New Roman"/>
              </a:rPr>
              <a:t>fáj a fejem.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Niekedy </a:t>
            </a:r>
            <a:r>
              <a:rPr lang="sk-SK" dirty="0">
                <a:ea typeface="Calibri"/>
                <a:cs typeface="Times New Roman"/>
              </a:rPr>
              <a:t>mám bolesti brucha.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Néha </a:t>
            </a:r>
            <a:r>
              <a:rPr lang="sk-SK" dirty="0">
                <a:ea typeface="Calibri"/>
                <a:cs typeface="Times New Roman"/>
              </a:rPr>
              <a:t>fájni szokott a hasam.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U </a:t>
            </a:r>
            <a:r>
              <a:rPr lang="hu-HU" sz="2400" dirty="0" err="1">
                <a:solidFill>
                  <a:prstClr val="black"/>
                </a:solidFill>
              </a:rPr>
              <a:t>lekára</a:t>
            </a:r>
            <a:r>
              <a:rPr lang="hu-HU" sz="2400" dirty="0">
                <a:solidFill>
                  <a:prstClr val="black"/>
                </a:solidFill>
              </a:rPr>
              <a:t> - Az orvosnál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Vyzlečte </a:t>
            </a:r>
            <a:r>
              <a:rPr lang="sk-SK" dirty="0">
                <a:ea typeface="Calibri"/>
                <a:cs typeface="Times New Roman"/>
              </a:rPr>
              <a:t>sa do pol pása!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 </a:t>
            </a:r>
            <a:r>
              <a:rPr lang="sk-SK" dirty="0">
                <a:ea typeface="Calibri"/>
                <a:cs typeface="Times New Roman"/>
              </a:rPr>
              <a:t>tegye szabaddá a felsőtestét.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Ľahnite </a:t>
            </a:r>
            <a:r>
              <a:rPr lang="sk-SK" dirty="0">
                <a:ea typeface="Calibri"/>
                <a:cs typeface="Times New Roman"/>
              </a:rPr>
              <a:t>si prosím na ležadlo!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Feküdjön </a:t>
            </a:r>
            <a:r>
              <a:rPr lang="sk-SK" dirty="0">
                <a:ea typeface="Calibri"/>
                <a:cs typeface="Times New Roman"/>
              </a:rPr>
              <a:t>kérem a heverőre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Krvný </a:t>
            </a:r>
            <a:r>
              <a:rPr lang="sk-SK" dirty="0">
                <a:ea typeface="Calibri"/>
                <a:cs typeface="Times New Roman"/>
              </a:rPr>
              <a:t>tlak je v poriadku.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vérnyomása rendben van.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U </a:t>
            </a:r>
            <a:r>
              <a:rPr lang="hu-HU" sz="2400" dirty="0" err="1">
                <a:solidFill>
                  <a:prstClr val="black"/>
                </a:solidFill>
              </a:rPr>
              <a:t>lekára</a:t>
            </a:r>
            <a:r>
              <a:rPr lang="hu-HU" sz="2400" dirty="0">
                <a:solidFill>
                  <a:prstClr val="black"/>
                </a:solidFill>
              </a:rPr>
              <a:t> - Az orvosnál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Dám </a:t>
            </a:r>
            <a:r>
              <a:rPr lang="sk-SK" sz="8000" dirty="0">
                <a:ea typeface="Calibri"/>
                <a:cs typeface="Times New Roman"/>
              </a:rPr>
              <a:t>v</a:t>
            </a:r>
            <a:r>
              <a:rPr lang="sk-SK" sz="8000" dirty="0" smtClean="0">
                <a:ea typeface="Calibri"/>
                <a:cs typeface="Times New Roman"/>
              </a:rPr>
              <a:t>ám </a:t>
            </a:r>
            <a:r>
              <a:rPr lang="sk-SK" sz="8000" dirty="0">
                <a:ea typeface="Calibri"/>
                <a:cs typeface="Times New Roman"/>
              </a:rPr>
              <a:t>injekciu. 	</a:t>
            </a: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Adok </a:t>
            </a:r>
            <a:r>
              <a:rPr lang="sk-SK" sz="8000" dirty="0">
                <a:ea typeface="Calibri"/>
                <a:cs typeface="Times New Roman"/>
              </a:rPr>
              <a:t>önnek egy injekciót. </a:t>
            </a:r>
            <a:endParaRPr lang="sk-SK" sz="80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8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Dám </a:t>
            </a:r>
            <a:r>
              <a:rPr lang="sk-SK" sz="8000" dirty="0">
                <a:ea typeface="Calibri"/>
                <a:cs typeface="Times New Roman"/>
              </a:rPr>
              <a:t>v</a:t>
            </a:r>
            <a:r>
              <a:rPr lang="sk-SK" sz="8000" dirty="0" smtClean="0">
                <a:ea typeface="Calibri"/>
                <a:cs typeface="Times New Roman"/>
              </a:rPr>
              <a:t>ám </a:t>
            </a:r>
            <a:r>
              <a:rPr lang="sk-SK" sz="8000" dirty="0">
                <a:ea typeface="Calibri"/>
                <a:cs typeface="Times New Roman"/>
              </a:rPr>
              <a:t>tabletky. 	</a:t>
            </a: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Adok </a:t>
            </a:r>
            <a:r>
              <a:rPr lang="sk-SK" sz="8000" dirty="0">
                <a:ea typeface="Calibri"/>
                <a:cs typeface="Times New Roman"/>
              </a:rPr>
              <a:t>önnek </a:t>
            </a:r>
            <a:r>
              <a:rPr lang="sk-SK" sz="8000" dirty="0" smtClean="0">
                <a:ea typeface="Calibri"/>
                <a:cs typeface="Times New Roman"/>
              </a:rPr>
              <a:t>gyógyszereke</a:t>
            </a:r>
            <a:r>
              <a:rPr lang="sk-SK" sz="8000" dirty="0" smtClean="0">
                <a:ea typeface="Calibri"/>
                <a:cs typeface="Times New Roman"/>
              </a:rPr>
              <a:t>t</a:t>
            </a:r>
            <a:r>
              <a:rPr lang="sk-SK" sz="8000" dirty="0">
                <a:ea typeface="Calibri"/>
                <a:cs typeface="Times New Roman"/>
              </a:rPr>
              <a:t>. </a:t>
            </a:r>
            <a:endParaRPr lang="sk-SK" sz="80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8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Predpíšem </a:t>
            </a:r>
            <a:r>
              <a:rPr lang="sk-SK" sz="8000" dirty="0">
                <a:ea typeface="Calibri"/>
                <a:cs typeface="Times New Roman"/>
              </a:rPr>
              <a:t>v</a:t>
            </a:r>
            <a:r>
              <a:rPr lang="sk-SK" sz="8000" dirty="0" smtClean="0">
                <a:ea typeface="Calibri"/>
                <a:cs typeface="Times New Roman"/>
              </a:rPr>
              <a:t>ám </a:t>
            </a:r>
            <a:r>
              <a:rPr lang="sk-SK" sz="8000" dirty="0">
                <a:ea typeface="Calibri"/>
                <a:cs typeface="Times New Roman"/>
              </a:rPr>
              <a:t>recept do lekárne. 	</a:t>
            </a: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Adok </a:t>
            </a:r>
            <a:r>
              <a:rPr lang="sk-SK" sz="8000" dirty="0">
                <a:ea typeface="Calibri"/>
                <a:cs typeface="Times New Roman"/>
              </a:rPr>
              <a:t>önnek egy </a:t>
            </a:r>
            <a:r>
              <a:rPr lang="sk-SK" sz="8000" dirty="0" smtClean="0">
                <a:ea typeface="Calibri"/>
                <a:cs typeface="Times New Roman"/>
              </a:rPr>
              <a:t>receptet </a:t>
            </a:r>
            <a:r>
              <a:rPr lang="sk-SK" sz="8000" dirty="0">
                <a:ea typeface="Calibri"/>
                <a:cs typeface="Times New Roman"/>
              </a:rPr>
              <a:t>a </a:t>
            </a:r>
            <a:r>
              <a:rPr lang="sk-SK" sz="8000" dirty="0" smtClean="0">
                <a:ea typeface="Calibri"/>
                <a:cs typeface="Times New Roman"/>
              </a:rPr>
              <a:t>gyógyszertárba.</a:t>
            </a:r>
            <a:endParaRPr lang="sk-SK" sz="80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 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Rozkazovací</a:t>
            </a:r>
            <a:r>
              <a:rPr lang="hu-HU" sz="2400" dirty="0"/>
              <a:t> </a:t>
            </a:r>
            <a:r>
              <a:rPr lang="hu-HU" sz="2400" dirty="0" err="1" smtClean="0"/>
              <a:t>spôsob</a:t>
            </a:r>
            <a:r>
              <a:rPr lang="hu-HU" sz="2400" dirty="0" smtClean="0"/>
              <a:t> - Felszólító </a:t>
            </a:r>
            <a:r>
              <a:rPr lang="hu-HU" sz="2400" dirty="0"/>
              <a:t>mód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Si taký </a:t>
            </a:r>
            <a:r>
              <a:rPr lang="sk-SK" dirty="0" smtClean="0">
                <a:ea typeface="Calibri"/>
                <a:cs typeface="Times New Roman"/>
              </a:rPr>
              <a:t>lenivý.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Nebuď </a:t>
            </a:r>
            <a:r>
              <a:rPr lang="sk-SK" dirty="0">
                <a:ea typeface="Calibri"/>
                <a:cs typeface="Times New Roman"/>
              </a:rPr>
              <a:t>taký lenivý!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Olyan </a:t>
            </a:r>
            <a:r>
              <a:rPr lang="sk-SK" dirty="0">
                <a:ea typeface="Calibri"/>
                <a:cs typeface="Times New Roman"/>
              </a:rPr>
              <a:t>lusta vagy </a:t>
            </a:r>
            <a:r>
              <a:rPr lang="sk-SK" dirty="0" smtClean="0">
                <a:ea typeface="Calibri"/>
                <a:cs typeface="Times New Roman"/>
              </a:rPr>
              <a:t>.– Ne </a:t>
            </a:r>
            <a:r>
              <a:rPr lang="sk-SK" dirty="0">
                <a:ea typeface="Calibri"/>
                <a:cs typeface="Times New Roman"/>
              </a:rPr>
              <a:t>legyél olyan lusta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Spíš </a:t>
            </a:r>
            <a:r>
              <a:rPr lang="sk-SK" dirty="0">
                <a:ea typeface="Calibri"/>
                <a:cs typeface="Times New Roman"/>
              </a:rPr>
              <a:t>tak </a:t>
            </a:r>
            <a:r>
              <a:rPr lang="sk-SK" dirty="0" smtClean="0">
                <a:ea typeface="Calibri"/>
                <a:cs typeface="Times New Roman"/>
              </a:rPr>
              <a:t>dlho.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Nespi </a:t>
            </a:r>
            <a:r>
              <a:rPr lang="sk-SK" dirty="0">
                <a:ea typeface="Calibri"/>
                <a:cs typeface="Times New Roman"/>
              </a:rPr>
              <a:t>tak dlho!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Olyan </a:t>
            </a:r>
            <a:r>
              <a:rPr lang="sk-SK" dirty="0">
                <a:ea typeface="Calibri"/>
                <a:cs typeface="Times New Roman"/>
              </a:rPr>
              <a:t>sokat </a:t>
            </a:r>
            <a:r>
              <a:rPr lang="sk-SK" dirty="0" smtClean="0">
                <a:ea typeface="Calibri"/>
                <a:cs typeface="Times New Roman"/>
              </a:rPr>
              <a:t>alszol.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Ugyan</a:t>
            </a:r>
            <a:r>
              <a:rPr lang="sk-SK" dirty="0">
                <a:ea typeface="Calibri"/>
                <a:cs typeface="Times New Roman"/>
              </a:rPr>
              <a:t>, ne aludj olyan sokáig!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Chodíš </a:t>
            </a:r>
            <a:r>
              <a:rPr lang="sk-SK" dirty="0">
                <a:ea typeface="Calibri"/>
                <a:cs typeface="Times New Roman"/>
              </a:rPr>
              <a:t>tak </a:t>
            </a:r>
            <a:r>
              <a:rPr lang="sk-SK" dirty="0" smtClean="0">
                <a:ea typeface="Calibri"/>
                <a:cs typeface="Times New Roman"/>
              </a:rPr>
              <a:t>neskoro. </a:t>
            </a:r>
            <a:r>
              <a:rPr lang="sk-SK" dirty="0">
                <a:ea typeface="Calibri"/>
                <a:cs typeface="Times New Roman"/>
              </a:rPr>
              <a:t>– nechoď tak neskoro!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Olyan </a:t>
            </a:r>
            <a:r>
              <a:rPr lang="sk-SK" dirty="0">
                <a:ea typeface="Calibri"/>
                <a:cs typeface="Times New Roman"/>
              </a:rPr>
              <a:t>későn </a:t>
            </a:r>
            <a:r>
              <a:rPr lang="sk-SK" dirty="0" smtClean="0">
                <a:ea typeface="Calibri"/>
                <a:cs typeface="Times New Roman"/>
              </a:rPr>
              <a:t>jössz.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Ugyan</a:t>
            </a:r>
            <a:r>
              <a:rPr lang="sk-SK" dirty="0">
                <a:ea typeface="Calibri"/>
                <a:cs typeface="Times New Roman"/>
              </a:rPr>
              <a:t>, ne gyere már olyan későn!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 akej poistovni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si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poistený?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 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Nikdy nebuď nečestný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!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...................................!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Buďte dochvíľny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!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.........................!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5 </a:t>
            </a:r>
            <a:r>
              <a:rPr lang="hu-HU" sz="2800" dirty="0" err="1" smtClean="0"/>
              <a:t>rozkazovacích</a:t>
            </a:r>
            <a:r>
              <a:rPr lang="hu-HU" sz="2800" dirty="0" smtClean="0"/>
              <a:t> </a:t>
            </a:r>
            <a:r>
              <a:rPr lang="hu-HU" sz="2800" dirty="0" err="1" smtClean="0"/>
              <a:t>viet</a:t>
            </a:r>
            <a:r>
              <a:rPr lang="hu-HU" sz="2800" dirty="0" smtClean="0"/>
              <a:t>!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 Írj 5 felszólító mondatot!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sz="2800" dirty="0" err="1" smtClean="0"/>
              <a:t>Situačné</a:t>
            </a:r>
            <a:r>
              <a:rPr lang="hu-HU" sz="2800" dirty="0" smtClean="0"/>
              <a:t> </a:t>
            </a:r>
            <a:r>
              <a:rPr lang="hu-HU" sz="2800" dirty="0" err="1" smtClean="0"/>
              <a:t>hry</a:t>
            </a:r>
            <a:endParaRPr lang="hu-HU" sz="2800" dirty="0" smtClean="0"/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    Helyzetgyakorlatok</a:t>
            </a:r>
          </a:p>
          <a:p>
            <a:pPr marL="0" indent="0">
              <a:buNone/>
            </a:pP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</a:t>
            </a:r>
            <a:r>
              <a:rPr lang="hu-HU" dirty="0" smtClean="0"/>
              <a:t>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 smtClean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Smeješ </a:t>
            </a:r>
            <a:r>
              <a:rPr lang="sk-SK" dirty="0">
                <a:ea typeface="Calibri"/>
                <a:cs typeface="Times New Roman"/>
              </a:rPr>
              <a:t>sa tak </a:t>
            </a:r>
            <a:r>
              <a:rPr lang="sk-SK" dirty="0" smtClean="0">
                <a:ea typeface="Calibri"/>
                <a:cs typeface="Times New Roman"/>
              </a:rPr>
              <a:t>nahlas.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Nesmej </a:t>
            </a:r>
            <a:r>
              <a:rPr lang="sk-SK" dirty="0">
                <a:ea typeface="Calibri"/>
                <a:cs typeface="Times New Roman"/>
              </a:rPr>
              <a:t>sa tak nahlas!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Olyan </a:t>
            </a:r>
            <a:r>
              <a:rPr lang="sk-SK" dirty="0">
                <a:ea typeface="Calibri"/>
                <a:cs typeface="Times New Roman"/>
              </a:rPr>
              <a:t>hangosan </a:t>
            </a:r>
            <a:r>
              <a:rPr lang="sk-SK" dirty="0" smtClean="0">
                <a:ea typeface="Calibri"/>
                <a:cs typeface="Times New Roman"/>
              </a:rPr>
              <a:t>nevetsz.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Ugyan</a:t>
            </a:r>
            <a:r>
              <a:rPr lang="sk-SK" dirty="0">
                <a:ea typeface="Calibri"/>
                <a:cs typeface="Times New Roman"/>
              </a:rPr>
              <a:t>, ne nevess már olyan hangosan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Hovoríš </a:t>
            </a:r>
            <a:r>
              <a:rPr lang="sk-SK" dirty="0">
                <a:ea typeface="Calibri"/>
                <a:cs typeface="Times New Roman"/>
              </a:rPr>
              <a:t>tak </a:t>
            </a:r>
            <a:r>
              <a:rPr lang="sk-SK" dirty="0" smtClean="0">
                <a:ea typeface="Calibri"/>
                <a:cs typeface="Times New Roman"/>
              </a:rPr>
              <a:t>potichu.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Nehovor </a:t>
            </a:r>
            <a:r>
              <a:rPr lang="sk-SK" dirty="0">
                <a:ea typeface="Calibri"/>
                <a:cs typeface="Times New Roman"/>
              </a:rPr>
              <a:t>tak potichu!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Olyan </a:t>
            </a:r>
            <a:r>
              <a:rPr lang="sk-SK" dirty="0">
                <a:ea typeface="Calibri"/>
                <a:cs typeface="Times New Roman"/>
              </a:rPr>
              <a:t>halkan </a:t>
            </a:r>
            <a:r>
              <a:rPr lang="sk-SK" dirty="0" smtClean="0">
                <a:ea typeface="Calibri"/>
                <a:cs typeface="Times New Roman"/>
              </a:rPr>
              <a:t>beszélsz.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Ugyan</a:t>
            </a:r>
            <a:r>
              <a:rPr lang="sk-SK" dirty="0">
                <a:ea typeface="Calibri"/>
                <a:cs typeface="Times New Roman"/>
              </a:rPr>
              <a:t>, ne beszélj már olyan halkan!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Piješ </a:t>
            </a:r>
            <a:r>
              <a:rPr lang="sk-SK" dirty="0">
                <a:ea typeface="Calibri"/>
                <a:cs typeface="Times New Roman"/>
              </a:rPr>
              <a:t>príliš </a:t>
            </a:r>
            <a:r>
              <a:rPr lang="sk-SK" dirty="0" smtClean="0">
                <a:ea typeface="Calibri"/>
                <a:cs typeface="Times New Roman"/>
              </a:rPr>
              <a:t>veľa. </a:t>
            </a:r>
            <a:r>
              <a:rPr lang="sk-SK" dirty="0">
                <a:ea typeface="Calibri"/>
                <a:cs typeface="Times New Roman"/>
              </a:rPr>
              <a:t>– nepi tak veľa!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Túl </a:t>
            </a:r>
            <a:r>
              <a:rPr lang="sk-SK" dirty="0">
                <a:ea typeface="Calibri"/>
                <a:cs typeface="Times New Roman"/>
              </a:rPr>
              <a:t>sokat </a:t>
            </a:r>
            <a:r>
              <a:rPr lang="sk-SK" dirty="0" smtClean="0">
                <a:ea typeface="Calibri"/>
                <a:cs typeface="Times New Roman"/>
              </a:rPr>
              <a:t>iszol.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Ugyan</a:t>
            </a:r>
            <a:r>
              <a:rPr lang="sk-SK" dirty="0">
                <a:ea typeface="Calibri"/>
                <a:cs typeface="Times New Roman"/>
              </a:rPr>
              <a:t>, ne igyál már olyan sokat!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Fajčíš </a:t>
            </a:r>
            <a:r>
              <a:rPr lang="sk-SK" dirty="0" smtClean="0">
                <a:ea typeface="Calibri"/>
                <a:cs typeface="Times New Roman"/>
              </a:rPr>
              <a:t>priveľa.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Nefajči </a:t>
            </a:r>
            <a:r>
              <a:rPr lang="sk-SK" dirty="0">
                <a:ea typeface="Calibri"/>
                <a:cs typeface="Times New Roman"/>
              </a:rPr>
              <a:t>tak veľa!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Túl </a:t>
            </a:r>
            <a:r>
              <a:rPr lang="sk-SK" dirty="0">
                <a:ea typeface="Calibri"/>
                <a:cs typeface="Times New Roman"/>
              </a:rPr>
              <a:t>sokat </a:t>
            </a:r>
            <a:r>
              <a:rPr lang="sk-SK" dirty="0" smtClean="0">
                <a:ea typeface="Calibri"/>
                <a:cs typeface="Times New Roman"/>
              </a:rPr>
              <a:t>dohányzol. </a:t>
            </a:r>
            <a:r>
              <a:rPr lang="sk-SK" dirty="0" smtClean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Ne </a:t>
            </a:r>
            <a:r>
              <a:rPr lang="sk-SK" dirty="0">
                <a:ea typeface="Calibri"/>
                <a:cs typeface="Times New Roman"/>
              </a:rPr>
              <a:t>dohányozz már olyan sokat!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Pracuješ </a:t>
            </a:r>
            <a:r>
              <a:rPr lang="sk-SK" dirty="0" smtClean="0">
                <a:ea typeface="Calibri"/>
                <a:cs typeface="Times New Roman"/>
              </a:rPr>
              <a:t>priveľa.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Tak </a:t>
            </a:r>
            <a:r>
              <a:rPr lang="sk-SK" dirty="0">
                <a:ea typeface="Calibri"/>
                <a:cs typeface="Times New Roman"/>
              </a:rPr>
              <a:t>nepracuj tak veľa!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Túl </a:t>
            </a:r>
            <a:r>
              <a:rPr lang="sk-SK" dirty="0">
                <a:ea typeface="Calibri"/>
                <a:cs typeface="Times New Roman"/>
              </a:rPr>
              <a:t>sokat </a:t>
            </a:r>
            <a:r>
              <a:rPr lang="sk-SK" dirty="0" smtClean="0">
                <a:ea typeface="Calibri"/>
                <a:cs typeface="Times New Roman"/>
              </a:rPr>
              <a:t>dolgozol.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Ugyan</a:t>
            </a:r>
            <a:r>
              <a:rPr lang="sk-SK" dirty="0">
                <a:ea typeface="Calibri"/>
                <a:cs typeface="Times New Roman"/>
              </a:rPr>
              <a:t>, ne dolgozz már olyan sokat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Jazdíš príliš </a:t>
            </a:r>
            <a:r>
              <a:rPr lang="sk-SK" dirty="0" smtClean="0">
                <a:ea typeface="Calibri"/>
                <a:cs typeface="Times New Roman"/>
              </a:rPr>
              <a:t>rýchlo.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Tak </a:t>
            </a:r>
            <a:r>
              <a:rPr lang="sk-SK" dirty="0">
                <a:ea typeface="Calibri"/>
                <a:cs typeface="Times New Roman"/>
              </a:rPr>
              <a:t>nejazdi tak rýchlo!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Túl </a:t>
            </a:r>
            <a:r>
              <a:rPr lang="sk-SK" dirty="0">
                <a:ea typeface="Calibri"/>
                <a:cs typeface="Times New Roman"/>
              </a:rPr>
              <a:t>gyorsan </a:t>
            </a:r>
            <a:r>
              <a:rPr lang="sk-SK" dirty="0" smtClean="0">
                <a:ea typeface="Calibri"/>
                <a:cs typeface="Times New Roman"/>
              </a:rPr>
              <a:t>vezetsz.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Ugyan</a:t>
            </a:r>
            <a:r>
              <a:rPr lang="sk-SK" dirty="0">
                <a:ea typeface="Calibri"/>
                <a:cs typeface="Times New Roman"/>
              </a:rPr>
              <a:t>, ne vezess már olyan gyorsan!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Postavte sa, pán </a:t>
            </a:r>
            <a:r>
              <a:rPr lang="sk-SK" dirty="0" smtClean="0">
                <a:ea typeface="Calibri"/>
                <a:cs typeface="Times New Roman"/>
              </a:rPr>
              <a:t>Kiss!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Álljon </a:t>
            </a:r>
            <a:r>
              <a:rPr lang="sk-SK" dirty="0">
                <a:ea typeface="Calibri"/>
                <a:cs typeface="Times New Roman"/>
              </a:rPr>
              <a:t>fel, </a:t>
            </a:r>
            <a:r>
              <a:rPr lang="sk-SK" dirty="0" smtClean="0">
                <a:ea typeface="Calibri"/>
                <a:cs typeface="Times New Roman"/>
              </a:rPr>
              <a:t>Kiss </a:t>
            </a:r>
            <a:r>
              <a:rPr lang="sk-SK" dirty="0">
                <a:ea typeface="Calibri"/>
                <a:cs typeface="Times New Roman"/>
              </a:rPr>
              <a:t>úr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Sadnite </a:t>
            </a:r>
            <a:r>
              <a:rPr lang="sk-SK" dirty="0">
                <a:ea typeface="Calibri"/>
                <a:cs typeface="Times New Roman"/>
              </a:rPr>
              <a:t>si, pán </a:t>
            </a:r>
            <a:r>
              <a:rPr lang="sk-SK" dirty="0" smtClean="0">
                <a:ea typeface="Calibri"/>
                <a:cs typeface="Times New Roman"/>
              </a:rPr>
              <a:t>Kiss!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Ülljön </a:t>
            </a:r>
            <a:r>
              <a:rPr lang="sk-SK" dirty="0">
                <a:ea typeface="Calibri"/>
                <a:cs typeface="Times New Roman"/>
              </a:rPr>
              <a:t>le, </a:t>
            </a:r>
            <a:r>
              <a:rPr lang="sk-SK" dirty="0" smtClean="0">
                <a:ea typeface="Calibri"/>
                <a:cs typeface="Times New Roman"/>
              </a:rPr>
              <a:t>Kiss </a:t>
            </a:r>
            <a:r>
              <a:rPr lang="sk-SK" dirty="0">
                <a:ea typeface="Calibri"/>
                <a:cs typeface="Times New Roman"/>
              </a:rPr>
              <a:t>úr!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Zostaňte </a:t>
            </a:r>
            <a:r>
              <a:rPr lang="sk-SK" dirty="0">
                <a:ea typeface="Calibri"/>
                <a:cs typeface="Times New Roman"/>
              </a:rPr>
              <a:t>sedieť, pán </a:t>
            </a:r>
            <a:r>
              <a:rPr lang="sk-SK" dirty="0" smtClean="0">
                <a:ea typeface="Calibri"/>
                <a:cs typeface="Times New Roman"/>
              </a:rPr>
              <a:t>Kiss!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Maradjon </a:t>
            </a:r>
            <a:r>
              <a:rPr lang="sk-SK" dirty="0">
                <a:ea typeface="Calibri"/>
                <a:cs typeface="Times New Roman"/>
              </a:rPr>
              <a:t>ülve, </a:t>
            </a:r>
            <a:r>
              <a:rPr lang="sk-SK" dirty="0" smtClean="0">
                <a:ea typeface="Calibri"/>
                <a:cs typeface="Times New Roman"/>
              </a:rPr>
              <a:t>Kiss </a:t>
            </a:r>
            <a:r>
              <a:rPr lang="sk-SK" dirty="0">
                <a:ea typeface="Calibri"/>
                <a:cs typeface="Times New Roman"/>
              </a:rPr>
              <a:t>úr!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Majte </a:t>
            </a:r>
            <a:r>
              <a:rPr lang="sk-SK" dirty="0">
                <a:ea typeface="Calibri"/>
                <a:cs typeface="Times New Roman"/>
              </a:rPr>
              <a:t>strpenie!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Türelmet </a:t>
            </a:r>
            <a:r>
              <a:rPr lang="sk-SK" dirty="0">
                <a:ea typeface="Calibri"/>
                <a:cs typeface="Times New Roman"/>
              </a:rPr>
              <a:t>kérek! / Legyen türelemmel!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Neponáhľajte </a:t>
            </a:r>
            <a:r>
              <a:rPr lang="sk-SK" dirty="0">
                <a:ea typeface="Calibri"/>
                <a:cs typeface="Times New Roman"/>
              </a:rPr>
              <a:t>sa!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Szánjon </a:t>
            </a:r>
            <a:r>
              <a:rPr lang="sk-SK" dirty="0">
                <a:ea typeface="Calibri"/>
                <a:cs typeface="Times New Roman"/>
              </a:rPr>
              <a:t>rá időt! </a:t>
            </a:r>
            <a:r>
              <a:rPr lang="sk-SK" dirty="0" smtClean="0">
                <a:ea typeface="Calibri"/>
                <a:cs typeface="Times New Roman"/>
              </a:rPr>
              <a:t>/ Ne siessen!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Počkajte chvíľu!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Várjon </a:t>
            </a:r>
            <a:r>
              <a:rPr lang="sk-SK" dirty="0">
                <a:ea typeface="Calibri"/>
                <a:cs typeface="Times New Roman"/>
              </a:rPr>
              <a:t>egy pillanatot!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Buďte </a:t>
            </a:r>
            <a:r>
              <a:rPr lang="sk-SK" dirty="0">
                <a:ea typeface="Calibri"/>
                <a:cs typeface="Times New Roman"/>
              </a:rPr>
              <a:t>opatrný!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Vigyázzon</a:t>
            </a:r>
            <a:r>
              <a:rPr lang="sk-SK" dirty="0">
                <a:ea typeface="Calibri"/>
                <a:cs typeface="Times New Roman"/>
              </a:rPr>
              <a:t>! / Legyen óvatos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Buďte </a:t>
            </a:r>
            <a:r>
              <a:rPr lang="sk-SK" dirty="0">
                <a:ea typeface="Calibri"/>
                <a:cs typeface="Times New Roman"/>
              </a:rPr>
              <a:t>dochvíľny!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Legyen </a:t>
            </a:r>
            <a:r>
              <a:rPr lang="sk-SK" dirty="0">
                <a:ea typeface="Calibri"/>
                <a:cs typeface="Times New Roman"/>
              </a:rPr>
              <a:t>pontos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Nebuďte </a:t>
            </a:r>
            <a:r>
              <a:rPr lang="sk-SK" dirty="0">
                <a:ea typeface="Calibri"/>
                <a:cs typeface="Times New Roman"/>
              </a:rPr>
              <a:t>hlúpy!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 </a:t>
            </a:r>
            <a:r>
              <a:rPr lang="sk-SK" dirty="0">
                <a:ea typeface="Calibri"/>
                <a:cs typeface="Times New Roman"/>
              </a:rPr>
              <a:t>legyen buta!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Ohoľ sa!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Borotválkozz </a:t>
            </a:r>
            <a:r>
              <a:rPr lang="sk-SK" dirty="0">
                <a:ea typeface="Calibri"/>
                <a:cs typeface="Times New Roman"/>
              </a:rPr>
              <a:t>meg!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Umy </a:t>
            </a:r>
            <a:r>
              <a:rPr lang="sk-SK" dirty="0">
                <a:ea typeface="Calibri"/>
                <a:cs typeface="Times New Roman"/>
              </a:rPr>
              <a:t>sa!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Mosakodj </a:t>
            </a:r>
            <a:r>
              <a:rPr lang="sk-SK" dirty="0">
                <a:ea typeface="Calibri"/>
                <a:cs typeface="Times New Roman"/>
              </a:rPr>
              <a:t>meg!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Učeš </a:t>
            </a:r>
            <a:r>
              <a:rPr lang="sk-SK" dirty="0">
                <a:ea typeface="Calibri"/>
                <a:cs typeface="Times New Roman"/>
              </a:rPr>
              <a:t>sa!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Fésülködj </a:t>
            </a:r>
            <a:r>
              <a:rPr lang="sk-SK" dirty="0">
                <a:ea typeface="Calibri"/>
                <a:cs typeface="Times New Roman"/>
              </a:rPr>
              <a:t>meg!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Rozkazovací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</a:t>
            </a:r>
            <a:r>
              <a:rPr lang="hu-HU" sz="2400" dirty="0">
                <a:solidFill>
                  <a:prstClr val="black"/>
                </a:solidFill>
              </a:rPr>
              <a:t> - Felszólító mód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Zavolaj</a:t>
            </a:r>
            <a:r>
              <a:rPr lang="sk-SK" dirty="0">
                <a:ea typeface="Calibri"/>
                <a:cs typeface="Times New Roman"/>
              </a:rPr>
              <a:t>! Zavolajte!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Hívj </a:t>
            </a:r>
            <a:r>
              <a:rPr lang="sk-SK" dirty="0">
                <a:ea typeface="Calibri"/>
                <a:cs typeface="Times New Roman"/>
              </a:rPr>
              <a:t>fel! Hívjon fel!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Začni</a:t>
            </a:r>
            <a:r>
              <a:rPr lang="sk-SK" dirty="0">
                <a:ea typeface="Calibri"/>
                <a:cs typeface="Times New Roman"/>
              </a:rPr>
              <a:t>! Začnite!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Kezdd </a:t>
            </a:r>
            <a:r>
              <a:rPr lang="sk-SK" dirty="0">
                <a:ea typeface="Calibri"/>
                <a:cs typeface="Times New Roman"/>
              </a:rPr>
              <a:t>el! Kezdje el!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Prestaň</a:t>
            </a:r>
            <a:r>
              <a:rPr lang="sk-SK" dirty="0">
                <a:ea typeface="Calibri"/>
                <a:cs typeface="Times New Roman"/>
              </a:rPr>
              <a:t>! Prestaňte!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Hagyd </a:t>
            </a:r>
            <a:r>
              <a:rPr lang="sk-SK" dirty="0">
                <a:ea typeface="Calibri"/>
                <a:cs typeface="Times New Roman"/>
              </a:rPr>
              <a:t>abba! Hagyja abba!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278</Words>
  <Application>Microsoft Office PowerPoint</Application>
  <PresentationFormat>Diavetítés a képernyőre (4:3 oldalarány)</PresentationFormat>
  <Paragraphs>222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Rozkazovací spôsob - Felszólító mód</vt:lpstr>
      <vt:lpstr>Rozkazovací spôsob - Felszólító mód</vt:lpstr>
      <vt:lpstr>Rozkazovací spôsob - Felszólító mód</vt:lpstr>
      <vt:lpstr>Rozkazovací spôsob - Felszólító mód</vt:lpstr>
      <vt:lpstr>Rozkazovací spôsob - Felszólító mód</vt:lpstr>
      <vt:lpstr>Rozkazovací spôsob - Felszólító mód</vt:lpstr>
      <vt:lpstr>Rozkazovací spôsob - Felszólító mód</vt:lpstr>
      <vt:lpstr>Rozkazovací spôsob - Felszólító mód</vt:lpstr>
      <vt:lpstr>Rozkazovací spôsob - Felszólító mód</vt:lpstr>
      <vt:lpstr>Rozkazovací spôsob - Felszólító mód</vt:lpstr>
      <vt:lpstr>Rozkazovací spôsob - Felszólító mód</vt:lpstr>
      <vt:lpstr>Rozkazovací spôsob - Felszólító mód</vt:lpstr>
      <vt:lpstr>U lekára - Az orvosnál</vt:lpstr>
      <vt:lpstr>U lekára - Az orvosnál</vt:lpstr>
      <vt:lpstr>U lekára - Az orvosnál</vt:lpstr>
      <vt:lpstr>U lekára - Az orvosnál</vt:lpstr>
      <vt:lpstr>U lekára - Az orvosnál</vt:lpstr>
      <vt:lpstr>U lekára - Az orvosnál</vt:lpstr>
      <vt:lpstr>Prelož! – Fordítsd le!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15</cp:revision>
  <dcterms:created xsi:type="dcterms:W3CDTF">2013-03-28T07:15:55Z</dcterms:created>
  <dcterms:modified xsi:type="dcterms:W3CDTF">2014-01-12T12:23:06Z</dcterms:modified>
</cp:coreProperties>
</file>