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9" r:id="rId4"/>
    <p:sldId id="280" r:id="rId5"/>
    <p:sldId id="281" r:id="rId6"/>
    <p:sldId id="282" r:id="rId7"/>
    <p:sldId id="29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68" r:id="rId18"/>
    <p:sldId id="266" r:id="rId19"/>
    <p:sldId id="265" r:id="rId20"/>
    <p:sldId id="274" r:id="rId21"/>
    <p:sldId id="264" r:id="rId22"/>
    <p:sldId id="263" r:id="rId23"/>
    <p:sldId id="262" r:id="rId24"/>
    <p:sldId id="272" r:id="rId25"/>
    <p:sldId id="273" r:id="rId26"/>
    <p:sldId id="278" r:id="rId27"/>
    <p:sldId id="271" r:id="rId28"/>
    <p:sldId id="270" r:id="rId29"/>
    <p:sldId id="276" r:id="rId30"/>
    <p:sldId id="275" r:id="rId31"/>
    <p:sldId id="277" r:id="rId3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2" autoAdjust="0"/>
    <p:restoredTop sz="94660"/>
  </p:normalViewPr>
  <p:slideViewPr>
    <p:cSldViewPr>
      <p:cViewPr varScale="1">
        <p:scale>
          <a:sx n="74" d="100"/>
          <a:sy n="74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grpSp>
          <p:nvGrpSpPr>
            <p:cNvPr id="2662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663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2663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2663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2663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2663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2663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2663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2663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2663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2663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2664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D49C06-41A6-43C7-85C6-E6EE5344610C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498DBA-1985-435E-B4DD-F8E8C2CB53A9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EC5781-592D-48FA-A5B6-AA3A99D43668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2D2028B-D79F-430D-AF5B-AEA838907951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57BF46-F4B6-444C-AF21-2CA379A4690D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3259B8-5B0C-46CD-A000-380A450BA443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FBFE35-4D07-4DAD-86F2-9076459432E8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FD0241-79BE-44C0-B86A-25E4D3661D22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C90F88-9C6C-4A3F-BF7F-232966BEE1CC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DE8E52-D42E-47CF-991C-A2CA80B87C82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143E26-1D6C-44FF-8F24-CAF9528EC349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FDA6D0-2749-46C4-A9CB-0A6B375A0368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22BC02-1A69-4267-9AFC-6E86815BDACC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hu-H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EB03C988-9116-46C8-96D2-4C3822645574}" type="slidenum">
              <a:rPr lang="hu-HU"/>
              <a:pPr/>
              <a:t>‹#›</a:t>
            </a:fld>
            <a:endParaRPr lang="hu-HU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hlink"/>
                </a:solidFill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hlink"/>
                </a:solidFill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hlink"/>
                </a:solidFill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accent2"/>
                </a:solidFill>
              </a:endParaRPr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>
                <a:solidFill>
                  <a:schemeClr val="accent2"/>
                </a:solidFill>
              </a:endParaRPr>
            </a:p>
          </p:txBody>
        </p:sp>
      </p:grpSp>
      <p:sp>
        <p:nvSpPr>
          <p:cNvPr id="2561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56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9.jpeg"/><Relationship Id="rId7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5.jpeg"/><Relationship Id="rId5" Type="http://schemas.openxmlformats.org/officeDocument/2006/relationships/image" Target="../media/image21.jpeg"/><Relationship Id="rId10" Type="http://schemas.openxmlformats.org/officeDocument/2006/relationships/image" Target="../media/image4.jpeg"/><Relationship Id="rId4" Type="http://schemas.openxmlformats.org/officeDocument/2006/relationships/image" Target="../media/image20.jpeg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5.png"/><Relationship Id="rId7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5.jpeg"/><Relationship Id="rId5" Type="http://schemas.openxmlformats.org/officeDocument/2006/relationships/image" Target="../media/image27.jpeg"/><Relationship Id="rId10" Type="http://schemas.openxmlformats.org/officeDocument/2006/relationships/image" Target="../media/image4.jpeg"/><Relationship Id="rId4" Type="http://schemas.openxmlformats.org/officeDocument/2006/relationships/image" Target="../media/image26.jpeg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1.jpeg"/><Relationship Id="rId7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3.jpeg"/><Relationship Id="rId7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5.jpeg"/><Relationship Id="rId7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6.jpeg"/><Relationship Id="rId9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7.jpeg"/><Relationship Id="rId7" Type="http://schemas.openxmlformats.org/officeDocument/2006/relationships/image" Target="../media/image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9.jpeg"/><Relationship Id="rId7" Type="http://schemas.openxmlformats.org/officeDocument/2006/relationships/image" Target="../media/image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0.jpe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3.jpeg"/><Relationship Id="rId7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5.jpeg"/><Relationship Id="rId5" Type="http://schemas.openxmlformats.org/officeDocument/2006/relationships/image" Target="../media/image15.jpeg"/><Relationship Id="rId10" Type="http://schemas.openxmlformats.org/officeDocument/2006/relationships/image" Target="../media/image4.jpeg"/><Relationship Id="rId4" Type="http://schemas.openxmlformats.org/officeDocument/2006/relationships/image" Target="../media/image14.jpeg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700213"/>
            <a:ext cx="6172200" cy="2520950"/>
          </a:xfrm>
        </p:spPr>
        <p:txBody>
          <a:bodyPr/>
          <a:lstStyle/>
          <a:p>
            <a:r>
              <a:rPr lang="hu-HU" sz="5500" dirty="0" err="1" smtClean="0">
                <a:latin typeface="Georgia" pitchFamily="18" charset="0"/>
              </a:rPr>
              <a:t>Infra</a:t>
            </a:r>
            <a:r>
              <a:rPr lang="hu-HU" sz="5500" dirty="0" smtClean="0">
                <a:latin typeface="Georgia" pitchFamily="18" charset="0"/>
              </a:rPr>
              <a:t> a </a:t>
            </a:r>
            <a:r>
              <a:rPr lang="hu-HU" sz="5500" dirty="0" err="1" smtClean="0">
                <a:latin typeface="Georgia" pitchFamily="18" charset="0"/>
              </a:rPr>
              <a:t>supraštruktúra</a:t>
            </a:r>
            <a:r>
              <a:rPr lang="hu-HU" sz="5500" dirty="0" smtClean="0">
                <a:latin typeface="Georgia" pitchFamily="18" charset="0"/>
              </a:rPr>
              <a:t> </a:t>
            </a:r>
            <a:r>
              <a:rPr lang="hu-HU" sz="5500" dirty="0" err="1" smtClean="0">
                <a:latin typeface="Georgia" pitchFamily="18" charset="0"/>
              </a:rPr>
              <a:t>turizmu</a:t>
            </a:r>
            <a:endParaRPr lang="hu-HU" sz="5500" dirty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vanguar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76600"/>
            <a:ext cx="4114800" cy="3238500"/>
          </a:xfrm>
          <a:prstGeom prst="rect">
            <a:avLst/>
          </a:prstGeom>
          <a:noFill/>
        </p:spPr>
      </p:pic>
      <p:pic>
        <p:nvPicPr>
          <p:cNvPr id="14341" name="Picture 5" descr="m_oszta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343400" cy="2971800"/>
          </a:xfrm>
          <a:prstGeom prst="rect">
            <a:avLst/>
          </a:prstGeom>
          <a:noFill/>
        </p:spPr>
      </p:pic>
      <p:pic>
        <p:nvPicPr>
          <p:cNvPr id="14340" name="Picture 4" descr="b-399147-Jet_S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19600" cy="2986088"/>
          </a:xfrm>
          <a:prstGeom prst="rect">
            <a:avLst/>
          </a:prstGeom>
          <a:noFill/>
        </p:spPr>
      </p:pic>
      <p:pic>
        <p:nvPicPr>
          <p:cNvPr id="14342" name="Picture 6" descr="Luxury-yac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0"/>
            <a:ext cx="4114800" cy="3603625"/>
          </a:xfrm>
          <a:prstGeom prst="rect">
            <a:avLst/>
          </a:prstGeom>
          <a:noFill/>
        </p:spPr>
      </p:pic>
      <p:pic>
        <p:nvPicPr>
          <p:cNvPr id="14344" name="Picture 8" descr="gondola-venice-ita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838200"/>
            <a:ext cx="6350000" cy="47625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I_leve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Bodoni MT Black" pitchFamily="18" charset="0"/>
              </a:rPr>
              <a:t>Letecká</a:t>
            </a:r>
            <a:r>
              <a:rPr lang="hu-HU" dirty="0" smtClean="0">
                <a:latin typeface="Bodoni MT Black" pitchFamily="18" charset="0"/>
              </a:rPr>
              <a:t> </a:t>
            </a:r>
            <a:r>
              <a:rPr lang="hu-HU" dirty="0" err="1" smtClean="0">
                <a:latin typeface="Bodoni MT Black" pitchFamily="18" charset="0"/>
              </a:rPr>
              <a:t>doprava</a:t>
            </a:r>
            <a:r>
              <a:rPr lang="hu-HU" dirty="0" smtClean="0">
                <a:latin typeface="Bodoni MT Black" pitchFamily="18" charset="0"/>
              </a:rPr>
              <a:t> a </a:t>
            </a:r>
            <a:r>
              <a:rPr lang="hu-HU" dirty="0" err="1" smtClean="0">
                <a:latin typeface="Bodoni MT Black" pitchFamily="18" charset="0"/>
              </a:rPr>
              <a:t>jej</a:t>
            </a:r>
            <a:r>
              <a:rPr lang="hu-HU" dirty="0" smtClean="0">
                <a:latin typeface="Bodoni MT Black" pitchFamily="18" charset="0"/>
              </a:rPr>
              <a:t> </a:t>
            </a:r>
            <a:r>
              <a:rPr lang="hu-HU" dirty="0" err="1" smtClean="0">
                <a:latin typeface="Bodoni MT Black" pitchFamily="18" charset="0"/>
              </a:rPr>
              <a:t>prostriedky</a:t>
            </a:r>
            <a:r>
              <a:rPr lang="hu-HU" dirty="0" smtClean="0">
                <a:latin typeface="Bodoni MT Black" pitchFamily="18" charset="0"/>
              </a:rPr>
              <a:t>:</a:t>
            </a:r>
            <a:endParaRPr lang="hu-HU" dirty="0">
              <a:latin typeface="Bodoni MT Black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981200"/>
            <a:ext cx="7715200" cy="3886200"/>
          </a:xfrm>
        </p:spPr>
        <p:txBody>
          <a:bodyPr/>
          <a:lstStyle/>
          <a:p>
            <a:pPr marL="514350" indent="-514350"/>
            <a:r>
              <a:rPr lang="hu-HU" dirty="0" err="1" smtClean="0">
                <a:latin typeface="Book Antiqua" pitchFamily="18" charset="0"/>
              </a:rPr>
              <a:t>Lietadlo</a:t>
            </a:r>
            <a:r>
              <a:rPr lang="hu-HU" dirty="0" smtClean="0">
                <a:latin typeface="Book Antiqua" pitchFamily="18" charset="0"/>
              </a:rPr>
              <a:t>, </a:t>
            </a:r>
          </a:p>
          <a:p>
            <a:pPr marL="514350" indent="-514350"/>
            <a:r>
              <a:rPr lang="hu-HU" dirty="0" err="1" smtClean="0">
                <a:latin typeface="Book Antiqua" pitchFamily="18" charset="0"/>
              </a:rPr>
              <a:t>Helikoptéra</a:t>
            </a:r>
            <a:r>
              <a:rPr lang="hu-HU" dirty="0" smtClean="0">
                <a:latin typeface="Book Antiqua" pitchFamily="18" charset="0"/>
              </a:rPr>
              <a:t>,</a:t>
            </a:r>
          </a:p>
          <a:p>
            <a:pPr marL="514350" indent="-514350"/>
            <a:r>
              <a:rPr lang="hu-HU" dirty="0" err="1" smtClean="0">
                <a:latin typeface="Book Antiqua" pitchFamily="18" charset="0"/>
              </a:rPr>
              <a:t>Vzducholoď</a:t>
            </a:r>
            <a:r>
              <a:rPr lang="hu-HU" dirty="0" smtClean="0">
                <a:latin typeface="Book Antiqua" pitchFamily="18" charset="0"/>
              </a:rPr>
              <a:t>, </a:t>
            </a:r>
          </a:p>
          <a:p>
            <a:pPr marL="514350" indent="-514350"/>
            <a:r>
              <a:rPr lang="hu-HU" dirty="0" smtClean="0">
                <a:latin typeface="Book Antiqua" pitchFamily="18" charset="0"/>
              </a:rPr>
              <a:t>Balón, </a:t>
            </a:r>
          </a:p>
          <a:p>
            <a:pPr marL="514350" indent="-514350"/>
            <a:r>
              <a:rPr lang="hu-HU" dirty="0" err="1" smtClean="0">
                <a:latin typeface="Book Antiqua" pitchFamily="18" charset="0"/>
              </a:rPr>
              <a:t>Raketa</a:t>
            </a:r>
            <a:r>
              <a:rPr lang="hu-HU" dirty="0" smtClean="0">
                <a:latin typeface="Book Antiqua" pitchFamily="18" charset="0"/>
              </a:rPr>
              <a:t>, </a:t>
            </a:r>
          </a:p>
          <a:p>
            <a:pPr marL="514350" indent="-514350"/>
            <a:r>
              <a:rPr lang="hu-HU" dirty="0" err="1" smtClean="0">
                <a:latin typeface="Book Antiqua" pitchFamily="18" charset="0"/>
              </a:rPr>
              <a:t>Rogalo</a:t>
            </a:r>
            <a:r>
              <a:rPr lang="hu-HU" dirty="0" smtClean="0">
                <a:latin typeface="Book Antiqua" pitchFamily="18" charset="0"/>
              </a:rPr>
              <a:t>. </a:t>
            </a:r>
          </a:p>
          <a:p>
            <a:pPr marL="514350" indent="-514350"/>
            <a:endParaRPr lang="hu-HU" dirty="0" smtClean="0">
              <a:latin typeface="Book Antiqu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apache-helikop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3276600"/>
          </a:xfrm>
          <a:prstGeom prst="rect">
            <a:avLst/>
          </a:prstGeom>
          <a:noFill/>
        </p:spPr>
      </p:pic>
      <p:pic>
        <p:nvPicPr>
          <p:cNvPr id="23557" name="Picture 5" descr="atlan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43200"/>
            <a:ext cx="3810000" cy="4114800"/>
          </a:xfrm>
          <a:prstGeom prst="rect">
            <a:avLst/>
          </a:prstGeom>
          <a:noFill/>
        </p:spPr>
      </p:pic>
      <p:pic>
        <p:nvPicPr>
          <p:cNvPr id="23558" name="Picture 6" descr="hu8211legballon_1_w800_h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4953000" cy="3733800"/>
          </a:xfrm>
          <a:prstGeom prst="rect">
            <a:avLst/>
          </a:prstGeom>
          <a:noFill/>
        </p:spPr>
      </p:pic>
      <p:pic>
        <p:nvPicPr>
          <p:cNvPr id="23559" name="Picture 7" descr="18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0"/>
            <a:ext cx="5105400" cy="3270250"/>
          </a:xfrm>
          <a:prstGeom prst="rect">
            <a:avLst/>
          </a:prstGeom>
          <a:noFill/>
        </p:spPr>
      </p:pic>
      <p:pic>
        <p:nvPicPr>
          <p:cNvPr id="23561" name="Picture 9" descr="malev_05_resi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676400"/>
            <a:ext cx="4622800" cy="324485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forgalom"/>
          <p:cNvPicPr>
            <a:picLocks noChangeAspect="1" noChangeArrowheads="1"/>
          </p:cNvPicPr>
          <p:nvPr/>
        </p:nvPicPr>
        <p:blipFill>
          <a:blip r:embed="rId2" cstate="print">
            <a:lum bright="22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5616" y="457200"/>
            <a:ext cx="7571184" cy="1371600"/>
          </a:xfrm>
        </p:spPr>
        <p:txBody>
          <a:bodyPr/>
          <a:lstStyle/>
          <a:p>
            <a:r>
              <a:rPr lang="hu-HU" sz="4800" dirty="0" err="1" smtClean="0">
                <a:latin typeface="Monotype Corsiva" pitchFamily="66" charset="0"/>
              </a:rPr>
              <a:t>Prednosti</a:t>
            </a:r>
            <a:r>
              <a:rPr lang="hu-HU" sz="4800" dirty="0" smtClean="0">
                <a:latin typeface="Monotype Corsiva" pitchFamily="66" charset="0"/>
              </a:rPr>
              <a:t> a </a:t>
            </a:r>
            <a:r>
              <a:rPr lang="hu-HU" sz="4800" b="1" dirty="0" err="1" smtClean="0">
                <a:latin typeface="Monotype Corsiva" pitchFamily="66" charset="0"/>
              </a:rPr>
              <a:t>nedostatky</a:t>
            </a:r>
            <a:endParaRPr lang="hu-HU" b="1" dirty="0">
              <a:latin typeface="Arial Black" pitchFamily="34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0" y="3429000"/>
            <a:ext cx="4419600" cy="0"/>
          </a:xfrm>
          <a:prstGeom prst="line">
            <a:avLst/>
          </a:prstGeom>
          <a:noFill/>
          <a:ln w="711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4572000" y="3429000"/>
            <a:ext cx="4572000" cy="0"/>
          </a:xfrm>
          <a:prstGeom prst="line">
            <a:avLst/>
          </a:prstGeom>
          <a:noFill/>
          <a:ln w="711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animBg="1"/>
      <p:bldP spid="245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forgalmi_dugo"/>
          <p:cNvPicPr>
            <a:picLocks noChangeAspect="1" noChangeArrowheads="1"/>
          </p:cNvPicPr>
          <p:nvPr/>
        </p:nvPicPr>
        <p:blipFill>
          <a:blip r:embed="rId2" cstate="print">
            <a:lum bright="52000" contrast="-70000"/>
          </a:blip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</p:spPr>
      </p:pic>
      <p:pic>
        <p:nvPicPr>
          <p:cNvPr id="10244" name="Picture 4" descr="5349dubai-metro468"/>
          <p:cNvPicPr>
            <a:picLocks noChangeAspect="1" noChangeArrowheads="1"/>
          </p:cNvPicPr>
          <p:nvPr/>
        </p:nvPicPr>
        <p:blipFill>
          <a:blip r:embed="rId3" cstate="print">
            <a:lum bright="52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37338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7240"/>
            <a:ext cx="8229600" cy="1371600"/>
          </a:xfrm>
        </p:spPr>
        <p:txBody>
          <a:bodyPr/>
          <a:lstStyle/>
          <a:p>
            <a:r>
              <a:rPr lang="hu-HU" sz="4000" b="1" dirty="0" err="1" smtClean="0">
                <a:latin typeface="Bradley Hand ITC" pitchFamily="66" charset="0"/>
              </a:rPr>
              <a:t>Prednosti</a:t>
            </a:r>
            <a:r>
              <a:rPr lang="hu-HU" sz="4000" b="1" dirty="0" smtClean="0">
                <a:latin typeface="Bradley Hand ITC" pitchFamily="66" charset="0"/>
              </a:rPr>
              <a:t> a </a:t>
            </a:r>
            <a:r>
              <a:rPr lang="hu-HU" sz="4000" b="1" dirty="0" err="1" smtClean="0">
                <a:latin typeface="Bradley Hand ITC" pitchFamily="66" charset="0"/>
              </a:rPr>
              <a:t>nedostatky</a:t>
            </a:r>
            <a:r>
              <a:rPr lang="hu-HU" sz="4000" b="1" dirty="0" smtClean="0">
                <a:latin typeface="Bradley Hand ITC" pitchFamily="66" charset="0"/>
              </a:rPr>
              <a:t> </a:t>
            </a:r>
            <a:r>
              <a:rPr lang="hu-HU" sz="4000" b="1" dirty="0" err="1" smtClean="0">
                <a:latin typeface="Bradley Hand ITC" pitchFamily="66" charset="0"/>
              </a:rPr>
              <a:t>suchozemskej</a:t>
            </a:r>
            <a:r>
              <a:rPr lang="hu-HU" sz="4000" b="1" dirty="0" smtClean="0">
                <a:latin typeface="Bradley Hand ITC" pitchFamily="66" charset="0"/>
              </a:rPr>
              <a:t> </a:t>
            </a:r>
            <a:r>
              <a:rPr lang="hu-HU" sz="4000" b="1" dirty="0" err="1" smtClean="0">
                <a:latin typeface="Bradley Hand ITC" pitchFamily="66" charset="0"/>
              </a:rPr>
              <a:t>dopravy</a:t>
            </a:r>
            <a:r>
              <a:rPr lang="hu-HU" sz="4000" b="1" dirty="0" smtClean="0">
                <a:latin typeface="Monotype Corsiva" pitchFamily="66" charset="0"/>
              </a:rPr>
              <a:t>:</a:t>
            </a:r>
            <a:endParaRPr lang="hu-HU" sz="4000" b="1" dirty="0">
              <a:latin typeface="Monotype Corsiva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2096"/>
          </a:xfrm>
        </p:spPr>
        <p:txBody>
          <a:bodyPr/>
          <a:lstStyle/>
          <a:p>
            <a:pPr>
              <a:buFontTx/>
              <a:buNone/>
            </a:pPr>
            <a:r>
              <a:rPr lang="hu-HU" sz="3000" dirty="0" err="1" smtClean="0">
                <a:latin typeface="Monotype Corsiva" pitchFamily="66" charset="0"/>
              </a:rPr>
              <a:t>Prednosti</a:t>
            </a:r>
            <a:r>
              <a:rPr lang="hu-HU" sz="3000" dirty="0" smtClean="0">
                <a:latin typeface="Monotype Corsiva" pitchFamily="66" charset="0"/>
              </a:rPr>
              <a:t>: </a:t>
            </a:r>
            <a:endParaRPr lang="hu-HU" sz="3000" dirty="0"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hu-HU" sz="3000" dirty="0" err="1" smtClean="0">
                <a:latin typeface="Monotype Corsiva" pitchFamily="66" charset="0"/>
              </a:rPr>
              <a:t>Dostupná</a:t>
            </a:r>
            <a:r>
              <a:rPr lang="hu-HU" sz="3000" dirty="0" smtClean="0">
                <a:latin typeface="Monotype Corsiva" pitchFamily="66" charset="0"/>
              </a:rPr>
              <a:t> </a:t>
            </a:r>
            <a:r>
              <a:rPr lang="hu-HU" sz="3000" dirty="0" err="1" smtClean="0">
                <a:latin typeface="Monotype Corsiva" pitchFamily="66" charset="0"/>
              </a:rPr>
              <a:t>pre</a:t>
            </a:r>
            <a:r>
              <a:rPr lang="hu-HU" sz="3000" dirty="0" smtClean="0">
                <a:latin typeface="Monotype Corsiva" pitchFamily="66" charset="0"/>
              </a:rPr>
              <a:t> </a:t>
            </a:r>
            <a:r>
              <a:rPr lang="hu-HU" sz="3000" dirty="0" err="1" smtClean="0">
                <a:latin typeface="Monotype Corsiva" pitchFamily="66" charset="0"/>
              </a:rPr>
              <a:t>každého</a:t>
            </a:r>
            <a:r>
              <a:rPr lang="hu-HU" sz="3000" dirty="0" smtClean="0">
                <a:latin typeface="Monotype Corsiva" pitchFamily="66" charset="0"/>
              </a:rPr>
              <a:t>, </a:t>
            </a:r>
            <a:r>
              <a:rPr lang="hu-HU" sz="3000" dirty="0" err="1" smtClean="0">
                <a:latin typeface="Monotype Corsiva" pitchFamily="66" charset="0"/>
              </a:rPr>
              <a:t>je</a:t>
            </a:r>
            <a:r>
              <a:rPr lang="hu-HU" sz="3000" dirty="0" smtClean="0">
                <a:latin typeface="Monotype Corsiva" pitchFamily="66" charset="0"/>
              </a:rPr>
              <a:t> </a:t>
            </a:r>
            <a:r>
              <a:rPr lang="hu-HU" sz="3000" dirty="0" err="1" smtClean="0">
                <a:latin typeface="Monotype Corsiva" pitchFamily="66" charset="0"/>
              </a:rPr>
              <a:t>rýchla</a:t>
            </a:r>
            <a:r>
              <a:rPr lang="hu-HU" sz="3000" dirty="0" smtClean="0">
                <a:latin typeface="Monotype Corsiva" pitchFamily="66" charset="0"/>
              </a:rPr>
              <a:t>, </a:t>
            </a:r>
            <a:r>
              <a:rPr lang="hu-HU" sz="3000" dirty="0" err="1" smtClean="0">
                <a:latin typeface="Monotype Corsiva" pitchFamily="66" charset="0"/>
              </a:rPr>
              <a:t>vzhľadom</a:t>
            </a:r>
            <a:r>
              <a:rPr lang="hu-HU" sz="3000" dirty="0" smtClean="0">
                <a:latin typeface="Monotype Corsiva" pitchFamily="66" charset="0"/>
              </a:rPr>
              <a:t> k </a:t>
            </a:r>
            <a:r>
              <a:rPr lang="hu-HU" sz="3000" dirty="0" err="1" smtClean="0">
                <a:latin typeface="Monotype Corsiva" pitchFamily="66" charset="0"/>
              </a:rPr>
              <a:t>tomu</a:t>
            </a:r>
            <a:r>
              <a:rPr lang="hu-HU" sz="3000" dirty="0" smtClean="0">
                <a:latin typeface="Monotype Corsiva" pitchFamily="66" charset="0"/>
              </a:rPr>
              <a:t>, </a:t>
            </a:r>
            <a:r>
              <a:rPr lang="hu-HU" sz="3000" dirty="0" err="1" smtClean="0">
                <a:latin typeface="Monotype Corsiva" pitchFamily="66" charset="0"/>
              </a:rPr>
              <a:t>ktorú</a:t>
            </a:r>
            <a:r>
              <a:rPr lang="hu-HU" sz="3000" dirty="0" smtClean="0">
                <a:latin typeface="Monotype Corsiva" pitchFamily="66" charset="0"/>
              </a:rPr>
              <a:t> z </a:t>
            </a:r>
            <a:r>
              <a:rPr lang="hu-HU" sz="3000" dirty="0" err="1" smtClean="0">
                <a:latin typeface="Monotype Corsiva" pitchFamily="66" charset="0"/>
              </a:rPr>
              <a:t>jej</a:t>
            </a:r>
            <a:r>
              <a:rPr lang="hu-HU" sz="3000" dirty="0" smtClean="0">
                <a:latin typeface="Monotype Corsiva" pitchFamily="66" charset="0"/>
              </a:rPr>
              <a:t> </a:t>
            </a:r>
            <a:r>
              <a:rPr lang="hu-HU" sz="3000" dirty="0" err="1" smtClean="0">
                <a:latin typeface="Monotype Corsiva" pitchFamily="66" charset="0"/>
              </a:rPr>
              <a:t>foriem</a:t>
            </a:r>
            <a:r>
              <a:rPr lang="hu-HU" sz="3000" dirty="0" smtClean="0">
                <a:latin typeface="Monotype Corsiva" pitchFamily="66" charset="0"/>
              </a:rPr>
              <a:t> </a:t>
            </a:r>
            <a:r>
              <a:rPr lang="hu-HU" sz="3000" dirty="0" err="1" smtClean="0">
                <a:latin typeface="Monotype Corsiva" pitchFamily="66" charset="0"/>
              </a:rPr>
              <a:t>si</a:t>
            </a:r>
            <a:r>
              <a:rPr lang="hu-HU" sz="3000" dirty="0" smtClean="0">
                <a:latin typeface="Monotype Corsiva" pitchFamily="66" charset="0"/>
              </a:rPr>
              <a:t> </a:t>
            </a:r>
            <a:r>
              <a:rPr lang="hu-HU" sz="3000" dirty="0" err="1" smtClean="0">
                <a:latin typeface="Monotype Corsiva" pitchFamily="66" charset="0"/>
              </a:rPr>
              <a:t>veberieme</a:t>
            </a:r>
            <a:r>
              <a:rPr lang="hu-HU" sz="3000" dirty="0" smtClean="0">
                <a:latin typeface="Monotype Corsiva" pitchFamily="66" charset="0"/>
              </a:rPr>
              <a:t>, </a:t>
            </a:r>
            <a:r>
              <a:rPr lang="hu-HU" sz="3000" dirty="0" err="1" smtClean="0">
                <a:latin typeface="Monotype Corsiva" pitchFamily="66" charset="0"/>
              </a:rPr>
              <a:t>prepravuje</a:t>
            </a:r>
            <a:r>
              <a:rPr lang="hu-HU" sz="3000" dirty="0" smtClean="0">
                <a:latin typeface="Monotype Corsiva" pitchFamily="66" charset="0"/>
              </a:rPr>
              <a:t> </a:t>
            </a:r>
            <a:r>
              <a:rPr lang="hu-HU" sz="3000" dirty="0" err="1" smtClean="0">
                <a:latin typeface="Monotype Corsiva" pitchFamily="66" charset="0"/>
              </a:rPr>
              <a:t>veľa</a:t>
            </a:r>
            <a:r>
              <a:rPr lang="hu-HU" sz="3000" dirty="0" smtClean="0">
                <a:latin typeface="Monotype Corsiva" pitchFamily="66" charset="0"/>
              </a:rPr>
              <a:t> </a:t>
            </a:r>
            <a:r>
              <a:rPr lang="hu-HU" sz="3000" dirty="0" err="1" smtClean="0">
                <a:latin typeface="Monotype Corsiva" pitchFamily="66" charset="0"/>
              </a:rPr>
              <a:t>ľudí</a:t>
            </a:r>
            <a:r>
              <a:rPr lang="hu-HU" sz="3000" dirty="0" smtClean="0">
                <a:latin typeface="Monotype Corsiva" pitchFamily="66" charset="0"/>
              </a:rPr>
              <a:t>.</a:t>
            </a:r>
          </a:p>
          <a:p>
            <a:pPr>
              <a:buFontTx/>
              <a:buNone/>
            </a:pPr>
            <a:endParaRPr lang="hu-HU" sz="1900" dirty="0"/>
          </a:p>
          <a:p>
            <a:pPr>
              <a:buFontTx/>
              <a:buNone/>
            </a:pPr>
            <a:r>
              <a:rPr lang="hu-HU" sz="2400" dirty="0" err="1" smtClean="0">
                <a:latin typeface="Adobe Caslon Pro Bold" pitchFamily="18" charset="-18"/>
              </a:rPr>
              <a:t>Nedostatky</a:t>
            </a:r>
            <a:r>
              <a:rPr lang="hu-HU" sz="2400" dirty="0" smtClean="0">
                <a:latin typeface="Adobe Caslon Pro Bold" pitchFamily="18" charset="-18"/>
              </a:rPr>
              <a:t>:</a:t>
            </a:r>
            <a:endParaRPr lang="hu-HU" sz="2400" dirty="0">
              <a:latin typeface="Adobe Caslon Pro Bold" pitchFamily="18" charset="-18"/>
            </a:endParaRPr>
          </a:p>
          <a:p>
            <a:pPr>
              <a:buFontTx/>
              <a:buNone/>
            </a:pPr>
            <a:r>
              <a:rPr lang="hu-HU" sz="2400" dirty="0" err="1">
                <a:latin typeface="Adobe Caslon Pro Bold" pitchFamily="18" charset="-18"/>
              </a:rPr>
              <a:t>P</a:t>
            </a:r>
            <a:r>
              <a:rPr lang="hu-HU" sz="2400" dirty="0" err="1" smtClean="0">
                <a:latin typeface="Adobe Caslon Pro Bold" pitchFamily="18" charset="-18"/>
              </a:rPr>
              <a:t>replnenosť</a:t>
            </a:r>
            <a:r>
              <a:rPr lang="hu-HU" sz="2400" dirty="0" smtClean="0">
                <a:latin typeface="Adobe Caslon Pro Bold" pitchFamily="18" charset="-18"/>
              </a:rPr>
              <a:t>, </a:t>
            </a:r>
            <a:r>
              <a:rPr lang="hu-HU" sz="2400" dirty="0" err="1" smtClean="0">
                <a:latin typeface="Adobe Caslon Pro Bold" pitchFamily="18" charset="-18"/>
              </a:rPr>
              <a:t>dopravné</a:t>
            </a:r>
            <a:r>
              <a:rPr lang="hu-HU" sz="2400" dirty="0" smtClean="0">
                <a:latin typeface="Adobe Caslon Pro Bold" pitchFamily="18" charset="-18"/>
              </a:rPr>
              <a:t> </a:t>
            </a:r>
            <a:r>
              <a:rPr lang="hu-HU" sz="2400" dirty="0" err="1" smtClean="0">
                <a:latin typeface="Adobe Caslon Pro Bold" pitchFamily="18" charset="-18"/>
              </a:rPr>
              <a:t>zápchy</a:t>
            </a:r>
            <a:r>
              <a:rPr lang="hu-HU" sz="2400" dirty="0" smtClean="0">
                <a:latin typeface="Adobe Caslon Pro Bold" pitchFamily="18" charset="-18"/>
              </a:rPr>
              <a:t>, </a:t>
            </a:r>
            <a:r>
              <a:rPr lang="hu-HU" sz="2400" dirty="0" err="1" smtClean="0">
                <a:latin typeface="Adobe Caslon Pro Bold" pitchFamily="18" charset="-18"/>
              </a:rPr>
              <a:t>hygiena</a:t>
            </a:r>
            <a:r>
              <a:rPr lang="hu-HU" sz="2400" dirty="0" smtClean="0">
                <a:latin typeface="Adobe Caslon Pro Bold" pitchFamily="18" charset="-18"/>
              </a:rPr>
              <a:t>, </a:t>
            </a:r>
            <a:r>
              <a:rPr lang="hu-HU" sz="2400" dirty="0" err="1" smtClean="0">
                <a:latin typeface="Adobe Caslon Pro Bold" pitchFamily="18" charset="-18"/>
              </a:rPr>
              <a:t>výdavky</a:t>
            </a:r>
            <a:r>
              <a:rPr lang="hu-HU" sz="2400" dirty="0" smtClean="0">
                <a:latin typeface="Adobe Caslon Pro Bold" pitchFamily="18" charset="-18"/>
              </a:rPr>
              <a:t>, </a:t>
            </a:r>
            <a:r>
              <a:rPr lang="hu-HU" sz="2400" dirty="0" err="1" smtClean="0">
                <a:latin typeface="Adobe Caslon Pro Bold" pitchFamily="18" charset="-18"/>
              </a:rPr>
              <a:t>znečistenie</a:t>
            </a:r>
            <a:r>
              <a:rPr lang="hu-HU" sz="2400" dirty="0" smtClean="0">
                <a:latin typeface="Adobe Caslon Pro Bold" pitchFamily="18" charset="-18"/>
              </a:rPr>
              <a:t> </a:t>
            </a:r>
            <a:r>
              <a:rPr lang="hu-HU" sz="2400" dirty="0" err="1" smtClean="0">
                <a:latin typeface="Adobe Caslon Pro Bold" pitchFamily="18" charset="-18"/>
              </a:rPr>
              <a:t>životného</a:t>
            </a:r>
            <a:r>
              <a:rPr lang="hu-HU" sz="2400" dirty="0" smtClean="0">
                <a:latin typeface="Adobe Caslon Pro Bold" pitchFamily="18" charset="-18"/>
              </a:rPr>
              <a:t> </a:t>
            </a:r>
            <a:r>
              <a:rPr lang="hu-HU" sz="2400" dirty="0" err="1" smtClean="0">
                <a:latin typeface="Adobe Caslon Pro Bold" pitchFamily="18" charset="-18"/>
              </a:rPr>
              <a:t>prostredia</a:t>
            </a:r>
            <a:r>
              <a:rPr lang="hu-HU" sz="2400" dirty="0" smtClean="0">
                <a:latin typeface="Adobe Caslon Pro Bold" pitchFamily="18" charset="-18"/>
              </a:rPr>
              <a:t>,  </a:t>
            </a:r>
            <a:r>
              <a:rPr lang="hu-HU" sz="2400" dirty="0" err="1" smtClean="0">
                <a:latin typeface="Adobe Caslon Pro Bold" pitchFamily="18" charset="-18"/>
              </a:rPr>
              <a:t>je</a:t>
            </a:r>
            <a:r>
              <a:rPr lang="hu-HU" sz="2400" dirty="0" smtClean="0">
                <a:latin typeface="Adobe Caslon Pro Bold" pitchFamily="18" charset="-18"/>
              </a:rPr>
              <a:t> </a:t>
            </a:r>
            <a:r>
              <a:rPr lang="hu-HU" sz="2400" dirty="0" err="1" smtClean="0">
                <a:latin typeface="Adobe Caslon Pro Bold" pitchFamily="18" charset="-18"/>
              </a:rPr>
              <a:t>výhodná</a:t>
            </a:r>
            <a:r>
              <a:rPr lang="hu-HU" sz="2400" dirty="0" smtClean="0">
                <a:latin typeface="Adobe Caslon Pro Bold" pitchFamily="18" charset="-18"/>
              </a:rPr>
              <a:t> len </a:t>
            </a:r>
            <a:r>
              <a:rPr lang="hu-HU" sz="2400" dirty="0" err="1" smtClean="0">
                <a:latin typeface="Adobe Caslon Pro Bold" pitchFamily="18" charset="-18"/>
              </a:rPr>
              <a:t>pri</a:t>
            </a:r>
            <a:r>
              <a:rPr lang="hu-HU" sz="2400" dirty="0" smtClean="0">
                <a:latin typeface="Adobe Caslon Pro Bold" pitchFamily="18" charset="-18"/>
              </a:rPr>
              <a:t> </a:t>
            </a:r>
            <a:r>
              <a:rPr lang="hu-HU" sz="2400" dirty="0" err="1" smtClean="0">
                <a:latin typeface="Adobe Caslon Pro Bold" pitchFamily="18" charset="-18"/>
              </a:rPr>
              <a:t>kratších</a:t>
            </a:r>
            <a:r>
              <a:rPr lang="hu-HU" sz="2400" dirty="0" smtClean="0">
                <a:latin typeface="Adobe Caslon Pro Bold" pitchFamily="18" charset="-18"/>
              </a:rPr>
              <a:t> </a:t>
            </a:r>
            <a:r>
              <a:rPr lang="hu-HU" sz="2400" dirty="0" err="1" smtClean="0">
                <a:latin typeface="Adobe Caslon Pro Bold" pitchFamily="18" charset="-18"/>
              </a:rPr>
              <a:t>cestách</a:t>
            </a:r>
            <a:r>
              <a:rPr lang="hu-HU" sz="2400" dirty="0" smtClean="0">
                <a:latin typeface="Adobe Caslon Pro Bold" pitchFamily="18" charset="-18"/>
              </a:rPr>
              <a:t>,  </a:t>
            </a:r>
            <a:r>
              <a:rPr lang="hu-HU" sz="2400" dirty="0" err="1" smtClean="0">
                <a:latin typeface="Adobe Caslon Pro Bold" pitchFamily="18" charset="-18"/>
              </a:rPr>
              <a:t>vysoká</a:t>
            </a:r>
            <a:r>
              <a:rPr lang="hu-HU" sz="2400" dirty="0" smtClean="0">
                <a:latin typeface="Adobe Caslon Pro Bold" pitchFamily="18" charset="-18"/>
              </a:rPr>
              <a:t> </a:t>
            </a:r>
            <a:r>
              <a:rPr lang="hu-HU" sz="2400" dirty="0" err="1" smtClean="0">
                <a:latin typeface="Adobe Caslon Pro Bold" pitchFamily="18" charset="-18"/>
              </a:rPr>
              <a:t>dopravná</a:t>
            </a:r>
            <a:r>
              <a:rPr lang="hu-HU" sz="2400" dirty="0" smtClean="0">
                <a:latin typeface="Adobe Caslon Pro Bold" pitchFamily="18" charset="-18"/>
              </a:rPr>
              <a:t> </a:t>
            </a:r>
            <a:r>
              <a:rPr lang="hu-HU" sz="2400" dirty="0" err="1" smtClean="0">
                <a:latin typeface="Adobe Caslon Pro Bold" pitchFamily="18" charset="-18"/>
              </a:rPr>
              <a:t>nehodovosť</a:t>
            </a:r>
            <a:r>
              <a:rPr lang="hu-HU" sz="2400" dirty="0" smtClean="0">
                <a:latin typeface="Adobe Caslon Pro Bold" pitchFamily="18" charset="-18"/>
              </a:rPr>
              <a:t>.</a:t>
            </a:r>
            <a:endParaRPr lang="hu-HU" sz="2400" dirty="0">
              <a:latin typeface="Adobe Caslon Pro Bold" pitchFamily="18" charset="-1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rms_titanic_400px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  <p:pic>
        <p:nvPicPr>
          <p:cNvPr id="12293" name="Picture 5" descr="Verona-luxus"/>
          <p:cNvPicPr>
            <a:picLocks noChangeAspect="1" noChangeArrowheads="1"/>
          </p:cNvPicPr>
          <p:nvPr/>
        </p:nvPicPr>
        <p:blipFill>
          <a:blip r:embed="rId3" cstate="print">
            <a:lum bright="2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29208"/>
            <a:ext cx="8229600" cy="1371600"/>
          </a:xfrm>
        </p:spPr>
        <p:txBody>
          <a:bodyPr/>
          <a:lstStyle/>
          <a:p>
            <a:r>
              <a:rPr lang="hu-HU" dirty="0" err="1" smtClean="0"/>
              <a:t>Výhody</a:t>
            </a:r>
            <a:r>
              <a:rPr lang="hu-HU" dirty="0" smtClean="0"/>
              <a:t> </a:t>
            </a:r>
            <a:r>
              <a:rPr lang="hu-HU" dirty="0" err="1" smtClean="0"/>
              <a:t>vodnej</a:t>
            </a:r>
            <a:r>
              <a:rPr lang="hu-HU" dirty="0" smtClean="0"/>
              <a:t> </a:t>
            </a:r>
            <a:r>
              <a:rPr lang="hu-HU" dirty="0" err="1" smtClean="0"/>
              <a:t>dopravy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38733"/>
            <a:ext cx="8229600" cy="4754563"/>
          </a:xfrm>
        </p:spPr>
        <p:txBody>
          <a:bodyPr/>
          <a:lstStyle/>
          <a:p>
            <a:pPr>
              <a:buFontTx/>
              <a:buNone/>
            </a:pPr>
            <a:r>
              <a:rPr lang="hu-HU" sz="3000" dirty="0" err="1" smtClean="0">
                <a:latin typeface="Monotype Corsiva" pitchFamily="66" charset="0"/>
              </a:rPr>
              <a:t>Výhody</a:t>
            </a:r>
            <a:r>
              <a:rPr lang="hu-HU" sz="3000" dirty="0" smtClean="0">
                <a:latin typeface="Monotype Corsiva" pitchFamily="66" charset="0"/>
              </a:rPr>
              <a:t>: </a:t>
            </a:r>
            <a:endParaRPr lang="hu-HU" sz="3000" dirty="0"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hu-HU" sz="3000" dirty="0" err="1" smtClean="0">
                <a:latin typeface="Monotype Corsiva" pitchFamily="66" charset="0"/>
              </a:rPr>
              <a:t>Pohodlie</a:t>
            </a:r>
            <a:r>
              <a:rPr lang="hu-HU" sz="3000" dirty="0" smtClean="0">
                <a:latin typeface="Monotype Corsiva" pitchFamily="66" charset="0"/>
              </a:rPr>
              <a:t>, </a:t>
            </a:r>
            <a:r>
              <a:rPr lang="hu-HU" sz="3000" dirty="0" err="1" smtClean="0">
                <a:latin typeface="Monotype Corsiva" pitchFamily="66" charset="0"/>
              </a:rPr>
              <a:t>zaujímavá</a:t>
            </a:r>
            <a:r>
              <a:rPr lang="hu-HU" sz="3000" dirty="0" smtClean="0">
                <a:latin typeface="Monotype Corsiva" pitchFamily="66" charset="0"/>
              </a:rPr>
              <a:t>, </a:t>
            </a:r>
            <a:r>
              <a:rPr lang="hu-HU" sz="3000" dirty="0" err="1" smtClean="0">
                <a:latin typeface="Monotype Corsiva" pitchFamily="66" charset="0"/>
              </a:rPr>
              <a:t>prepravuje</a:t>
            </a:r>
            <a:r>
              <a:rPr lang="hu-HU" sz="3000" dirty="0" smtClean="0">
                <a:latin typeface="Monotype Corsiva" pitchFamily="66" charset="0"/>
              </a:rPr>
              <a:t> </a:t>
            </a:r>
            <a:r>
              <a:rPr lang="hu-HU" sz="3000" dirty="0" err="1" smtClean="0">
                <a:latin typeface="Monotype Corsiva" pitchFamily="66" charset="0"/>
              </a:rPr>
              <a:t>veľa</a:t>
            </a:r>
            <a:r>
              <a:rPr lang="hu-HU" sz="3000" dirty="0" smtClean="0">
                <a:latin typeface="Monotype Corsiva" pitchFamily="66" charset="0"/>
              </a:rPr>
              <a:t> </a:t>
            </a:r>
            <a:r>
              <a:rPr lang="hu-HU" sz="3000" dirty="0" err="1" smtClean="0">
                <a:latin typeface="Monotype Corsiva" pitchFamily="66" charset="0"/>
              </a:rPr>
              <a:t>ľudí</a:t>
            </a:r>
            <a:r>
              <a:rPr lang="hu-HU" sz="3000" dirty="0" smtClean="0">
                <a:latin typeface="Monotype Corsiva" pitchFamily="66" charset="0"/>
              </a:rPr>
              <a:t>, </a:t>
            </a:r>
            <a:r>
              <a:rPr lang="hu-HU" sz="3000" dirty="0" err="1" smtClean="0">
                <a:latin typeface="Monotype Corsiva" pitchFamily="66" charset="0"/>
              </a:rPr>
              <a:t>vhodná</a:t>
            </a:r>
            <a:r>
              <a:rPr lang="hu-HU" sz="3000" dirty="0" smtClean="0">
                <a:latin typeface="Monotype Corsiva" pitchFamily="66" charset="0"/>
              </a:rPr>
              <a:t> aj na </a:t>
            </a:r>
            <a:r>
              <a:rPr lang="hu-HU" sz="3000" dirty="0" err="1" smtClean="0">
                <a:latin typeface="Monotype Corsiva" pitchFamily="66" charset="0"/>
              </a:rPr>
              <a:t>prekonanie</a:t>
            </a:r>
            <a:r>
              <a:rPr lang="hu-HU" sz="3000" dirty="0" smtClean="0">
                <a:latin typeface="Monotype Corsiva" pitchFamily="66" charset="0"/>
              </a:rPr>
              <a:t> </a:t>
            </a:r>
            <a:r>
              <a:rPr lang="hu-HU" sz="3000" dirty="0" err="1" smtClean="0">
                <a:latin typeface="Monotype Corsiva" pitchFamily="66" charset="0"/>
              </a:rPr>
              <a:t>väčších</a:t>
            </a:r>
            <a:r>
              <a:rPr lang="hu-HU" sz="3000" dirty="0" smtClean="0">
                <a:latin typeface="Monotype Corsiva" pitchFamily="66" charset="0"/>
              </a:rPr>
              <a:t> </a:t>
            </a:r>
            <a:r>
              <a:rPr lang="hu-HU" sz="3000" dirty="0" err="1" smtClean="0">
                <a:latin typeface="Monotype Corsiva" pitchFamily="66" charset="0"/>
              </a:rPr>
              <a:t>vzdialeností</a:t>
            </a:r>
            <a:r>
              <a:rPr lang="hu-HU" sz="3000" dirty="0" smtClean="0">
                <a:latin typeface="Monotype Corsiva" pitchFamily="66" charset="0"/>
              </a:rPr>
              <a:t>, </a:t>
            </a:r>
            <a:r>
              <a:rPr lang="hu-HU" sz="3000" dirty="0" err="1" smtClean="0">
                <a:latin typeface="Monotype Corsiva" pitchFamily="66" charset="0"/>
              </a:rPr>
              <a:t>efektívna</a:t>
            </a:r>
            <a:r>
              <a:rPr lang="hu-HU" sz="3000" dirty="0" smtClean="0">
                <a:latin typeface="Monotype Corsiva" pitchFamily="66" charset="0"/>
              </a:rPr>
              <a:t>,  s </a:t>
            </a:r>
            <a:r>
              <a:rPr lang="hu-HU" sz="3000" dirty="0" err="1" smtClean="0">
                <a:latin typeface="Monotype Corsiva" pitchFamily="66" charset="0"/>
              </a:rPr>
              <a:t>malou</a:t>
            </a:r>
            <a:r>
              <a:rPr lang="hu-HU" sz="3000" dirty="0" smtClean="0">
                <a:latin typeface="Monotype Corsiva" pitchFamily="66" charset="0"/>
              </a:rPr>
              <a:t> </a:t>
            </a:r>
            <a:r>
              <a:rPr lang="hu-HU" sz="3000" dirty="0" err="1" smtClean="0">
                <a:latin typeface="Monotype Corsiva" pitchFamily="66" charset="0"/>
              </a:rPr>
              <a:t>spotrebou</a:t>
            </a:r>
            <a:r>
              <a:rPr lang="hu-HU" sz="3000" dirty="0" smtClean="0">
                <a:latin typeface="Monotype Corsiva" pitchFamily="66" charset="0"/>
              </a:rPr>
              <a:t> </a:t>
            </a:r>
            <a:r>
              <a:rPr lang="hu-HU" sz="3000" dirty="0" err="1" smtClean="0">
                <a:latin typeface="Monotype Corsiva" pitchFamily="66" charset="0"/>
              </a:rPr>
              <a:t>energie</a:t>
            </a:r>
            <a:r>
              <a:rPr lang="hu-HU" sz="3000" dirty="0" smtClean="0">
                <a:latin typeface="Monotype Corsiva" pitchFamily="66" charset="0"/>
              </a:rPr>
              <a:t>, </a:t>
            </a:r>
            <a:r>
              <a:rPr lang="hu-HU" sz="3000" dirty="0" err="1" smtClean="0">
                <a:latin typeface="Monotype Corsiva" pitchFamily="66" charset="0"/>
              </a:rPr>
              <a:t>bezpečná</a:t>
            </a:r>
            <a:r>
              <a:rPr lang="hu-HU" sz="3000" dirty="0" smtClean="0">
                <a:latin typeface="Monotype Corsiva" pitchFamily="66" charset="0"/>
              </a:rPr>
              <a:t>.</a:t>
            </a:r>
          </a:p>
          <a:p>
            <a:pPr>
              <a:buFontTx/>
              <a:buNone/>
            </a:pPr>
            <a:endParaRPr lang="hu-HU" sz="3000" dirty="0"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hu-HU" sz="2400" dirty="0" err="1" smtClean="0">
                <a:latin typeface="Bodoni MT Black" pitchFamily="18" charset="0"/>
              </a:rPr>
              <a:t>Nedostatky</a:t>
            </a:r>
            <a:r>
              <a:rPr lang="hu-HU" sz="2400" dirty="0" smtClean="0">
                <a:latin typeface="Bodoni MT Black" pitchFamily="18" charset="0"/>
              </a:rPr>
              <a:t>: </a:t>
            </a:r>
            <a:endParaRPr lang="hu-HU" sz="2400" dirty="0">
              <a:latin typeface="Bodoni MT Black" pitchFamily="18" charset="0"/>
            </a:endParaRPr>
          </a:p>
          <a:p>
            <a:pPr>
              <a:buFontTx/>
              <a:buNone/>
            </a:pPr>
            <a:r>
              <a:rPr lang="hu-HU" sz="2400" dirty="0" err="1" smtClean="0">
                <a:latin typeface="Bodoni MT Black" pitchFamily="18" charset="0"/>
              </a:rPr>
              <a:t>Nedostupná</a:t>
            </a:r>
            <a:r>
              <a:rPr lang="hu-HU" sz="2400" dirty="0" smtClean="0">
                <a:latin typeface="Bodoni MT Black" pitchFamily="18" charset="0"/>
              </a:rPr>
              <a:t> </a:t>
            </a:r>
            <a:r>
              <a:rPr lang="hu-HU" sz="2400" dirty="0" err="1" smtClean="0">
                <a:latin typeface="Bodoni MT Black" pitchFamily="18" charset="0"/>
              </a:rPr>
              <a:t>pre</a:t>
            </a:r>
            <a:r>
              <a:rPr lang="hu-HU" sz="2400" dirty="0" smtClean="0">
                <a:latin typeface="Bodoni MT Black" pitchFamily="18" charset="0"/>
              </a:rPr>
              <a:t> </a:t>
            </a:r>
            <a:r>
              <a:rPr lang="hu-HU" sz="2400" dirty="0" err="1" smtClean="0">
                <a:latin typeface="Bodoni MT Black" pitchFamily="18" charset="0"/>
              </a:rPr>
              <a:t>každého</a:t>
            </a:r>
            <a:r>
              <a:rPr lang="hu-HU" sz="2400" dirty="0" smtClean="0">
                <a:latin typeface="Bodoni MT Black" pitchFamily="18" charset="0"/>
              </a:rPr>
              <a:t>, </a:t>
            </a:r>
            <a:r>
              <a:rPr lang="hu-HU" sz="2400" dirty="0" err="1" smtClean="0">
                <a:latin typeface="Bodoni MT Black" pitchFamily="18" charset="0"/>
              </a:rPr>
              <a:t>viaže</a:t>
            </a:r>
            <a:r>
              <a:rPr lang="hu-HU" sz="2400" dirty="0" smtClean="0">
                <a:latin typeface="Bodoni MT Black" pitchFamily="18" charset="0"/>
              </a:rPr>
              <a:t> </a:t>
            </a:r>
            <a:r>
              <a:rPr lang="hu-HU" sz="2400" dirty="0" err="1" smtClean="0">
                <a:latin typeface="Bodoni MT Black" pitchFamily="18" charset="0"/>
              </a:rPr>
              <a:t>sa</a:t>
            </a:r>
            <a:r>
              <a:rPr lang="hu-HU" sz="2400" dirty="0" smtClean="0">
                <a:latin typeface="Bodoni MT Black" pitchFamily="18" charset="0"/>
              </a:rPr>
              <a:t> k </a:t>
            </a:r>
            <a:r>
              <a:rPr lang="hu-HU" sz="2400" dirty="0" err="1" smtClean="0">
                <a:latin typeface="Bodoni MT Black" pitchFamily="18" charset="0"/>
              </a:rPr>
              <a:t>určitému</a:t>
            </a:r>
            <a:r>
              <a:rPr lang="hu-HU" sz="2400" dirty="0" smtClean="0">
                <a:latin typeface="Bodoni MT Black" pitchFamily="18" charset="0"/>
              </a:rPr>
              <a:t> </a:t>
            </a:r>
            <a:r>
              <a:rPr lang="hu-HU" sz="2400" dirty="0" err="1" smtClean="0">
                <a:latin typeface="Bodoni MT Black" pitchFamily="18" charset="0"/>
              </a:rPr>
              <a:t>priestoru</a:t>
            </a:r>
            <a:r>
              <a:rPr lang="hu-HU" sz="2400" dirty="0" smtClean="0">
                <a:latin typeface="Bodoni MT Black" pitchFamily="18" charset="0"/>
              </a:rPr>
              <a:t>, </a:t>
            </a:r>
            <a:r>
              <a:rPr lang="hu-HU" sz="2400" dirty="0" err="1" smtClean="0">
                <a:latin typeface="Bodoni MT Black" pitchFamily="18" charset="0"/>
              </a:rPr>
              <a:t>výdavky</a:t>
            </a:r>
            <a:r>
              <a:rPr lang="hu-HU" sz="2400" dirty="0" smtClean="0">
                <a:latin typeface="Bodoni MT Black" pitchFamily="18" charset="0"/>
              </a:rPr>
              <a:t>, </a:t>
            </a:r>
            <a:r>
              <a:rPr lang="hu-HU" sz="2400" dirty="0" err="1" smtClean="0">
                <a:latin typeface="Bodoni MT Black" pitchFamily="18" charset="0"/>
              </a:rPr>
              <a:t>stávajú</a:t>
            </a:r>
            <a:r>
              <a:rPr lang="hu-HU" sz="2400" dirty="0" smtClean="0">
                <a:latin typeface="Bodoni MT Black" pitchFamily="18" charset="0"/>
              </a:rPr>
              <a:t> </a:t>
            </a:r>
            <a:r>
              <a:rPr lang="hu-HU" sz="2400" dirty="0" err="1" smtClean="0">
                <a:latin typeface="Bodoni MT Black" pitchFamily="18" charset="0"/>
              </a:rPr>
              <a:t>sa</a:t>
            </a:r>
            <a:r>
              <a:rPr lang="hu-HU" sz="2400" dirty="0" smtClean="0">
                <a:latin typeface="Bodoni MT Black" pitchFamily="18" charset="0"/>
              </a:rPr>
              <a:t> ja </a:t>
            </a:r>
            <a:r>
              <a:rPr lang="hu-HU" sz="2400" dirty="0" err="1" smtClean="0">
                <a:latin typeface="Bodoni MT Black" pitchFamily="18" charset="0"/>
              </a:rPr>
              <a:t>nehody</a:t>
            </a:r>
            <a:r>
              <a:rPr lang="hu-HU" sz="2400" dirty="0" smtClean="0">
                <a:latin typeface="Bodoni MT Black" pitchFamily="18" charset="0"/>
              </a:rPr>
              <a:t>, </a:t>
            </a:r>
            <a:r>
              <a:rPr lang="hu-HU" sz="2400" dirty="0" err="1" smtClean="0">
                <a:latin typeface="Bodoni MT Black" pitchFamily="18" charset="0"/>
              </a:rPr>
              <a:t>znečistenie</a:t>
            </a:r>
            <a:r>
              <a:rPr lang="hu-HU" sz="2400" dirty="0" smtClean="0">
                <a:latin typeface="Bodoni MT Black" pitchFamily="18" charset="0"/>
              </a:rPr>
              <a:t> </a:t>
            </a:r>
            <a:r>
              <a:rPr lang="hu-HU" sz="2400" dirty="0" err="1" smtClean="0">
                <a:latin typeface="Bodoni MT Black" pitchFamily="18" charset="0"/>
              </a:rPr>
              <a:t>vôd</a:t>
            </a:r>
            <a:r>
              <a:rPr lang="hu-HU" sz="2400" dirty="0" smtClean="0">
                <a:latin typeface="Bodoni MT Black" pitchFamily="18" charset="0"/>
              </a:rPr>
              <a:t>, </a:t>
            </a:r>
            <a:r>
              <a:rPr lang="hu-HU" sz="2400" dirty="0" err="1" smtClean="0">
                <a:latin typeface="Bodoni MT Black" pitchFamily="18" charset="0"/>
              </a:rPr>
              <a:t>ohtrozuje</a:t>
            </a:r>
            <a:r>
              <a:rPr lang="hu-HU" sz="2400" dirty="0" smtClean="0">
                <a:latin typeface="Bodoni MT Black" pitchFamily="18" charset="0"/>
              </a:rPr>
              <a:t> </a:t>
            </a:r>
            <a:r>
              <a:rPr lang="hu-HU" sz="2400" dirty="0" err="1" smtClean="0">
                <a:latin typeface="Bodoni MT Black" pitchFamily="18" charset="0"/>
              </a:rPr>
              <a:t>živočíšstvo</a:t>
            </a:r>
            <a:r>
              <a:rPr lang="hu-HU" sz="2400" dirty="0" smtClean="0">
                <a:latin typeface="Bodoni MT Black" pitchFamily="18" charset="0"/>
              </a:rPr>
              <a:t>.</a:t>
            </a:r>
            <a:endParaRPr lang="hu-HU" sz="2400" dirty="0">
              <a:latin typeface="Bodoni MT Black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a_340_2"/>
          <p:cNvPicPr>
            <a:picLocks noChangeAspect="1" noChangeArrowheads="1"/>
          </p:cNvPicPr>
          <p:nvPr/>
        </p:nvPicPr>
        <p:blipFill>
          <a:blip r:embed="rId2" cstate="print">
            <a:lum bright="22000" contrast="-70000"/>
          </a:blip>
          <a:srcRect/>
          <a:stretch>
            <a:fillRect/>
          </a:stretch>
        </p:blipFill>
        <p:spPr bwMode="auto">
          <a:xfrm>
            <a:off x="4343400" y="3657600"/>
            <a:ext cx="4800600" cy="3200400"/>
          </a:xfrm>
          <a:prstGeom prst="rect">
            <a:avLst/>
          </a:prstGeom>
          <a:noFill/>
        </p:spPr>
      </p:pic>
      <p:pic>
        <p:nvPicPr>
          <p:cNvPr id="11269" name="Picture 5" descr="101690942_e2b1f228bd"/>
          <p:cNvPicPr>
            <a:picLocks noChangeAspect="1" noChangeArrowheads="1"/>
          </p:cNvPicPr>
          <p:nvPr/>
        </p:nvPicPr>
        <p:blipFill>
          <a:blip r:embed="rId3" cstate="print">
            <a:lum bright="22000" contrast="-70000"/>
          </a:blip>
          <a:srcRect/>
          <a:stretch>
            <a:fillRect/>
          </a:stretch>
        </p:blipFill>
        <p:spPr bwMode="auto">
          <a:xfrm>
            <a:off x="0" y="3505200"/>
            <a:ext cx="4343400" cy="3352800"/>
          </a:xfrm>
          <a:prstGeom prst="rect">
            <a:avLst/>
          </a:prstGeom>
          <a:noFill/>
        </p:spPr>
      </p:pic>
      <p:pic>
        <p:nvPicPr>
          <p:cNvPr id="11268" name="Picture 4" descr="Aerion05"/>
          <p:cNvPicPr>
            <a:picLocks noChangeAspect="1" noChangeArrowheads="1"/>
          </p:cNvPicPr>
          <p:nvPr/>
        </p:nvPicPr>
        <p:blipFill>
          <a:blip r:embed="rId4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hu-HU" dirty="0" err="1" smtClean="0"/>
              <a:t>Letecká</a:t>
            </a:r>
            <a:r>
              <a:rPr lang="hu-HU" dirty="0" smtClean="0"/>
              <a:t> </a:t>
            </a:r>
            <a:r>
              <a:rPr lang="hu-HU" dirty="0" err="1" smtClean="0"/>
              <a:t>doprava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0640"/>
            <a:ext cx="8229600" cy="5462736"/>
          </a:xfrm>
        </p:spPr>
        <p:txBody>
          <a:bodyPr/>
          <a:lstStyle/>
          <a:p>
            <a:pPr>
              <a:buFontTx/>
              <a:buNone/>
            </a:pPr>
            <a:r>
              <a:rPr lang="hu-HU" sz="3000" b="1" dirty="0" err="1" smtClean="0">
                <a:latin typeface="Monotype Corsiva" pitchFamily="66" charset="0"/>
              </a:rPr>
              <a:t>Výhody</a:t>
            </a:r>
            <a:r>
              <a:rPr lang="hu-HU" sz="3000" b="1" dirty="0" smtClean="0">
                <a:latin typeface="Monotype Corsiva" pitchFamily="66" charset="0"/>
              </a:rPr>
              <a:t>:</a:t>
            </a:r>
            <a:endParaRPr lang="hu-HU" sz="3000" b="1" dirty="0"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hu-HU" sz="3000" b="1" dirty="0" err="1" smtClean="0">
                <a:latin typeface="Monotype Corsiva" pitchFamily="66" charset="0"/>
              </a:rPr>
              <a:t>Pohodlie</a:t>
            </a:r>
            <a:r>
              <a:rPr lang="hu-HU" sz="3000" b="1" dirty="0" smtClean="0">
                <a:latin typeface="Monotype Corsiva" pitchFamily="66" charset="0"/>
              </a:rPr>
              <a:t>, </a:t>
            </a:r>
            <a:r>
              <a:rPr lang="hu-HU" sz="3000" b="1" dirty="0" err="1" smtClean="0">
                <a:latin typeface="Monotype Corsiva" pitchFamily="66" charset="0"/>
              </a:rPr>
              <a:t>vysoká</a:t>
            </a:r>
            <a:r>
              <a:rPr lang="hu-HU" sz="3000" b="1" dirty="0" smtClean="0">
                <a:latin typeface="Monotype Corsiva" pitchFamily="66" charset="0"/>
              </a:rPr>
              <a:t> </a:t>
            </a:r>
            <a:r>
              <a:rPr lang="hu-HU" sz="3000" b="1" dirty="0" err="1" smtClean="0">
                <a:latin typeface="Monotype Corsiva" pitchFamily="66" charset="0"/>
              </a:rPr>
              <a:t>úroveň</a:t>
            </a:r>
            <a:r>
              <a:rPr lang="hu-HU" sz="3000" b="1" dirty="0" smtClean="0">
                <a:latin typeface="Monotype Corsiva" pitchFamily="66" charset="0"/>
              </a:rPr>
              <a:t> </a:t>
            </a:r>
            <a:r>
              <a:rPr lang="hu-HU" sz="3000" b="1" dirty="0" err="1" smtClean="0">
                <a:latin typeface="Monotype Corsiva" pitchFamily="66" charset="0"/>
              </a:rPr>
              <a:t>služieb</a:t>
            </a:r>
            <a:r>
              <a:rPr lang="hu-HU" sz="3000" b="1" dirty="0" smtClean="0">
                <a:latin typeface="Monotype Corsiva" pitchFamily="66" charset="0"/>
              </a:rPr>
              <a:t>, </a:t>
            </a:r>
            <a:r>
              <a:rPr lang="hu-HU" sz="3000" b="1" dirty="0" err="1" smtClean="0">
                <a:latin typeface="Monotype Corsiva" pitchFamily="66" charset="0"/>
              </a:rPr>
              <a:t>rýchla</a:t>
            </a:r>
            <a:r>
              <a:rPr lang="hu-HU" sz="3000" b="1" dirty="0" smtClean="0">
                <a:latin typeface="Monotype Corsiva" pitchFamily="66" charset="0"/>
              </a:rPr>
              <a:t>, v </a:t>
            </a:r>
            <a:r>
              <a:rPr lang="hu-HU" sz="3000" b="1" dirty="0" err="1" smtClean="0">
                <a:latin typeface="Monotype Corsiva" pitchFamily="66" charset="0"/>
              </a:rPr>
              <a:t>závislosti</a:t>
            </a:r>
            <a:r>
              <a:rPr lang="hu-HU" sz="3000" b="1" dirty="0" smtClean="0">
                <a:latin typeface="Monotype Corsiva" pitchFamily="66" charset="0"/>
              </a:rPr>
              <a:t> </a:t>
            </a:r>
            <a:r>
              <a:rPr lang="hu-HU" sz="3000" b="1" dirty="0" err="1" smtClean="0">
                <a:latin typeface="Monotype Corsiva" pitchFamily="66" charset="0"/>
              </a:rPr>
              <a:t>od</a:t>
            </a:r>
            <a:r>
              <a:rPr lang="hu-HU" sz="3000" b="1" dirty="0" smtClean="0">
                <a:latin typeface="Monotype Corsiva" pitchFamily="66" charset="0"/>
              </a:rPr>
              <a:t> </a:t>
            </a:r>
            <a:r>
              <a:rPr lang="hu-HU" sz="3000" b="1" dirty="0" err="1" smtClean="0">
                <a:latin typeface="Monotype Corsiva" pitchFamily="66" charset="0"/>
              </a:rPr>
              <a:t>toho</a:t>
            </a:r>
            <a:r>
              <a:rPr lang="hu-HU" sz="3000" b="1" dirty="0" smtClean="0">
                <a:latin typeface="Monotype Corsiva" pitchFamily="66" charset="0"/>
              </a:rPr>
              <a:t>  </a:t>
            </a:r>
            <a:r>
              <a:rPr lang="hu-HU" sz="3000" b="1" dirty="0" err="1" smtClean="0">
                <a:latin typeface="Monotype Corsiva" pitchFamily="66" charset="0"/>
              </a:rPr>
              <a:t>že</a:t>
            </a:r>
            <a:r>
              <a:rPr lang="hu-HU" sz="3000" b="1" dirty="0" smtClean="0">
                <a:latin typeface="Monotype Corsiva" pitchFamily="66" charset="0"/>
              </a:rPr>
              <a:t> </a:t>
            </a:r>
            <a:r>
              <a:rPr lang="hu-HU" sz="3000" b="1" dirty="0" err="1" smtClean="0">
                <a:latin typeface="Monotype Corsiva" pitchFamily="66" charset="0"/>
              </a:rPr>
              <a:t>je</a:t>
            </a:r>
            <a:r>
              <a:rPr lang="hu-HU" sz="3000" b="1" dirty="0" smtClean="0">
                <a:latin typeface="Monotype Corsiva" pitchFamily="66" charset="0"/>
              </a:rPr>
              <a:t> </a:t>
            </a:r>
            <a:r>
              <a:rPr lang="hu-HU" sz="3000" b="1" dirty="0" err="1" smtClean="0">
                <a:latin typeface="Monotype Corsiva" pitchFamily="66" charset="0"/>
              </a:rPr>
              <a:t>vhodná</a:t>
            </a:r>
            <a:r>
              <a:rPr lang="hu-HU" sz="3000" b="1" dirty="0" smtClean="0">
                <a:latin typeface="Monotype Corsiva" pitchFamily="66" charset="0"/>
              </a:rPr>
              <a:t> aj na </a:t>
            </a:r>
            <a:r>
              <a:rPr lang="hu-HU" sz="3000" b="1" dirty="0" err="1" smtClean="0">
                <a:latin typeface="Monotype Corsiva" pitchFamily="66" charset="0"/>
              </a:rPr>
              <a:t>dlhšie</a:t>
            </a:r>
            <a:r>
              <a:rPr lang="hu-HU" sz="3000" b="1" dirty="0" smtClean="0">
                <a:latin typeface="Monotype Corsiva" pitchFamily="66" charset="0"/>
              </a:rPr>
              <a:t> </a:t>
            </a:r>
            <a:r>
              <a:rPr lang="hu-HU" sz="3000" b="1" dirty="0" err="1" smtClean="0">
                <a:latin typeface="Monotype Corsiva" pitchFamily="66" charset="0"/>
              </a:rPr>
              <a:t>vzdialenosti</a:t>
            </a:r>
            <a:r>
              <a:rPr lang="hu-HU" sz="3000" b="1" dirty="0" smtClean="0">
                <a:latin typeface="Monotype Corsiva" pitchFamily="66" charset="0"/>
              </a:rPr>
              <a:t>, </a:t>
            </a:r>
            <a:r>
              <a:rPr lang="hu-HU" sz="3000" b="1" dirty="0" err="1" smtClean="0">
                <a:latin typeface="Monotype Corsiva" pitchFamily="66" charset="0"/>
              </a:rPr>
              <a:t>je</a:t>
            </a:r>
            <a:r>
              <a:rPr lang="hu-HU" sz="3000" b="1" dirty="0" smtClean="0">
                <a:latin typeface="Monotype Corsiva" pitchFamily="66" charset="0"/>
              </a:rPr>
              <a:t> </a:t>
            </a:r>
            <a:r>
              <a:rPr lang="hu-HU" sz="3000" b="1" dirty="0" err="1" smtClean="0">
                <a:latin typeface="Monotype Corsiva" pitchFamily="66" charset="0"/>
              </a:rPr>
              <a:t>bezpečná</a:t>
            </a:r>
            <a:r>
              <a:rPr lang="hu-HU" sz="3000" b="1" dirty="0" smtClean="0">
                <a:latin typeface="Monotype Corsiva" pitchFamily="66" charset="0"/>
              </a:rPr>
              <a:t>.</a:t>
            </a:r>
            <a:endParaRPr lang="hu-HU" sz="3000" b="1" dirty="0">
              <a:latin typeface="Monotype Corsiva" pitchFamily="66" charset="0"/>
            </a:endParaRPr>
          </a:p>
          <a:p>
            <a:pPr>
              <a:buNone/>
            </a:pPr>
            <a:endParaRPr lang="hu-HU" sz="2000" dirty="0"/>
          </a:p>
          <a:p>
            <a:endParaRPr lang="hu-HU" sz="2000" dirty="0"/>
          </a:p>
          <a:p>
            <a:pPr>
              <a:buFontTx/>
              <a:buNone/>
            </a:pPr>
            <a:r>
              <a:rPr lang="hu-HU" sz="2500" dirty="0" err="1" smtClean="0">
                <a:latin typeface="Adobe Caslon Pro Bold" pitchFamily="18" charset="-18"/>
              </a:rPr>
              <a:t>Nedostatok</a:t>
            </a:r>
            <a:r>
              <a:rPr lang="hu-HU" sz="2500" dirty="0" smtClean="0">
                <a:latin typeface="Adobe Caslon Pro Bold" pitchFamily="18" charset="-18"/>
              </a:rPr>
              <a:t> - </a:t>
            </a:r>
            <a:r>
              <a:rPr lang="hu-HU" sz="2500" dirty="0" err="1" smtClean="0">
                <a:latin typeface="Adobe Caslon Pro Bold" pitchFamily="18" charset="-18"/>
              </a:rPr>
              <a:t>Nevýhoda</a:t>
            </a:r>
            <a:r>
              <a:rPr lang="hu-HU" sz="2500" dirty="0" smtClean="0">
                <a:latin typeface="Adobe Caslon Pro Bold" pitchFamily="18" charset="-18"/>
              </a:rPr>
              <a:t>: </a:t>
            </a:r>
            <a:endParaRPr lang="hu-HU" sz="2500" dirty="0">
              <a:latin typeface="Adobe Caslon Pro Bold" pitchFamily="18" charset="-18"/>
            </a:endParaRPr>
          </a:p>
          <a:p>
            <a:pPr>
              <a:buFontTx/>
              <a:buNone/>
            </a:pPr>
            <a:r>
              <a:rPr lang="hu-HU" sz="2500" dirty="0" err="1" smtClean="0">
                <a:latin typeface="Adobe Caslon Pro Bold" pitchFamily="18" charset="-18"/>
              </a:rPr>
              <a:t>Nie</a:t>
            </a:r>
            <a:r>
              <a:rPr lang="hu-HU" sz="2500" dirty="0" smtClean="0">
                <a:latin typeface="Adobe Caslon Pro Bold" pitchFamily="18" charset="-18"/>
              </a:rPr>
              <a:t> </a:t>
            </a:r>
            <a:r>
              <a:rPr lang="hu-HU" sz="2500" dirty="0" err="1" smtClean="0">
                <a:latin typeface="Adobe Caslon Pro Bold" pitchFamily="18" charset="-18"/>
              </a:rPr>
              <a:t>je</a:t>
            </a:r>
            <a:r>
              <a:rPr lang="hu-HU" sz="2500" dirty="0" smtClean="0">
                <a:latin typeface="Adobe Caslon Pro Bold" pitchFamily="18" charset="-18"/>
              </a:rPr>
              <a:t> </a:t>
            </a:r>
            <a:r>
              <a:rPr lang="hu-HU" sz="2500" dirty="0" err="1" smtClean="0">
                <a:latin typeface="Adobe Caslon Pro Bold" pitchFamily="18" charset="-18"/>
              </a:rPr>
              <a:t>dostupná</a:t>
            </a:r>
            <a:r>
              <a:rPr lang="hu-HU" sz="2500" dirty="0" smtClean="0">
                <a:latin typeface="Adobe Caslon Pro Bold" pitchFamily="18" charset="-18"/>
              </a:rPr>
              <a:t> </a:t>
            </a:r>
            <a:r>
              <a:rPr lang="hu-HU" sz="2500" dirty="0" err="1" smtClean="0">
                <a:latin typeface="Adobe Caslon Pro Bold" pitchFamily="18" charset="-18"/>
              </a:rPr>
              <a:t>pre</a:t>
            </a:r>
            <a:r>
              <a:rPr lang="hu-HU" sz="2500" dirty="0" smtClean="0">
                <a:latin typeface="Adobe Caslon Pro Bold" pitchFamily="18" charset="-18"/>
              </a:rPr>
              <a:t> </a:t>
            </a:r>
            <a:r>
              <a:rPr lang="hu-HU" sz="2500" dirty="0" err="1" smtClean="0">
                <a:latin typeface="Adobe Caslon Pro Bold" pitchFamily="18" charset="-18"/>
              </a:rPr>
              <a:t>každého</a:t>
            </a:r>
            <a:r>
              <a:rPr lang="hu-HU" sz="2500" dirty="0" smtClean="0">
                <a:latin typeface="Adobe Caslon Pro Bold" pitchFamily="18" charset="-18"/>
              </a:rPr>
              <a:t>,  </a:t>
            </a:r>
            <a:r>
              <a:rPr lang="hu-HU" sz="2500" dirty="0" err="1" smtClean="0">
                <a:latin typeface="Adobe Caslon Pro Bold" pitchFamily="18" charset="-18"/>
              </a:rPr>
              <a:t>nákladná</a:t>
            </a:r>
            <a:r>
              <a:rPr lang="hu-HU" sz="2500" dirty="0" smtClean="0">
                <a:latin typeface="Adobe Caslon Pro Bold" pitchFamily="18" charset="-18"/>
              </a:rPr>
              <a:t>, </a:t>
            </a:r>
            <a:r>
              <a:rPr lang="hu-HU" sz="2500" dirty="0" err="1" smtClean="0">
                <a:latin typeface="Adobe Caslon Pro Bold" pitchFamily="18" charset="-18"/>
              </a:rPr>
              <a:t>nedopravuje</a:t>
            </a:r>
            <a:r>
              <a:rPr lang="hu-HU" sz="2500" dirty="0" smtClean="0">
                <a:latin typeface="Adobe Caslon Pro Bold" pitchFamily="18" charset="-18"/>
              </a:rPr>
              <a:t> </a:t>
            </a:r>
            <a:r>
              <a:rPr lang="hu-HU" sz="2500" dirty="0" err="1" smtClean="0">
                <a:latin typeface="Adobe Caslon Pro Bold" pitchFamily="18" charset="-18"/>
              </a:rPr>
              <a:t>od</a:t>
            </a:r>
            <a:r>
              <a:rPr lang="hu-HU" sz="2500" dirty="0" smtClean="0">
                <a:latin typeface="Adobe Caslon Pro Bold" pitchFamily="18" charset="-18"/>
              </a:rPr>
              <a:t> </a:t>
            </a:r>
            <a:r>
              <a:rPr lang="hu-HU" sz="2500" dirty="0" err="1" smtClean="0">
                <a:latin typeface="Adobe Caslon Pro Bold" pitchFamily="18" charset="-18"/>
              </a:rPr>
              <a:t>domu</a:t>
            </a:r>
            <a:r>
              <a:rPr lang="hu-HU" sz="2500" dirty="0" smtClean="0">
                <a:latin typeface="Adobe Caslon Pro Bold" pitchFamily="18" charset="-18"/>
              </a:rPr>
              <a:t> k </a:t>
            </a:r>
            <a:r>
              <a:rPr lang="hu-HU" sz="2500" dirty="0" err="1" smtClean="0">
                <a:latin typeface="Adobe Caslon Pro Bold" pitchFamily="18" charset="-18"/>
              </a:rPr>
              <a:t>domu</a:t>
            </a:r>
            <a:r>
              <a:rPr lang="hu-HU" sz="2500" dirty="0" smtClean="0">
                <a:latin typeface="Adobe Caslon Pro Bold" pitchFamily="18" charset="-18"/>
              </a:rPr>
              <a:t>, v </a:t>
            </a:r>
            <a:r>
              <a:rPr lang="hu-HU" sz="2500" dirty="0" err="1" smtClean="0">
                <a:latin typeface="Adobe Caslon Pro Bold" pitchFamily="18" charset="-18"/>
              </a:rPr>
              <a:t>prípade</a:t>
            </a:r>
            <a:r>
              <a:rPr lang="hu-HU" sz="2500" dirty="0" smtClean="0">
                <a:latin typeface="Adobe Caslon Pro Bold" pitchFamily="18" charset="-18"/>
              </a:rPr>
              <a:t> </a:t>
            </a:r>
            <a:r>
              <a:rPr lang="hu-HU" sz="2500" dirty="0" err="1" smtClean="0">
                <a:latin typeface="Adobe Caslon Pro Bold" pitchFamily="18" charset="-18"/>
              </a:rPr>
              <a:t>nehody</a:t>
            </a:r>
            <a:r>
              <a:rPr lang="hu-HU" sz="2500" dirty="0" smtClean="0">
                <a:latin typeface="Adobe Caslon Pro Bold" pitchFamily="18" charset="-18"/>
              </a:rPr>
              <a:t> - </a:t>
            </a:r>
            <a:r>
              <a:rPr lang="hu-HU" sz="2500" dirty="0" err="1" smtClean="0">
                <a:latin typeface="Adobe Caslon Pro Bold" pitchFamily="18" charset="-18"/>
              </a:rPr>
              <a:t>smrteľné</a:t>
            </a:r>
            <a:r>
              <a:rPr lang="hu-HU" sz="2500" dirty="0" smtClean="0">
                <a:latin typeface="Adobe Caslon Pro Bold" pitchFamily="18" charset="-18"/>
              </a:rPr>
              <a:t>, </a:t>
            </a:r>
            <a:r>
              <a:rPr lang="hu-HU" sz="2500" dirty="0" err="1" smtClean="0">
                <a:latin typeface="Adobe Caslon Pro Bold" pitchFamily="18" charset="-18"/>
              </a:rPr>
              <a:t>znečistenie</a:t>
            </a:r>
            <a:r>
              <a:rPr lang="hu-HU" sz="2500" dirty="0" smtClean="0">
                <a:latin typeface="Adobe Caslon Pro Bold" pitchFamily="18" charset="-18"/>
              </a:rPr>
              <a:t> </a:t>
            </a:r>
            <a:r>
              <a:rPr lang="hu-HU" sz="2500" dirty="0" err="1" smtClean="0">
                <a:latin typeface="Adobe Caslon Pro Bold" pitchFamily="18" charset="-18"/>
              </a:rPr>
              <a:t>vzduchu</a:t>
            </a:r>
            <a:r>
              <a:rPr lang="hu-HU" sz="2500" dirty="0" smtClean="0">
                <a:latin typeface="Adobe Caslon Pro Bold" pitchFamily="18" charset="-18"/>
              </a:rPr>
              <a:t>, </a:t>
            </a:r>
            <a:r>
              <a:rPr lang="hu-HU" sz="2500" dirty="0" err="1" smtClean="0">
                <a:latin typeface="Adobe Caslon Pro Bold" pitchFamily="18" charset="-18"/>
              </a:rPr>
              <a:t>vysoké</a:t>
            </a:r>
            <a:r>
              <a:rPr lang="hu-HU" sz="2500" dirty="0" smtClean="0">
                <a:latin typeface="Adobe Caslon Pro Bold" pitchFamily="18" charset="-18"/>
              </a:rPr>
              <a:t> </a:t>
            </a:r>
            <a:r>
              <a:rPr lang="hu-HU" sz="2500" dirty="0" err="1" smtClean="0">
                <a:latin typeface="Adobe Caslon Pro Bold" pitchFamily="18" charset="-18"/>
              </a:rPr>
              <a:t>hladiny</a:t>
            </a:r>
            <a:r>
              <a:rPr lang="hu-HU" sz="2500" dirty="0" smtClean="0">
                <a:latin typeface="Adobe Caslon Pro Bold" pitchFamily="18" charset="-18"/>
              </a:rPr>
              <a:t> </a:t>
            </a:r>
            <a:r>
              <a:rPr lang="hu-HU" sz="2500" dirty="0" err="1" smtClean="0">
                <a:latin typeface="Adobe Caslon Pro Bold" pitchFamily="18" charset="-18"/>
              </a:rPr>
              <a:t>zvuku</a:t>
            </a:r>
            <a:r>
              <a:rPr lang="hu-HU" sz="2500" dirty="0" smtClean="0">
                <a:latin typeface="Adobe Caslon Pro Bold" pitchFamily="18" charset="-18"/>
              </a:rPr>
              <a:t>, </a:t>
            </a:r>
            <a:r>
              <a:rPr lang="hu-HU" sz="2500" dirty="0" err="1" smtClean="0">
                <a:latin typeface="Adobe Caslon Pro Bold" pitchFamily="18" charset="-18"/>
              </a:rPr>
              <a:t>veľké</a:t>
            </a:r>
            <a:r>
              <a:rPr lang="hu-HU" sz="2500" dirty="0" smtClean="0">
                <a:latin typeface="Adobe Caslon Pro Bold" pitchFamily="18" charset="-18"/>
              </a:rPr>
              <a:t> </a:t>
            </a:r>
            <a:r>
              <a:rPr lang="hu-HU" sz="2500" dirty="0" err="1" smtClean="0">
                <a:latin typeface="Adobe Caslon Pro Bold" pitchFamily="18" charset="-18"/>
              </a:rPr>
              <a:t>územia</a:t>
            </a:r>
            <a:r>
              <a:rPr lang="hu-HU" sz="2500" dirty="0" smtClean="0">
                <a:latin typeface="Adobe Caslon Pro Bold" pitchFamily="18" charset="-18"/>
              </a:rPr>
              <a:t> a </a:t>
            </a:r>
            <a:r>
              <a:rPr lang="hu-HU" sz="2500" dirty="0" err="1" smtClean="0">
                <a:latin typeface="Adobe Caslon Pro Bold" pitchFamily="18" charset="-18"/>
              </a:rPr>
              <a:t>náklady</a:t>
            </a:r>
            <a:r>
              <a:rPr lang="hu-HU" sz="2500" dirty="0" smtClean="0">
                <a:latin typeface="Adobe Caslon Pro Bold" pitchFamily="18" charset="-18"/>
              </a:rPr>
              <a:t>.</a:t>
            </a:r>
            <a:endParaRPr lang="hu-HU" sz="2500" dirty="0">
              <a:latin typeface="Adobe Caslon Pro Bold" pitchFamily="18" charset="-1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10795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u-HU" sz="2800" dirty="0" err="1" smtClean="0">
                <a:solidFill>
                  <a:schemeClr val="bg2"/>
                </a:solidFill>
                <a:latin typeface="Times New Roman" pitchFamily="18" charset="0"/>
              </a:rPr>
              <a:t>Vzájomné</a:t>
            </a:r>
            <a:r>
              <a:rPr lang="hu-HU" sz="28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800" dirty="0" err="1" smtClean="0">
                <a:solidFill>
                  <a:schemeClr val="bg2"/>
                </a:solidFill>
                <a:latin typeface="Times New Roman" pitchFamily="18" charset="0"/>
              </a:rPr>
              <a:t>zapadanie</a:t>
            </a:r>
            <a:r>
              <a:rPr lang="hu-HU" sz="28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800" dirty="0" err="1" smtClean="0">
                <a:solidFill>
                  <a:schemeClr val="bg2"/>
                </a:solidFill>
                <a:latin typeface="Times New Roman" pitchFamily="18" charset="0"/>
              </a:rPr>
              <a:t>vecných</a:t>
            </a:r>
            <a:r>
              <a:rPr lang="hu-HU" sz="28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800" dirty="0" err="1" smtClean="0">
                <a:solidFill>
                  <a:schemeClr val="bg2"/>
                </a:solidFill>
                <a:latin typeface="Times New Roman" pitchFamily="18" charset="0"/>
              </a:rPr>
              <a:t>podmienok</a:t>
            </a:r>
            <a:r>
              <a:rPr lang="hu-HU" sz="28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800" dirty="0" err="1" smtClean="0">
                <a:solidFill>
                  <a:schemeClr val="bg2"/>
                </a:solidFill>
                <a:latin typeface="Times New Roman" pitchFamily="18" charset="0"/>
              </a:rPr>
              <a:t>turizmu</a:t>
            </a:r>
            <a:endParaRPr lang="hu-HU" sz="28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14340" name="Picture 4" descr="INFRA"/>
          <p:cNvPicPr>
            <a:picLocks noChangeAspect="1" noChangeArrowheads="1"/>
          </p:cNvPicPr>
          <p:nvPr/>
        </p:nvPicPr>
        <p:blipFill>
          <a:blip r:embed="rId2" cstate="print"/>
          <a:srcRect b="10309"/>
          <a:stretch>
            <a:fillRect/>
          </a:stretch>
        </p:blipFill>
        <p:spPr bwMode="auto">
          <a:xfrm>
            <a:off x="0" y="1491828"/>
            <a:ext cx="9144000" cy="438544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4752429"/>
          </a:xfrm>
        </p:spPr>
        <p:txBody>
          <a:bodyPr/>
          <a:lstStyle/>
          <a:p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Infraštruktúra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turizmu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>
                <a:solidFill>
                  <a:schemeClr val="bg2"/>
                </a:solidFill>
                <a:latin typeface="Times New Roman" pitchFamily="18" charset="0"/>
              </a:rPr>
              <a:t>–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tie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inštitúcie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ktoré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zabezpečujú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odhalenie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lákadiel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ich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zhodnotenie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, a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konkurencieschopnosť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.</a:t>
            </a:r>
            <a:endParaRPr lang="hu-HU" sz="3000" dirty="0">
              <a:solidFill>
                <a:schemeClr val="bg2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hu-HU" dirty="0" smtClean="0">
                <a:solidFill>
                  <a:srgbClr val="C00000"/>
                </a:solidFill>
                <a:latin typeface="Times New Roman" pitchFamily="18" charset="0"/>
              </a:rPr>
              <a:t>	</a:t>
            </a:r>
            <a:r>
              <a:rPr lang="hu-HU" sz="3600" dirty="0" err="1" smtClean="0">
                <a:solidFill>
                  <a:srgbClr val="C00000"/>
                </a:solidFill>
                <a:latin typeface="Times New Roman" pitchFamily="18" charset="0"/>
              </a:rPr>
              <a:t>Dvojitá</a:t>
            </a:r>
            <a:r>
              <a:rPr lang="hu-HU" sz="36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sz="3600" dirty="0" err="1" smtClean="0">
                <a:solidFill>
                  <a:srgbClr val="C00000"/>
                </a:solidFill>
                <a:latin typeface="Times New Roman" pitchFamily="18" charset="0"/>
              </a:rPr>
              <a:t>úloha</a:t>
            </a:r>
            <a:r>
              <a:rPr lang="hu-HU" sz="3600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lvl="1"/>
            <a:r>
              <a:rPr lang="hu-HU" sz="3200" dirty="0" smtClean="0">
                <a:solidFill>
                  <a:srgbClr val="C00000"/>
                </a:solidFill>
                <a:latin typeface="Times New Roman" pitchFamily="18" charset="0"/>
              </a:rPr>
              <a:t> Z </a:t>
            </a:r>
            <a:r>
              <a:rPr lang="hu-HU" sz="3200" dirty="0" err="1" smtClean="0">
                <a:solidFill>
                  <a:srgbClr val="C00000"/>
                </a:solidFill>
                <a:latin typeface="Times New Roman" pitchFamily="18" charset="0"/>
              </a:rPr>
              <a:t>miestneho</a:t>
            </a:r>
            <a:r>
              <a:rPr lang="hu-HU" sz="32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sz="3200" dirty="0" err="1" smtClean="0">
                <a:solidFill>
                  <a:srgbClr val="C00000"/>
                </a:solidFill>
                <a:latin typeface="Times New Roman" pitchFamily="18" charset="0"/>
              </a:rPr>
              <a:t>hľadiska</a:t>
            </a:r>
            <a:r>
              <a:rPr lang="hu-HU" sz="32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sz="3200" dirty="0">
                <a:solidFill>
                  <a:srgbClr val="C00000"/>
                </a:solidFill>
                <a:latin typeface="Times New Roman" pitchFamily="18" charset="0"/>
              </a:rPr>
              <a:t>– </a:t>
            </a:r>
            <a:r>
              <a:rPr lang="hu-HU" sz="3200" dirty="0" err="1" smtClean="0">
                <a:solidFill>
                  <a:srgbClr val="C00000"/>
                </a:solidFill>
                <a:latin typeface="Times New Roman" pitchFamily="18" charset="0"/>
              </a:rPr>
              <a:t>verejné</a:t>
            </a:r>
            <a:r>
              <a:rPr lang="hu-HU" sz="32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sz="3200" dirty="0" err="1" smtClean="0">
                <a:solidFill>
                  <a:srgbClr val="C00000"/>
                </a:solidFill>
                <a:latin typeface="Times New Roman" pitchFamily="18" charset="0"/>
              </a:rPr>
              <a:t>vzdelávanie</a:t>
            </a:r>
            <a:r>
              <a:rPr lang="hu-HU" sz="32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hu-HU" sz="3200" dirty="0" err="1" smtClean="0">
                <a:solidFill>
                  <a:srgbClr val="C00000"/>
                </a:solidFill>
                <a:latin typeface="Times New Roman" pitchFamily="18" charset="0"/>
              </a:rPr>
              <a:t>oddych</a:t>
            </a:r>
            <a:r>
              <a:rPr lang="hu-HU" sz="32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hu-HU" sz="3200" dirty="0" err="1" smtClean="0">
                <a:solidFill>
                  <a:srgbClr val="C00000"/>
                </a:solidFill>
                <a:latin typeface="Times New Roman" pitchFamily="18" charset="0"/>
              </a:rPr>
              <a:t>rekreácia</a:t>
            </a:r>
            <a:r>
              <a:rPr lang="hu-HU" sz="32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sz="3200" dirty="0" err="1" smtClean="0">
                <a:solidFill>
                  <a:srgbClr val="C00000"/>
                </a:solidFill>
                <a:latin typeface="Times New Roman" pitchFamily="18" charset="0"/>
              </a:rPr>
              <a:t>atď</a:t>
            </a:r>
            <a:r>
              <a:rPr lang="hu-HU" sz="3200" dirty="0" smtClean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hu-HU" sz="3200" dirty="0" err="1" smtClean="0">
                <a:solidFill>
                  <a:srgbClr val="C00000"/>
                </a:solidFill>
                <a:latin typeface="Times New Roman" pitchFamily="18" charset="0"/>
              </a:rPr>
              <a:t>prostriedky</a:t>
            </a:r>
            <a:r>
              <a:rPr lang="hu-HU" sz="32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hu-HU" sz="3200" dirty="0">
              <a:solidFill>
                <a:srgbClr val="C00000"/>
              </a:solidFill>
              <a:latin typeface="Times New Roman" pitchFamily="18" charset="0"/>
            </a:endParaRPr>
          </a:p>
          <a:p>
            <a:pPr lvl="1"/>
            <a:r>
              <a:rPr lang="hu-HU" sz="3200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sz="3200" i="1" dirty="0" err="1" smtClean="0">
                <a:solidFill>
                  <a:srgbClr val="C00000"/>
                </a:solidFill>
                <a:latin typeface="Times New Roman" pitchFamily="18" charset="0"/>
              </a:rPr>
              <a:t>lákadló</a:t>
            </a:r>
            <a:r>
              <a:rPr lang="hu-HU" sz="3200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sz="3200" i="1" dirty="0" err="1" smtClean="0">
                <a:solidFill>
                  <a:srgbClr val="C00000"/>
                </a:solidFill>
                <a:latin typeface="Times New Roman" pitchFamily="18" charset="0"/>
              </a:rPr>
              <a:t>alebo</a:t>
            </a:r>
            <a:r>
              <a:rPr lang="hu-HU" sz="3200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sz="3200" i="1" dirty="0" err="1" smtClean="0">
                <a:solidFill>
                  <a:srgbClr val="C00000"/>
                </a:solidFill>
                <a:latin typeface="Times New Roman" pitchFamily="18" charset="0"/>
              </a:rPr>
              <a:t>turistická</a:t>
            </a:r>
            <a:r>
              <a:rPr lang="hu-HU" sz="3200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hu-HU" sz="3200" i="1" dirty="0" err="1" smtClean="0">
                <a:solidFill>
                  <a:srgbClr val="C00000"/>
                </a:solidFill>
                <a:latin typeface="Times New Roman" pitchFamily="18" charset="0"/>
              </a:rPr>
              <a:t>infraštruktúra</a:t>
            </a:r>
            <a:r>
              <a:rPr lang="hu-HU" sz="32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endParaRPr lang="hu-HU" sz="30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Turistická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infraštruktúra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môže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byť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: </a:t>
            </a:r>
            <a:r>
              <a:rPr lang="hu-HU" sz="3000" dirty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hu-HU" sz="3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☸</a:t>
            </a:r>
            <a:r>
              <a:rPr lang="hu-HU" sz="3000" dirty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Statická</a:t>
            </a:r>
            <a:endParaRPr lang="hu-HU" sz="3000" dirty="0">
              <a:solidFill>
                <a:schemeClr val="bg2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hu-HU" sz="3000" dirty="0">
                <a:solidFill>
                  <a:schemeClr val="bg2"/>
                </a:solidFill>
                <a:latin typeface="Times New Roman" pitchFamily="18" charset="0"/>
              </a:rPr>
              <a:t>							</a:t>
            </a:r>
            <a:r>
              <a:rPr lang="hu-HU" sz="3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☸</a:t>
            </a:r>
            <a:r>
              <a:rPr lang="hu-HU" sz="3000" dirty="0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Dynamická</a:t>
            </a:r>
            <a:endParaRPr lang="hu-HU" sz="3000" dirty="0">
              <a:solidFill>
                <a:schemeClr val="bg2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hu-HU" sz="2800" dirty="0">
              <a:latin typeface="Times New Roman" pitchFamily="18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475457"/>
            <a:ext cx="7726362" cy="649287"/>
          </a:xfrm>
          <a:noFill/>
          <a:ln/>
        </p:spPr>
        <p:txBody>
          <a:bodyPr/>
          <a:lstStyle/>
          <a:p>
            <a:pPr algn="ctr"/>
            <a:r>
              <a:rPr lang="hu-HU" sz="4000" dirty="0" err="1" smtClean="0">
                <a:solidFill>
                  <a:schemeClr val="bg2"/>
                </a:solidFill>
                <a:latin typeface="Times New Roman" pitchFamily="18" charset="0"/>
              </a:rPr>
              <a:t>Infraštruktúra</a:t>
            </a:r>
            <a:r>
              <a:rPr lang="hu-HU" sz="4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4000" dirty="0" err="1" smtClean="0">
                <a:solidFill>
                  <a:schemeClr val="bg2"/>
                </a:solidFill>
                <a:latin typeface="Times New Roman" pitchFamily="18" charset="0"/>
              </a:rPr>
              <a:t>turizmu</a:t>
            </a:r>
            <a:endParaRPr lang="hu-HU" sz="40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027"/>
            <a:ext cx="8229600" cy="720725"/>
          </a:xfrm>
        </p:spPr>
        <p:txBody>
          <a:bodyPr/>
          <a:lstStyle/>
          <a:p>
            <a:pPr algn="ctr"/>
            <a:r>
              <a:rPr lang="hu-HU" sz="4200" dirty="0" err="1" smtClean="0">
                <a:solidFill>
                  <a:schemeClr val="bg2"/>
                </a:solidFill>
                <a:latin typeface="Times New Roman" pitchFamily="18" charset="0"/>
              </a:rPr>
              <a:t>Statická</a:t>
            </a:r>
            <a:r>
              <a:rPr lang="hu-HU" sz="42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4200" dirty="0" err="1" smtClean="0">
                <a:solidFill>
                  <a:schemeClr val="bg2"/>
                </a:solidFill>
                <a:latin typeface="Times New Roman" pitchFamily="18" charset="0"/>
              </a:rPr>
              <a:t>infraštruktúra</a:t>
            </a:r>
            <a:r>
              <a:rPr lang="hu-HU" sz="42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4200" dirty="0" err="1" smtClean="0">
                <a:solidFill>
                  <a:schemeClr val="bg2"/>
                </a:solidFill>
                <a:latin typeface="Times New Roman" pitchFamily="18" charset="0"/>
              </a:rPr>
              <a:t>turizmu</a:t>
            </a:r>
            <a:endParaRPr lang="hu-HU" sz="42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07889"/>
            <a:ext cx="8208912" cy="5805487"/>
          </a:xfrm>
        </p:spPr>
        <p:txBody>
          <a:bodyPr/>
          <a:lstStyle/>
          <a:p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Statickú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štruktúru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jednej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destinácie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tvoria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také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prvky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ktoré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sú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stavebne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k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miestu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viazané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ich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funkcia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je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najviac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v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budovách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stelesnená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.</a:t>
            </a:r>
            <a:endParaRPr lang="hu-HU" sz="27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8194" name="Picture 2" descr="http://www.gyerekprogram.hu/media/program_pic/4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36912"/>
            <a:ext cx="4762500" cy="3571875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2924944"/>
            <a:ext cx="4355976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hu-HU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</a:rPr>
              <a:t>Múzeum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hu-HU" sz="2300" kern="0" dirty="0" smtClean="0">
                <a:solidFill>
                  <a:schemeClr val="bg2"/>
                </a:solidFill>
                <a:latin typeface="Times New Roman" pitchFamily="18" charset="0"/>
              </a:rPr>
              <a:t>LÁKADLO</a:t>
            </a:r>
            <a:r>
              <a:rPr kumimoji="0" lang="hu-H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hu-H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→ </a:t>
            </a:r>
            <a:r>
              <a:rPr kumimoji="0" lang="hu-HU" sz="23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vystavené</a:t>
            </a:r>
            <a:r>
              <a:rPr kumimoji="0" lang="hu-H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hu-HU" sz="23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veci</a:t>
            </a:r>
            <a:r>
              <a:rPr kumimoji="0" lang="hu-H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, </a:t>
            </a:r>
            <a:r>
              <a:rPr kumimoji="0" lang="hu-HU" sz="23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diela</a:t>
            </a:r>
            <a:r>
              <a:rPr kumimoji="0" lang="hu-H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(</a:t>
            </a:r>
            <a:r>
              <a:rPr kumimoji="0" lang="hu-HU" sz="23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nie</a:t>
            </a:r>
            <a:r>
              <a:rPr kumimoji="0" lang="hu-H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k </a:t>
            </a:r>
            <a:r>
              <a:rPr kumimoji="0" lang="hu-HU" sz="23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miestu</a:t>
            </a:r>
            <a:r>
              <a:rPr kumimoji="0" lang="hu-H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hu-HU" sz="23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viazané</a:t>
            </a:r>
            <a:r>
              <a:rPr kumimoji="0" lang="hu-H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hu-HU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</a:rPr>
              <a:t>Potreby</a:t>
            </a:r>
            <a:r>
              <a:rPr kumimoji="0" lang="hu-H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hu-HU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</a:rPr>
              <a:t>individuálnej</a:t>
            </a:r>
            <a:r>
              <a:rPr kumimoji="0" lang="hu-H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hu-HU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</a:rPr>
              <a:t>stavebnej</a:t>
            </a:r>
            <a:r>
              <a:rPr kumimoji="0" lang="hu-HU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hu-HU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</a:rPr>
              <a:t>infraštruktúry</a:t>
            </a: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5160"/>
            <a:ext cx="8229600" cy="863600"/>
          </a:xfrm>
        </p:spPr>
        <p:txBody>
          <a:bodyPr/>
          <a:lstStyle/>
          <a:p>
            <a:r>
              <a:rPr lang="hu-HU" dirty="0" err="1" smtClean="0">
                <a:latin typeface="Times New Roman" pitchFamily="18" charset="0"/>
              </a:rPr>
              <a:t>Základná</a:t>
            </a:r>
            <a:r>
              <a:rPr lang="hu-HU" dirty="0" smtClean="0">
                <a:latin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</a:rPr>
              <a:t>infraštruktúra</a:t>
            </a:r>
            <a:r>
              <a:rPr lang="hu-HU" dirty="0" smtClean="0">
                <a:latin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</a:rPr>
              <a:t>turizmu</a:t>
            </a:r>
            <a:endParaRPr lang="hu-HU" dirty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5538"/>
            <a:ext cx="8568952" cy="5732462"/>
          </a:xfrm>
        </p:spPr>
        <p:txBody>
          <a:bodyPr/>
          <a:lstStyle/>
          <a:p>
            <a:r>
              <a:rPr lang="hu-HU" sz="2700" dirty="0" err="1" smtClean="0">
                <a:latin typeface="Times New Roman" pitchFamily="18" charset="0"/>
              </a:rPr>
              <a:t>Infraštruktúra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>
                <a:latin typeface="Times New Roman" pitchFamily="18" charset="0"/>
              </a:rPr>
              <a:t>– </a:t>
            </a:r>
            <a:r>
              <a:rPr lang="hu-HU" sz="2700" dirty="0" err="1" smtClean="0">
                <a:latin typeface="Times New Roman" pitchFamily="18" charset="0"/>
              </a:rPr>
              <a:t>je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technické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zabezpečenie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danej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usadlosti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alebo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zariadnia</a:t>
            </a:r>
            <a:r>
              <a:rPr lang="hu-HU" sz="2700" dirty="0" smtClean="0">
                <a:latin typeface="Times New Roman" pitchFamily="18" charset="0"/>
              </a:rPr>
              <a:t>, </a:t>
            </a:r>
            <a:r>
              <a:rPr lang="hu-HU" sz="2700" dirty="0" err="1" smtClean="0">
                <a:latin typeface="Times New Roman" pitchFamily="18" charset="0"/>
              </a:rPr>
              <a:t>celok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tých</a:t>
            </a:r>
            <a:r>
              <a:rPr lang="hu-HU" sz="2700" dirty="0" smtClean="0">
                <a:latin typeface="Times New Roman" pitchFamily="18" charset="0"/>
              </a:rPr>
              <a:t>  </a:t>
            </a:r>
            <a:r>
              <a:rPr lang="hu-HU" sz="2700" dirty="0" err="1" smtClean="0">
                <a:latin typeface="Times New Roman" pitchFamily="18" charset="0"/>
              </a:rPr>
              <a:t>vybavení</a:t>
            </a:r>
            <a:r>
              <a:rPr lang="hu-HU" sz="2700" dirty="0" smtClean="0">
                <a:latin typeface="Times New Roman" pitchFamily="18" charset="0"/>
              </a:rPr>
              <a:t>, </a:t>
            </a:r>
            <a:r>
              <a:rPr lang="hu-HU" sz="2700" dirty="0" err="1" smtClean="0">
                <a:latin typeface="Times New Roman" pitchFamily="18" charset="0"/>
              </a:rPr>
              <a:t>ktoré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zabezpečujú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spoľahlivú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prevádzku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výroby</a:t>
            </a:r>
            <a:r>
              <a:rPr lang="hu-HU" sz="2700" dirty="0" smtClean="0">
                <a:latin typeface="Times New Roman" pitchFamily="18" charset="0"/>
              </a:rPr>
              <a:t>, </a:t>
            </a:r>
            <a:r>
              <a:rPr lang="hu-HU" sz="2700" dirty="0" err="1" smtClean="0">
                <a:latin typeface="Times New Roman" pitchFamily="18" charset="0"/>
              </a:rPr>
              <a:t>služieb</a:t>
            </a:r>
            <a:r>
              <a:rPr lang="hu-HU" sz="2700" dirty="0" smtClean="0">
                <a:latin typeface="Times New Roman" pitchFamily="18" charset="0"/>
              </a:rPr>
              <a:t>, </a:t>
            </a:r>
            <a:r>
              <a:rPr lang="hu-HU" sz="2700" dirty="0" err="1" smtClean="0">
                <a:latin typeface="Times New Roman" pitchFamily="18" charset="0"/>
              </a:rPr>
              <a:t>bývania</a:t>
            </a:r>
            <a:r>
              <a:rPr lang="hu-HU" sz="2700" dirty="0" smtClean="0">
                <a:latin typeface="Times New Roman" pitchFamily="18" charset="0"/>
              </a:rPr>
              <a:t> a </a:t>
            </a:r>
            <a:r>
              <a:rPr lang="hu-HU" sz="2700" dirty="0" err="1" smtClean="0">
                <a:latin typeface="Times New Roman" pitchFamily="18" charset="0"/>
              </a:rPr>
              <a:t>zlepšujú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životné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podmienky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spoločnosti</a:t>
            </a:r>
            <a:r>
              <a:rPr lang="hu-HU" sz="2700" dirty="0" smtClean="0">
                <a:latin typeface="Times New Roman" pitchFamily="18" charset="0"/>
              </a:rPr>
              <a:t>.</a:t>
            </a:r>
          </a:p>
          <a:p>
            <a:r>
              <a:rPr lang="hu-HU" sz="2700" dirty="0" err="1" smtClean="0">
                <a:latin typeface="Times New Roman" pitchFamily="18" charset="0"/>
              </a:rPr>
              <a:t>Infraštruktúra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>
                <a:latin typeface="Times New Roman" pitchFamily="18" charset="0"/>
              </a:rPr>
              <a:t>– </a:t>
            </a:r>
            <a:r>
              <a:rPr lang="hu-HU" sz="2700" dirty="0" err="1" smtClean="0">
                <a:latin typeface="Times New Roman" pitchFamily="18" charset="0"/>
              </a:rPr>
              <a:t>ukazovateľ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životnej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úrovne</a:t>
            </a:r>
            <a:endParaRPr lang="hu-HU" sz="2700" dirty="0">
              <a:latin typeface="Times New Roman" pitchFamily="18" charset="0"/>
            </a:endParaRPr>
          </a:p>
          <a:p>
            <a:r>
              <a:rPr lang="hu-HU" sz="2700" dirty="0" err="1" smtClean="0">
                <a:latin typeface="Times New Roman" pitchFamily="18" charset="0"/>
              </a:rPr>
              <a:t>Klasický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výklad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>
                <a:latin typeface="Times New Roman" pitchFamily="18" charset="0"/>
              </a:rPr>
              <a:t>– </a:t>
            </a:r>
            <a:r>
              <a:rPr lang="hu-HU" sz="2700" dirty="0" err="1" smtClean="0">
                <a:latin typeface="Times New Roman" pitchFamily="18" charset="0"/>
              </a:rPr>
              <a:t>pevné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siete</a:t>
            </a:r>
            <a:r>
              <a:rPr lang="hu-HU" sz="2700" dirty="0" smtClean="0">
                <a:latin typeface="Times New Roman" pitchFamily="18" charset="0"/>
              </a:rPr>
              <a:t>, </a:t>
            </a:r>
            <a:r>
              <a:rPr lang="hu-HU" sz="2700" dirty="0" err="1" smtClean="0">
                <a:latin typeface="Times New Roman" pitchFamily="18" charset="0"/>
              </a:rPr>
              <a:t>inžinierske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siete</a:t>
            </a:r>
            <a:r>
              <a:rPr lang="hu-HU" sz="2700" dirty="0" smtClean="0">
                <a:latin typeface="Times New Roman" pitchFamily="18" charset="0"/>
              </a:rPr>
              <a:t>, </a:t>
            </a:r>
            <a:r>
              <a:rPr lang="hu-HU" sz="2700" dirty="0" err="1" smtClean="0">
                <a:latin typeface="Times New Roman" pitchFamily="18" charset="0"/>
              </a:rPr>
              <a:t>dopravná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sieť</a:t>
            </a:r>
            <a:r>
              <a:rPr lang="hu-HU" sz="2700" dirty="0" smtClean="0">
                <a:latin typeface="Times New Roman" pitchFamily="18" charset="0"/>
              </a:rPr>
              <a:t>. </a:t>
            </a:r>
            <a:endParaRPr lang="hu-HU" sz="2700" dirty="0">
              <a:latin typeface="Times New Roman" pitchFamily="18" charset="0"/>
            </a:endParaRPr>
          </a:p>
          <a:p>
            <a:r>
              <a:rPr lang="hu-HU" sz="2700" dirty="0" smtClean="0">
                <a:latin typeface="Times New Roman" pitchFamily="18" charset="0"/>
              </a:rPr>
              <a:t>V </a:t>
            </a:r>
            <a:r>
              <a:rPr lang="hu-HU" sz="2700" dirty="0" err="1" smtClean="0">
                <a:latin typeface="Times New Roman" pitchFamily="18" charset="0"/>
              </a:rPr>
              <a:t>širšom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slova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zmysle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>
                <a:latin typeface="Times New Roman" pitchFamily="18" charset="0"/>
              </a:rPr>
              <a:t>+ </a:t>
            </a:r>
            <a:r>
              <a:rPr lang="hu-HU" sz="2700" dirty="0" err="1" smtClean="0">
                <a:latin typeface="Times New Roman" pitchFamily="18" charset="0"/>
              </a:rPr>
              <a:t>povodňové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opatrenia</a:t>
            </a:r>
            <a:r>
              <a:rPr lang="hu-HU" sz="2700" dirty="0" smtClean="0">
                <a:latin typeface="Times New Roman" pitchFamily="18" charset="0"/>
              </a:rPr>
              <a:t>, </a:t>
            </a:r>
            <a:r>
              <a:rPr lang="hu-HU" sz="2700" dirty="0" err="1" smtClean="0">
                <a:latin typeface="Times New Roman" pitchFamily="18" charset="0"/>
              </a:rPr>
              <a:t>polícia</a:t>
            </a:r>
            <a:r>
              <a:rPr lang="hu-HU" sz="2700" dirty="0" smtClean="0">
                <a:latin typeface="Times New Roman" pitchFamily="18" charset="0"/>
              </a:rPr>
              <a:t>, </a:t>
            </a:r>
            <a:r>
              <a:rPr lang="hu-HU" sz="2700" dirty="0" err="1" smtClean="0">
                <a:latin typeface="Times New Roman" pitchFamily="18" charset="0"/>
              </a:rPr>
              <a:t>požiarníci</a:t>
            </a:r>
            <a:r>
              <a:rPr lang="hu-HU" sz="2700" dirty="0" smtClean="0">
                <a:latin typeface="Times New Roman" pitchFamily="18" charset="0"/>
              </a:rPr>
              <a:t>, </a:t>
            </a:r>
            <a:r>
              <a:rPr lang="hu-HU" sz="2700" dirty="0" err="1" smtClean="0">
                <a:latin typeface="Times New Roman" pitchFamily="18" charset="0"/>
              </a:rPr>
              <a:t>zdravotníctvo</a:t>
            </a:r>
            <a:r>
              <a:rPr lang="hu-HU" sz="2700" dirty="0" smtClean="0">
                <a:latin typeface="Times New Roman" pitchFamily="18" charset="0"/>
              </a:rPr>
              <a:t>, </a:t>
            </a:r>
            <a:r>
              <a:rPr lang="hu-HU" sz="2700" dirty="0" err="1" smtClean="0">
                <a:latin typeface="Times New Roman" pitchFamily="18" charset="0"/>
              </a:rPr>
              <a:t>verejná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správa</a:t>
            </a:r>
            <a:r>
              <a:rPr lang="hu-HU" sz="2700" dirty="0" smtClean="0">
                <a:latin typeface="Times New Roman" pitchFamily="18" charset="0"/>
              </a:rPr>
              <a:t>.</a:t>
            </a:r>
            <a:endParaRPr lang="hu-HU" sz="2700" dirty="0">
              <a:latin typeface="Times New Roman" pitchFamily="18" charset="0"/>
            </a:endParaRPr>
          </a:p>
          <a:p>
            <a:r>
              <a:rPr lang="hu-HU" sz="2700" dirty="0" err="1" smtClean="0">
                <a:latin typeface="Times New Roman" pitchFamily="18" charset="0"/>
              </a:rPr>
              <a:t>Bez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základnej</a:t>
            </a:r>
            <a:r>
              <a:rPr lang="hu-HU" sz="2700" dirty="0" smtClean="0">
                <a:latin typeface="Times New Roman" pitchFamily="18" charset="0"/>
              </a:rPr>
              <a:t>  </a:t>
            </a:r>
            <a:r>
              <a:rPr lang="hu-HU" sz="2700" dirty="0" err="1" smtClean="0">
                <a:latin typeface="Times New Roman" pitchFamily="18" charset="0"/>
              </a:rPr>
              <a:t>infraštruktúry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sa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tirizmus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nedá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rozvíjať</a:t>
            </a:r>
            <a:r>
              <a:rPr lang="hu-HU" sz="2700" dirty="0" smtClean="0">
                <a:latin typeface="Times New Roman" pitchFamily="18" charset="0"/>
              </a:rPr>
              <a:t>.</a:t>
            </a:r>
            <a:endParaRPr lang="hu-HU" sz="2700" dirty="0">
              <a:latin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3886200"/>
          </a:xfrm>
        </p:spPr>
        <p:txBody>
          <a:bodyPr/>
          <a:lstStyle/>
          <a:p>
            <a:pPr lvl="1"/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Kongresové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centrum</a:t>
            </a:r>
            <a:endParaRPr lang="hu-HU" sz="2700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lvl="2"/>
            <a:r>
              <a:rPr lang="hu-HU" sz="2300" dirty="0" smtClean="0">
                <a:solidFill>
                  <a:schemeClr val="bg2"/>
                </a:solidFill>
                <a:latin typeface="Times New Roman" pitchFamily="18" charset="0"/>
              </a:rPr>
              <a:t>LÁKADLO </a:t>
            </a:r>
            <a:r>
              <a:rPr lang="hu-HU" sz="2300" dirty="0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→ </a:t>
            </a:r>
            <a:r>
              <a:rPr lang="hu-HU" sz="2300" dirty="0" err="1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Rokovanie</a:t>
            </a:r>
            <a:endParaRPr lang="hu-HU" sz="2300" dirty="0" smtClean="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  <a:p>
            <a:pPr lvl="2"/>
            <a:r>
              <a:rPr lang="hu-HU" sz="2500" dirty="0" err="1" smtClean="0">
                <a:solidFill>
                  <a:schemeClr val="bg2"/>
                </a:solidFill>
                <a:latin typeface="Times New Roman" pitchFamily="18" charset="0"/>
              </a:rPr>
              <a:t>Jedinečná</a:t>
            </a:r>
            <a:r>
              <a:rPr lang="hu-HU" sz="25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500" dirty="0" err="1" smtClean="0">
                <a:solidFill>
                  <a:schemeClr val="bg2"/>
                </a:solidFill>
                <a:latin typeface="Times New Roman" pitchFamily="18" charset="0"/>
              </a:rPr>
              <a:t>stavebná</a:t>
            </a:r>
            <a:r>
              <a:rPr lang="hu-HU" sz="25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500" dirty="0" err="1" smtClean="0">
                <a:solidFill>
                  <a:schemeClr val="bg2"/>
                </a:solidFill>
                <a:latin typeface="Times New Roman" pitchFamily="18" charset="0"/>
              </a:rPr>
              <a:t>infraštruktúra</a:t>
            </a:r>
            <a:endParaRPr lang="hu-HU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endParaRPr lang="hu-HU" dirty="0"/>
          </a:p>
        </p:txBody>
      </p:sp>
      <p:pic>
        <p:nvPicPr>
          <p:cNvPr id="28674" name="Picture 2" descr="http://hodmezovasarhely-utikalauz.hu/_Images/ismertetok/latnivalok/000211820_dsc03543.jpg.jpg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6096000" cy="4572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11212"/>
          </a:xfrm>
        </p:spPr>
        <p:txBody>
          <a:bodyPr/>
          <a:lstStyle/>
          <a:p>
            <a:r>
              <a:rPr lang="hu-HU" sz="4800" dirty="0" err="1">
                <a:solidFill>
                  <a:schemeClr val="bg2"/>
                </a:solidFill>
                <a:latin typeface="Times New Roman" pitchFamily="18" charset="0"/>
              </a:rPr>
              <a:t>Statická</a:t>
            </a:r>
            <a:r>
              <a:rPr lang="hu-HU" sz="48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4800" dirty="0" err="1">
                <a:solidFill>
                  <a:schemeClr val="bg2"/>
                </a:solidFill>
                <a:latin typeface="Times New Roman" pitchFamily="18" charset="0"/>
              </a:rPr>
              <a:t>infraštruktúra</a:t>
            </a:r>
            <a:r>
              <a:rPr lang="hu-HU" sz="48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4800" dirty="0" err="1">
                <a:solidFill>
                  <a:schemeClr val="bg2"/>
                </a:solidFill>
                <a:latin typeface="Times New Roman" pitchFamily="18" charset="0"/>
              </a:rPr>
              <a:t>turizmu</a:t>
            </a:r>
            <a:endParaRPr lang="hu-HU" sz="46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964613" cy="5473700"/>
          </a:xfrm>
        </p:spPr>
        <p:txBody>
          <a:bodyPr/>
          <a:lstStyle/>
          <a:p>
            <a:pPr lvl="1"/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Liečebné</a:t>
            </a:r>
            <a:r>
              <a:rPr lang="hu-HU" sz="27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700" dirty="0" err="1" smtClean="0">
                <a:solidFill>
                  <a:schemeClr val="bg2"/>
                </a:solidFill>
                <a:latin typeface="Times New Roman" pitchFamily="18" charset="0"/>
              </a:rPr>
              <a:t>kúpele</a:t>
            </a:r>
            <a:endParaRPr lang="hu-HU" sz="2700" dirty="0">
              <a:solidFill>
                <a:schemeClr val="bg2"/>
              </a:solidFill>
              <a:latin typeface="Times New Roman" pitchFamily="18" charset="0"/>
            </a:endParaRPr>
          </a:p>
          <a:p>
            <a:pPr lvl="2"/>
            <a:r>
              <a:rPr lang="hu-HU" sz="2300" dirty="0" smtClean="0">
                <a:solidFill>
                  <a:schemeClr val="bg2"/>
                </a:solidFill>
                <a:latin typeface="Times New Roman" pitchFamily="18" charset="0"/>
              </a:rPr>
              <a:t>LÁKADLO </a:t>
            </a:r>
            <a:r>
              <a:rPr lang="hu-HU" sz="2300" dirty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→ </a:t>
            </a:r>
            <a:r>
              <a:rPr lang="hu-HU" sz="2300" dirty="0" err="1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Termálny</a:t>
            </a:r>
            <a:r>
              <a:rPr lang="hu-HU" sz="2300" dirty="0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hu-HU" sz="2300" dirty="0" err="1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prameň</a:t>
            </a:r>
            <a:endParaRPr lang="hu-HU" sz="2300" dirty="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  <a:p>
            <a:pPr lvl="2"/>
            <a:r>
              <a:rPr lang="hu-HU" sz="2300" dirty="0" smtClean="0">
                <a:solidFill>
                  <a:schemeClr val="bg2"/>
                </a:solidFill>
                <a:latin typeface="Times New Roman" pitchFamily="18" charset="0"/>
              </a:rPr>
              <a:t>INFRAŠTRUKTÚRA </a:t>
            </a:r>
            <a:r>
              <a:rPr lang="hu-HU" sz="2300" dirty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→ </a:t>
            </a:r>
            <a:r>
              <a:rPr lang="hu-HU" sz="2300" dirty="0" err="1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liečebné</a:t>
            </a:r>
            <a:r>
              <a:rPr lang="hu-HU" sz="2300" dirty="0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hu-HU" sz="2300" dirty="0" err="1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kúpele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(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bazény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, 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liečebná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technika, </a:t>
            </a:r>
            <a:r>
              <a:rPr lang="hu-HU" b="1" i="1" u="sng" dirty="0" err="1" smtClean="0">
                <a:solidFill>
                  <a:schemeClr val="bg2"/>
                </a:solidFill>
                <a:latin typeface="Times New Roman" pitchFamily="18" charset="0"/>
              </a:rPr>
              <a:t>stavba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)</a:t>
            </a:r>
            <a:endParaRPr lang="hu-HU" sz="2300" dirty="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  <a:p>
            <a:endParaRPr lang="hu-HU" dirty="0"/>
          </a:p>
        </p:txBody>
      </p:sp>
      <p:pic>
        <p:nvPicPr>
          <p:cNvPr id="10245" name="Picture 5" descr="beregvar6"/>
          <p:cNvPicPr>
            <a:picLocks noChangeAspect="1" noChangeArrowheads="1"/>
          </p:cNvPicPr>
          <p:nvPr/>
        </p:nvPicPr>
        <p:blipFill>
          <a:blip r:embed="rId2" cstate="print"/>
          <a:srcRect b="17268"/>
          <a:stretch>
            <a:fillRect/>
          </a:stretch>
        </p:blipFill>
        <p:spPr bwMode="auto">
          <a:xfrm>
            <a:off x="2843213" y="3021013"/>
            <a:ext cx="6227762" cy="3836987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597"/>
            <a:ext cx="8229600" cy="792163"/>
          </a:xfrm>
        </p:spPr>
        <p:txBody>
          <a:bodyPr/>
          <a:lstStyle/>
          <a:p>
            <a:r>
              <a:rPr lang="en-US" sz="4100" dirty="0" smtClean="0">
                <a:solidFill>
                  <a:schemeClr val="bg2"/>
                </a:solidFill>
                <a:latin typeface="Times New Roman" pitchFamily="18" charset="0"/>
              </a:rPr>
              <a:t>D</a:t>
            </a:r>
            <a:r>
              <a:rPr lang="sk-SK" sz="4100" dirty="0" smtClean="0">
                <a:solidFill>
                  <a:schemeClr val="bg2"/>
                </a:solidFill>
                <a:latin typeface="Times New Roman" pitchFamily="18" charset="0"/>
              </a:rPr>
              <a:t>y</a:t>
            </a:r>
            <a:r>
              <a:rPr lang="en-US" sz="4100" dirty="0" err="1" smtClean="0">
                <a:solidFill>
                  <a:schemeClr val="bg2"/>
                </a:solidFill>
                <a:latin typeface="Times New Roman" pitchFamily="18" charset="0"/>
              </a:rPr>
              <a:t>nami</a:t>
            </a:r>
            <a:r>
              <a:rPr lang="sk-SK" sz="4100" dirty="0" smtClean="0">
                <a:solidFill>
                  <a:schemeClr val="bg2"/>
                </a:solidFill>
                <a:latin typeface="Times New Roman" pitchFamily="18" charset="0"/>
              </a:rPr>
              <a:t>c</a:t>
            </a:r>
            <a:r>
              <a:rPr lang="en-US" sz="4100" dirty="0" smtClean="0">
                <a:solidFill>
                  <a:schemeClr val="bg2"/>
                </a:solidFill>
                <a:latin typeface="Times New Roman" pitchFamily="18" charset="0"/>
              </a:rPr>
              <a:t>k</a:t>
            </a:r>
            <a:r>
              <a:rPr lang="sk-SK" sz="4100" dirty="0" smtClean="0">
                <a:solidFill>
                  <a:schemeClr val="bg2"/>
                </a:solidFill>
                <a:latin typeface="Times New Roman" pitchFamily="18" charset="0"/>
              </a:rPr>
              <a:t>á</a:t>
            </a:r>
            <a:r>
              <a:rPr lang="hu-HU" sz="41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41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4100" dirty="0" err="1" smtClean="0">
                <a:solidFill>
                  <a:schemeClr val="bg2"/>
                </a:solidFill>
                <a:latin typeface="Times New Roman" pitchFamily="18" charset="0"/>
              </a:rPr>
              <a:t>infraštruktúra</a:t>
            </a:r>
            <a:r>
              <a:rPr lang="hu-HU" sz="41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4100" dirty="0" err="1" smtClean="0">
                <a:solidFill>
                  <a:schemeClr val="bg2"/>
                </a:solidFill>
                <a:latin typeface="Times New Roman" pitchFamily="18" charset="0"/>
              </a:rPr>
              <a:t>turizmu</a:t>
            </a:r>
            <a:endParaRPr lang="en-US" sz="41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Dynamická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infraštruktúra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400" dirty="0">
                <a:solidFill>
                  <a:schemeClr val="bg2"/>
                </a:solidFill>
                <a:latin typeface="Times New Roman" pitchFamily="18" charset="0"/>
              </a:rPr>
              <a:t>–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zvláštne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  <a:latin typeface="Times New Roman" pitchFamily="18" charset="0"/>
              </a:rPr>
              <a:t>dopravné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prostriedky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ktoré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zabezpečujú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dostupnosť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odhalenie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 v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rámci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destinácie</a:t>
            </a:r>
            <a:endParaRPr lang="hu-HU" sz="2400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Dve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známe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skupiny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:</a:t>
            </a:r>
            <a:endParaRPr lang="hu-HU" sz="3000" dirty="0">
              <a:solidFill>
                <a:schemeClr val="bg2"/>
              </a:solidFill>
              <a:latin typeface="Times New Roman" pitchFamily="18" charset="0"/>
            </a:endParaRPr>
          </a:p>
          <a:p>
            <a:pPr lvl="1"/>
            <a:r>
              <a:rPr lang="hu-HU" sz="2600" dirty="0" smtClean="0">
                <a:solidFill>
                  <a:srgbClr val="FF0000"/>
                </a:solidFill>
                <a:latin typeface="Times New Roman" pitchFamily="18" charset="0"/>
              </a:rPr>
              <a:t>S </a:t>
            </a:r>
            <a:r>
              <a:rPr lang="hu-HU" sz="2600" dirty="0" err="1" smtClean="0">
                <a:solidFill>
                  <a:srgbClr val="FF0000"/>
                </a:solidFill>
                <a:latin typeface="Times New Roman" pitchFamily="18" charset="0"/>
              </a:rPr>
              <a:t>turistickým</a:t>
            </a:r>
            <a:r>
              <a:rPr lang="hu-HU" sz="2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hu-HU" sz="2600" dirty="0" err="1" smtClean="0">
                <a:solidFill>
                  <a:srgbClr val="FF0000"/>
                </a:solidFill>
                <a:latin typeface="Times New Roman" pitchFamily="18" charset="0"/>
              </a:rPr>
              <a:t>významom</a:t>
            </a:r>
            <a:r>
              <a:rPr lang="hu-HU" sz="2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zvláštne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dopravné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prostriedky</a:t>
            </a:r>
            <a:endParaRPr lang="hu-HU" sz="2600" dirty="0">
              <a:solidFill>
                <a:schemeClr val="bg2"/>
              </a:solidFill>
              <a:latin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( lanovka,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železnička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600" dirty="0">
                <a:solidFill>
                  <a:schemeClr val="bg2"/>
                </a:solidFill>
                <a:latin typeface="Times New Roman" pitchFamily="18" charset="0"/>
              </a:rPr>
              <a:t>–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zjazdovka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vyhliadková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veža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národný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 park).</a:t>
            </a:r>
            <a:endParaRPr lang="hu-HU" sz="2600" dirty="0">
              <a:solidFill>
                <a:schemeClr val="bg2"/>
              </a:solidFill>
              <a:latin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r>
              <a:rPr lang="hu-HU" sz="2600" u="sng" dirty="0" err="1" smtClean="0">
                <a:solidFill>
                  <a:schemeClr val="bg2"/>
                </a:solidFill>
                <a:latin typeface="Times New Roman" pitchFamily="18" charset="0"/>
              </a:rPr>
              <a:t>Odhalenie</a:t>
            </a:r>
            <a:r>
              <a:rPr lang="hu-HU" sz="2600" u="sng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600" u="sng" dirty="0" err="1" smtClean="0">
                <a:solidFill>
                  <a:schemeClr val="bg2"/>
                </a:solidFill>
                <a:latin typeface="Times New Roman" pitchFamily="18" charset="0"/>
              </a:rPr>
              <a:t>turistickej</a:t>
            </a:r>
            <a:r>
              <a:rPr lang="hu-HU" sz="2600" u="sng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600" u="sng" dirty="0" err="1" smtClean="0">
                <a:solidFill>
                  <a:schemeClr val="bg2"/>
                </a:solidFill>
                <a:latin typeface="Times New Roman" pitchFamily="18" charset="0"/>
              </a:rPr>
              <a:t>destinácie</a:t>
            </a:r>
            <a:r>
              <a:rPr lang="hu-HU" sz="2600" u="sng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600" dirty="0">
                <a:solidFill>
                  <a:schemeClr val="bg2"/>
                </a:solidFill>
                <a:latin typeface="Times New Roman" pitchFamily="18" charset="0"/>
              </a:rPr>
              <a:t>–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zážitok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.</a:t>
            </a:r>
            <a:endParaRPr lang="hu-HU" sz="2600" dirty="0">
              <a:solidFill>
                <a:schemeClr val="bg2"/>
              </a:solidFill>
              <a:latin typeface="Times New Roman" pitchFamily="18" charset="0"/>
            </a:endParaRPr>
          </a:p>
          <a:p>
            <a:pPr lvl="1"/>
            <a:r>
              <a:rPr lang="hu-HU" sz="2600" dirty="0" err="1" smtClean="0">
                <a:solidFill>
                  <a:srgbClr val="FF0000"/>
                </a:solidFill>
                <a:latin typeface="Times New Roman" pitchFamily="18" charset="0"/>
              </a:rPr>
              <a:t>Miestnu</a:t>
            </a:r>
            <a:r>
              <a:rPr lang="hu-HU" sz="2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hu-HU" sz="2600" dirty="0" err="1" smtClean="0">
                <a:solidFill>
                  <a:srgbClr val="FF0000"/>
                </a:solidFill>
                <a:latin typeface="Times New Roman" pitchFamily="18" charset="0"/>
              </a:rPr>
              <a:t>dopravu</a:t>
            </a:r>
            <a:r>
              <a:rPr lang="hu-HU" sz="2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zabezpečujúce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dopravné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prostriedky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endParaRPr lang="hu-HU" sz="2600" dirty="0">
              <a:solidFill>
                <a:schemeClr val="bg2"/>
              </a:solidFill>
              <a:latin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r>
              <a:rPr lang="hu-HU" sz="2600" dirty="0">
                <a:solidFill>
                  <a:schemeClr val="bg2"/>
                </a:solidFill>
                <a:latin typeface="Times New Roman" pitchFamily="18" charset="0"/>
              </a:rPr>
              <a:t>(fogaskerekű,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podzemná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poschodový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autobus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rikša</a:t>
            </a:r>
            <a:r>
              <a:rPr lang="hu-HU" sz="260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električka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)</a:t>
            </a:r>
            <a:endParaRPr lang="hu-HU" sz="2600" dirty="0">
              <a:solidFill>
                <a:schemeClr val="bg2"/>
              </a:solidFill>
              <a:latin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Panoráma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mesta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.</a:t>
            </a:r>
            <a:endParaRPr lang="en-US" sz="26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://m.blog.hu/bu/buvosszakacs/image/SF%20villamos%20kic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512" y="3645024"/>
            <a:ext cx="4283968" cy="3177926"/>
          </a:xfrm>
          <a:prstGeom prst="rect">
            <a:avLst/>
          </a:prstGeom>
          <a:noFill/>
        </p:spPr>
      </p:pic>
      <p:pic>
        <p:nvPicPr>
          <p:cNvPr id="9220" name="Picture 4" descr="http://www.gyermekvasut.hu/e107_images/custom/latvanyossagok/fogaskerek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7884" y="764704"/>
            <a:ext cx="4936604" cy="2820918"/>
          </a:xfrm>
          <a:prstGeom prst="rect">
            <a:avLst/>
          </a:prstGeom>
          <a:noFill/>
        </p:spPr>
      </p:pic>
      <p:pic>
        <p:nvPicPr>
          <p:cNvPr id="9224" name="Picture 8" descr="http://www.geoffhancockphotography.co.uk/Prints%20Nice%20to%20Have/slides/London%20Bus%20&amp;%20Tax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764449"/>
            <a:ext cx="4104456" cy="5130571"/>
          </a:xfrm>
          <a:prstGeom prst="rect">
            <a:avLst/>
          </a:prstGeom>
          <a:noFill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457200"/>
            <a:ext cx="7543824" cy="884238"/>
          </a:xfrm>
        </p:spPr>
        <p:txBody>
          <a:bodyPr/>
          <a:lstStyle/>
          <a:p>
            <a:r>
              <a:rPr lang="hu-HU" sz="4000" dirty="0" err="1" smtClean="0">
                <a:solidFill>
                  <a:schemeClr val="bg2"/>
                </a:solidFill>
                <a:latin typeface="Times New Roman" pitchFamily="18" charset="0"/>
              </a:rPr>
              <a:t>Supraštruktúra</a:t>
            </a:r>
            <a:r>
              <a:rPr lang="hu-HU" sz="4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4000" dirty="0" err="1" smtClean="0">
                <a:solidFill>
                  <a:schemeClr val="bg2"/>
                </a:solidFill>
                <a:latin typeface="Times New Roman" pitchFamily="18" charset="0"/>
              </a:rPr>
              <a:t>turizmu</a:t>
            </a:r>
            <a:endParaRPr lang="en-US" sz="40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68375"/>
            <a:ext cx="8568952" cy="4868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supraštruktúra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ponuka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ubytovania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služieb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danej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destinácie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odhalenie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lákadiel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súhrn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služieb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mimo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speňaženia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2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hospodárskeh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hľadiska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turistickej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supraštruktúre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realizuje</a:t>
            </a:r>
            <a:r>
              <a:rPr lang="hu-HU" sz="2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značná</a:t>
            </a:r>
            <a:r>
              <a:rPr lang="hu-HU" sz="29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časť</a:t>
            </a:r>
            <a:r>
              <a:rPr lang="hu-HU" sz="29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príjmov</a:t>
            </a:r>
            <a:r>
              <a:rPr lang="hu-HU" sz="2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Zdržiavanie</a:t>
            </a:r>
            <a:r>
              <a:rPr lang="hu-H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hu-H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s </a:t>
            </a:r>
            <a:r>
              <a:rPr lang="hu-HU" sz="2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ním</a:t>
            </a:r>
            <a:r>
              <a:rPr lang="hu-H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spojené</a:t>
            </a:r>
            <a:r>
              <a:rPr lang="hu-H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služby</a:t>
            </a:r>
            <a:r>
              <a:rPr lang="hu-H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2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Turistická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supraštruktúra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– 	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Prvotná</a:t>
            </a:r>
            <a:endParaRPr lang="hu-HU" sz="2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sz="29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Druhotná</a:t>
            </a:r>
            <a:endParaRPr lang="en-US" sz="29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r>
              <a:rPr lang="hu-HU" sz="41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Prvotná</a:t>
            </a:r>
            <a:r>
              <a:rPr lang="hu-HU" sz="4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1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turistická</a:t>
            </a:r>
            <a:r>
              <a:rPr lang="hu-HU" sz="4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1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supraštruktúra</a:t>
            </a:r>
            <a:endParaRPr lang="en-US" sz="4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44512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		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ubytovanie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služby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jednotky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spolupracujúce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na 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priemyslenej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báze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nevyhnutné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úspešný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cestovný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ruch. </a:t>
            </a:r>
            <a:endParaRPr lang="hu-HU" sz="2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hu-HU" sz="26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3600" b="1" i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hu-HU" sz="3600" b="1" i="1" u="sng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poskytnutie</a:t>
            </a:r>
            <a:r>
              <a:rPr lang="hu-HU" sz="3600" b="1" i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600" b="1" i="1" u="sng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nocľahu</a:t>
            </a:r>
            <a:r>
              <a:rPr lang="hu-H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registrovaný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nocľahy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prevádzkovým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poriadkom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hu-HU" sz="2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hu-HU" sz="28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hu-HU" sz="2800" b="1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skupiny</a:t>
            </a:r>
            <a:r>
              <a:rPr lang="hu-H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hu-HU" sz="2800" b="1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obchodné</a:t>
            </a:r>
            <a:r>
              <a:rPr lang="hu-H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ubytovanie</a:t>
            </a:r>
            <a:r>
              <a:rPr lang="hu-H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09650" lvl="1" indent="-609600">
              <a:lnSpc>
                <a:spcPct val="90000"/>
              </a:lnSpc>
            </a:pP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hotel</a:t>
            </a:r>
          </a:p>
          <a:p>
            <a:pPr marL="1009650" lvl="1" indent="-609600">
              <a:lnSpc>
                <a:spcPct val="90000"/>
              </a:lnSpc>
            </a:pP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penzión</a:t>
            </a:r>
            <a:endParaRPr lang="hu-H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>
              <a:lnSpc>
                <a:spcPct val="90000"/>
              </a:lnSpc>
            </a:pP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rekreačný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dom</a:t>
            </a:r>
            <a:endParaRPr lang="hu-HU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>
              <a:lnSpc>
                <a:spcPct val="90000"/>
              </a:lnSpc>
            </a:pP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kemping</a:t>
            </a:r>
            <a:endParaRPr lang="hu-H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>
              <a:lnSpc>
                <a:spcPct val="90000"/>
              </a:lnSpc>
            </a:pPr>
            <a:r>
              <a:rPr lang="hu-HU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uristická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ubytovňa</a:t>
            </a:r>
            <a:endParaRPr lang="hu-H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>
              <a:lnSpc>
                <a:spcPct val="90000"/>
              </a:lnSpc>
            </a:pP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internát</a:t>
            </a:r>
            <a:endParaRPr lang="hu-H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Jobbra nyíl 4"/>
          <p:cNvSpPr/>
          <p:nvPr/>
        </p:nvSpPr>
        <p:spPr>
          <a:xfrm flipH="1">
            <a:off x="714348" y="1355489"/>
            <a:ext cx="11430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t="23816"/>
          <a:stretch>
            <a:fillRect/>
          </a:stretch>
        </p:blipFill>
        <p:spPr bwMode="auto">
          <a:xfrm>
            <a:off x="48035" y="6209948"/>
            <a:ext cx="1590341" cy="6034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r>
              <a:rPr lang="hu-HU" sz="41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Prvotná</a:t>
            </a:r>
            <a:r>
              <a:rPr lang="hu-HU" sz="4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1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turistická</a:t>
            </a:r>
            <a:r>
              <a:rPr lang="hu-HU" sz="4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1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supraštruktúra</a:t>
            </a:r>
            <a:endParaRPr lang="en-US" sz="4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40960" cy="1800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hu-HU" sz="26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z="26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600" b="1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skupina</a:t>
            </a:r>
            <a:r>
              <a:rPr lang="hu-HU" sz="26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hu-HU" sz="2600" b="1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ubytovanie</a:t>
            </a:r>
            <a:r>
              <a:rPr lang="hu-HU" sz="26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hu-HU" sz="2800" b="1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súkromných</a:t>
            </a:r>
            <a:r>
              <a:rPr lang="hu-H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obyvateľov</a:t>
            </a:r>
            <a:r>
              <a:rPr lang="hu-HU" sz="2900" b="1" i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900" dirty="0">
                <a:solidFill>
                  <a:schemeClr val="bg2"/>
                </a:solidFill>
                <a:latin typeface="Times New Roman" pitchFamily="18" charset="0"/>
              </a:rPr>
              <a:t>–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</a:rPr>
              <a:t>posteľ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-</a:t>
            </a:r>
            <a:r>
              <a:rPr lang="hu-HU" sz="260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izba-</a:t>
            </a:r>
            <a:r>
              <a:rPr lang="hu-HU" sz="260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byt-</a:t>
            </a:r>
            <a:r>
              <a:rPr lang="hu-HU" sz="260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prenájom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domu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</a:rPr>
              <a:t>Vidiecky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</a:rPr>
              <a:t> turizmus</a:t>
            </a:r>
            <a:endParaRPr lang="hu-HU" sz="2600" dirty="0">
              <a:solidFill>
                <a:schemeClr val="bg2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hu-HU" sz="26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hu-HU" sz="2600" b="1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skupina</a:t>
            </a:r>
            <a:r>
              <a:rPr lang="hu-HU" sz="26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hu-HU" sz="2600" b="1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nie</a:t>
            </a:r>
            <a:r>
              <a:rPr lang="hu-HU" sz="26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b="1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obchodného</a:t>
            </a:r>
            <a:r>
              <a:rPr lang="hu-HU" sz="26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b="1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charakteru</a:t>
            </a:r>
            <a:r>
              <a:rPr lang="hu-HU" sz="2900" b="1" i="1" dirty="0" smtClean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sz="2900" b="1" i="1" dirty="0" err="1" smtClean="0">
                <a:solidFill>
                  <a:schemeClr val="bg2"/>
                </a:solidFill>
                <a:latin typeface="Times New Roman" pitchFamily="18" charset="0"/>
              </a:rPr>
              <a:t>verejné</a:t>
            </a:r>
            <a:r>
              <a:rPr lang="hu-HU" sz="2900" b="1" i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900" b="1" i="1" dirty="0" err="1" smtClean="0">
                <a:solidFill>
                  <a:schemeClr val="bg2"/>
                </a:solidFill>
                <a:latin typeface="Times New Roman" pitchFamily="18" charset="0"/>
              </a:rPr>
              <a:t>ubytovne</a:t>
            </a:r>
            <a:endParaRPr lang="en-US" sz="2900" b="1" i="1" dirty="0">
              <a:solidFill>
                <a:schemeClr val="bg2"/>
              </a:solidFill>
              <a:latin typeface="Times New Roman" pitchFamily="18" charset="0"/>
            </a:endParaRP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endParaRPr lang="en-US" sz="25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aranyoldalak.hu/media/articles/images/AranyOldalak_utazas/falusi_turizmu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76" y="3121812"/>
            <a:ext cx="5463552" cy="364692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r>
              <a:rPr lang="hu-HU" sz="41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Prvotná</a:t>
            </a:r>
            <a:r>
              <a:rPr lang="hu-HU" sz="4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1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turistická</a:t>
            </a:r>
            <a:r>
              <a:rPr lang="hu-HU" sz="4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1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supraštruktúra</a:t>
            </a:r>
            <a:endParaRPr lang="en-US" sz="4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5300662"/>
          </a:xfrm>
        </p:spPr>
        <p:txBody>
          <a:bodyPr/>
          <a:lstStyle/>
          <a:p>
            <a:pPr>
              <a:buNone/>
            </a:pPr>
            <a:r>
              <a:rPr lang="hu-HU" sz="3100" b="1" i="1" dirty="0" smtClean="0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hu-HU" b="1" i="1" u="sng" dirty="0" smtClean="0">
                <a:solidFill>
                  <a:schemeClr val="bg2"/>
                </a:solidFill>
                <a:latin typeface="Times New Roman" pitchFamily="18" charset="0"/>
              </a:rPr>
              <a:t>II. </a:t>
            </a:r>
            <a:r>
              <a:rPr lang="hu-HU" b="1" i="1" u="sng" dirty="0" err="1" smtClean="0">
                <a:solidFill>
                  <a:schemeClr val="bg2"/>
                </a:solidFill>
                <a:latin typeface="Times New Roman" pitchFamily="18" charset="0"/>
              </a:rPr>
              <a:t>Pohostinstvo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:</a:t>
            </a:r>
            <a:endParaRPr lang="hu-HU" sz="2900" dirty="0">
              <a:solidFill>
                <a:schemeClr val="bg2"/>
              </a:solidFill>
              <a:latin typeface="Times New Roman" pitchFamily="18" charset="0"/>
            </a:endParaRPr>
          </a:p>
          <a:p>
            <a:pPr lvl="1"/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Pohostinstvo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s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teplou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kuchyňou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(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napr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reštaurácia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)</a:t>
            </a:r>
            <a:endParaRPr lang="hu-HU" dirty="0">
              <a:solidFill>
                <a:schemeClr val="bg2"/>
              </a:solidFill>
              <a:latin typeface="Times New Roman" pitchFamily="18" charset="0"/>
            </a:endParaRPr>
          </a:p>
          <a:p>
            <a:pPr lvl="1"/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Krčma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vináreň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predajňa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s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nápojmi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drinkbar</a:t>
            </a:r>
            <a:endParaRPr lang="hu-HU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lvl="1"/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Cukráreň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Pohostinstvo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nie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s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teplou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kuchyňou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 (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napr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Bufet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)</a:t>
            </a:r>
            <a:endParaRPr lang="hu-HU" dirty="0">
              <a:solidFill>
                <a:schemeClr val="bg2"/>
              </a:solidFill>
              <a:latin typeface="Times New Roman" pitchFamily="18" charset="0"/>
            </a:endParaRPr>
          </a:p>
          <a:p>
            <a:pPr lvl="1"/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dirty="0" err="1">
                <a:solidFill>
                  <a:schemeClr val="bg2"/>
                </a:solidFill>
                <a:latin typeface="Times New Roman" pitchFamily="18" charset="0"/>
              </a:rPr>
              <a:t>N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očný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klub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so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živou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hudbou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dirty="0">
                <a:solidFill>
                  <a:schemeClr val="bg2"/>
                </a:solidFill>
                <a:latin typeface="Times New Roman" pitchFamily="18" charset="0"/>
              </a:rPr>
              <a:t>szórakozóhely</a:t>
            </a:r>
          </a:p>
          <a:p>
            <a:pPr lvl="1"/>
            <a:r>
              <a:rPr lang="hu-HU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</a:rPr>
              <a:t>Diskotéka</a:t>
            </a:r>
            <a:endParaRPr lang="en-US" sz="27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7170" name="Picture 2" descr="http://m.blog.hu/me/megszervezem/image/dauber_cu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17032"/>
            <a:ext cx="4081636" cy="2721091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9555"/>
            <a:ext cx="8686800" cy="811213"/>
          </a:xfrm>
        </p:spPr>
        <p:txBody>
          <a:bodyPr/>
          <a:lstStyle/>
          <a:p>
            <a:r>
              <a:rPr lang="hu-HU" sz="41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Druhotná</a:t>
            </a:r>
            <a:r>
              <a:rPr lang="hu-HU" sz="4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1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turistická</a:t>
            </a:r>
            <a:r>
              <a:rPr lang="hu-HU" sz="4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1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supraštruktúra</a:t>
            </a:r>
            <a:endParaRPr lang="en-US" sz="4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7920880" cy="4320480"/>
          </a:xfrm>
        </p:spPr>
        <p:txBody>
          <a:bodyPr/>
          <a:lstStyle/>
          <a:p>
            <a:endParaRPr lang="hu-HU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Druhotná</a:t>
            </a:r>
            <a:r>
              <a:rPr lang="hu-H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turistická</a:t>
            </a:r>
            <a:r>
              <a:rPr lang="hu-H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supraštruktúra</a:t>
            </a:r>
            <a:r>
              <a:rPr lang="hu-H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Súrhn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tých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služieb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ktoré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využívajú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turisti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poskytnutím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maloobchodných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služieb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uspokojenie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vlastných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potrieb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alebo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potrebu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lokálnej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zmeny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11560"/>
          </a:xfrm>
        </p:spPr>
        <p:txBody>
          <a:bodyPr/>
          <a:lstStyle/>
          <a:p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Druhotná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turistická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supraštruktúra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886200"/>
          </a:xfrm>
        </p:spPr>
        <p:txBody>
          <a:bodyPr/>
          <a:lstStyle/>
          <a:p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Zahŕňa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časti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neviazeného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programu</a:t>
            </a:r>
            <a:endParaRPr lang="hu-HU" sz="29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hu-HU" sz="29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I. – </a:t>
            </a:r>
            <a:r>
              <a:rPr lang="hu-HU" sz="2900" b="1" u="sng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maloobchod</a:t>
            </a:r>
            <a:r>
              <a:rPr lang="hu-HU" sz="29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Spontánny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voľnočasový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nákupný</a:t>
            </a:r>
            <a:endParaRPr lang="hu-HU" sz="3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Trhové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miesta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	Bazár		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obchody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/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Nákupné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centrá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9698" name="Picture 2" descr="http://www.isztambul.org/pics/Image/Nagybazar.jpg"/>
          <p:cNvPicPr>
            <a:picLocks noChangeAspect="1" noChangeArrowheads="1"/>
          </p:cNvPicPr>
          <p:nvPr/>
        </p:nvPicPr>
        <p:blipFill>
          <a:blip r:embed="rId2" cstate="print"/>
          <a:srcRect b="6920"/>
          <a:stretch>
            <a:fillRect/>
          </a:stretch>
        </p:blipFill>
        <p:spPr bwMode="auto">
          <a:xfrm>
            <a:off x="25524" y="3645024"/>
            <a:ext cx="4762500" cy="2952328"/>
          </a:xfrm>
          <a:prstGeom prst="rect">
            <a:avLst/>
          </a:prstGeom>
          <a:noFill/>
        </p:spPr>
      </p:pic>
      <p:pic>
        <p:nvPicPr>
          <p:cNvPr id="29700" name="Picture 4" descr="http://ingatlan.net/magazin/wp-content/uploads/2011/07/pl%C3%A1za.jpg"/>
          <p:cNvPicPr>
            <a:picLocks noChangeAspect="1" noChangeArrowheads="1"/>
          </p:cNvPicPr>
          <p:nvPr/>
        </p:nvPicPr>
        <p:blipFill>
          <a:blip r:embed="rId3" cstate="print"/>
          <a:srcRect b="4276"/>
          <a:stretch>
            <a:fillRect/>
          </a:stretch>
        </p:blipFill>
        <p:spPr bwMode="auto">
          <a:xfrm>
            <a:off x="4824536" y="3645024"/>
            <a:ext cx="4283968" cy="302433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 t="14725"/>
          <a:stretch>
            <a:fillRect/>
          </a:stretch>
        </p:blipFill>
        <p:spPr bwMode="auto">
          <a:xfrm>
            <a:off x="48035" y="6137940"/>
            <a:ext cx="1590341" cy="6754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3245"/>
            <a:ext cx="9144000" cy="3571899"/>
          </a:xfrm>
        </p:spPr>
        <p:txBody>
          <a:bodyPr/>
          <a:lstStyle/>
          <a:p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Inžinierske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siete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>
                <a:solidFill>
                  <a:schemeClr val="bg2"/>
                </a:solidFill>
                <a:latin typeface="Times New Roman" pitchFamily="18" charset="0"/>
              </a:rPr>
              <a:t>– kemping, 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luxus körülmények</a:t>
            </a:r>
            <a:endParaRPr lang="hu-HU" sz="3000" dirty="0">
              <a:solidFill>
                <a:schemeClr val="bg2"/>
              </a:solidFill>
              <a:latin typeface="Times New Roman" pitchFamily="18" charset="0"/>
            </a:endParaRPr>
          </a:p>
          <a:p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Komunikácie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>
                <a:solidFill>
                  <a:schemeClr val="bg2"/>
                </a:solidFill>
                <a:latin typeface="Times New Roman" pitchFamily="18" charset="0"/>
              </a:rPr>
              <a:t>– 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tok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informácií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je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dôležitou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časťou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konkurencieschopnosti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.</a:t>
            </a:r>
            <a:endParaRPr lang="hu-HU" sz="3000" dirty="0">
              <a:solidFill>
                <a:schemeClr val="bg2"/>
              </a:solidFill>
              <a:latin typeface="Times New Roman" pitchFamily="18" charset="0"/>
            </a:endParaRPr>
          </a:p>
          <a:p>
            <a:r>
              <a:rPr lang="hu-HU" sz="3000" dirty="0" err="1" smtClean="0">
                <a:solidFill>
                  <a:schemeClr val="bg2"/>
                </a:solidFill>
                <a:latin typeface="Times New Roman" pitchFamily="18" charset="0"/>
              </a:rPr>
              <a:t>Doprava</a:t>
            </a:r>
            <a:r>
              <a:rPr lang="hu-HU" sz="30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endParaRPr lang="hu-HU" sz="3000" dirty="0">
              <a:solidFill>
                <a:schemeClr val="bg2"/>
              </a:solidFill>
              <a:latin typeface="Times New Roman" pitchFamily="18" charset="0"/>
            </a:endParaRPr>
          </a:p>
          <a:p>
            <a:pPr lvl="1"/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Pevné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cesty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400" dirty="0">
                <a:solidFill>
                  <a:schemeClr val="bg2"/>
                </a:solidFill>
                <a:latin typeface="Times New Roman" pitchFamily="18" charset="0"/>
              </a:rPr>
              <a:t>(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benzinové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pumpy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, (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dopravné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)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smerové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tabule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 ,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závory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400" dirty="0">
                <a:solidFill>
                  <a:schemeClr val="bg2"/>
                </a:solidFill>
                <a:latin typeface="Times New Roman" pitchFamily="18" charset="0"/>
              </a:rPr>
              <a:t>stb.)</a:t>
            </a:r>
          </a:p>
          <a:p>
            <a:pPr lvl="1"/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Železničná</a:t>
            </a:r>
            <a:r>
              <a:rPr lang="hu-HU" sz="2400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sieť</a:t>
            </a:r>
            <a:endParaRPr lang="hu-HU" sz="2400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lvl="1"/>
            <a:r>
              <a:rPr lang="hu-HU" sz="2400" dirty="0" err="1" smtClean="0">
                <a:solidFill>
                  <a:schemeClr val="bg2"/>
                </a:solidFill>
                <a:latin typeface="Times New Roman" pitchFamily="18" charset="0"/>
              </a:rPr>
              <a:t>Letiská</a:t>
            </a:r>
            <a:endParaRPr lang="hu-HU" sz="2400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lvl="1"/>
            <a:endParaRPr lang="hu-HU" sz="2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317414"/>
            <a:ext cx="9144000" cy="1095362"/>
          </a:xfrm>
          <a:noFill/>
          <a:ln/>
        </p:spPr>
        <p:txBody>
          <a:bodyPr/>
          <a:lstStyle/>
          <a:p>
            <a:r>
              <a:rPr lang="hu-HU" sz="36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hu-HU" sz="3600" dirty="0" err="1" smtClean="0">
                <a:solidFill>
                  <a:schemeClr val="bg2"/>
                </a:solidFill>
                <a:latin typeface="Georgia" pitchFamily="18" charset="0"/>
              </a:rPr>
              <a:t>Inžinierske</a:t>
            </a:r>
            <a:r>
              <a:rPr lang="hu-HU" sz="36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hu-HU" sz="3600" dirty="0" err="1" smtClean="0">
                <a:solidFill>
                  <a:schemeClr val="bg2"/>
                </a:solidFill>
                <a:latin typeface="Georgia" pitchFamily="18" charset="0"/>
              </a:rPr>
              <a:t>siete</a:t>
            </a:r>
            <a:r>
              <a:rPr lang="hu-HU" sz="3600" dirty="0" smtClean="0">
                <a:solidFill>
                  <a:schemeClr val="bg2"/>
                </a:solidFill>
                <a:latin typeface="Georgia" pitchFamily="18" charset="0"/>
              </a:rPr>
              <a:t>, </a:t>
            </a:r>
            <a:r>
              <a:rPr lang="hu-HU" sz="3600" dirty="0" err="1" smtClean="0">
                <a:solidFill>
                  <a:schemeClr val="bg2"/>
                </a:solidFill>
                <a:latin typeface="Georgia" pitchFamily="18" charset="0"/>
              </a:rPr>
              <a:t>komunikácie</a:t>
            </a:r>
            <a:r>
              <a:rPr lang="hu-HU" sz="3600" dirty="0" smtClean="0">
                <a:solidFill>
                  <a:schemeClr val="bg2"/>
                </a:solidFill>
                <a:latin typeface="Georgia" pitchFamily="18" charset="0"/>
              </a:rPr>
              <a:t>, </a:t>
            </a:r>
            <a:r>
              <a:rPr lang="hu-HU" sz="3600" dirty="0" err="1" smtClean="0">
                <a:solidFill>
                  <a:schemeClr val="bg2"/>
                </a:solidFill>
                <a:latin typeface="Georgia" pitchFamily="18" charset="0"/>
              </a:rPr>
              <a:t>dporava</a:t>
            </a:r>
            <a:endParaRPr lang="hu-HU" sz="3600" dirty="0">
              <a:solidFill>
                <a:schemeClr val="bg2"/>
              </a:solidFill>
              <a:latin typeface="Georgia" pitchFamily="18" charset="0"/>
            </a:endParaRPr>
          </a:p>
        </p:txBody>
      </p:sp>
      <p:graphicFrame>
        <p:nvGraphicFramePr>
          <p:cNvPr id="6" name="Group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43160"/>
              </p:ext>
            </p:extLst>
          </p:nvPr>
        </p:nvGraphicFramePr>
        <p:xfrm>
          <a:off x="2566415" y="3861048"/>
          <a:ext cx="6577585" cy="2621564"/>
        </p:xfrm>
        <a:graphic>
          <a:graphicData uri="http://schemas.openxmlformats.org/drawingml/2006/table">
            <a:tbl>
              <a:tblPr/>
              <a:tblGrid>
                <a:gridCol w="954405"/>
                <a:gridCol w="2203308"/>
                <a:gridCol w="1545788"/>
                <a:gridCol w="1874084"/>
              </a:tblGrid>
              <a:tr h="456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Rok</a:t>
                      </a:r>
                      <a:endParaRPr kumimoji="0" lang="hu-HU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Cestná</a:t>
                      </a:r>
                      <a:r>
                        <a:rPr kumimoji="0" lang="hu-HU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kumimoji="0" lang="hu-HU" sz="2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doprava</a:t>
                      </a:r>
                      <a:endParaRPr kumimoji="0" lang="hu-HU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železničná</a:t>
                      </a:r>
                      <a:endParaRPr kumimoji="0" lang="hu-HU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lietadlo</a:t>
                      </a:r>
                      <a:endParaRPr kumimoji="0" lang="hu-HU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6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1970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87,5 %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10,4 %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2,1 %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1980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88,3 %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8,4 %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6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1990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87,9 %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6,9 %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5,2  %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56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83,8 %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5,8 %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10,4  %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06636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714992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11560"/>
          </a:xfrm>
        </p:spPr>
        <p:txBody>
          <a:bodyPr/>
          <a:lstStyle/>
          <a:p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Druhotná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turistická</a:t>
            </a:r>
            <a:r>
              <a:rPr lang="hu-H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supraštruktúra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454624"/>
          </a:xfrm>
        </p:spPr>
        <p:txBody>
          <a:bodyPr/>
          <a:lstStyle/>
          <a:p>
            <a:pPr lvl="1">
              <a:buNone/>
            </a:pPr>
            <a:r>
              <a:rPr lang="hu-HU" sz="29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II. – </a:t>
            </a:r>
            <a:r>
              <a:rPr lang="hu-HU" sz="2900" b="1" u="sng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Doplnkové</a:t>
            </a:r>
            <a:r>
              <a:rPr lang="hu-HU" sz="29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900" b="1" u="sng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služby</a:t>
            </a:r>
            <a:r>
              <a:rPr lang="hu-HU" sz="29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zmenárne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požičovne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osobné</a:t>
            </a:r>
            <a:r>
              <a:rPr lang="hu-HU" sz="2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služby</a:t>
            </a:r>
            <a:endParaRPr lang="en-US" sz="2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encrypted-tbn2.gstatic.com/images?q=tbn:ANd9GcTbl4vvAF8baDrBWHmKY_fvGSooSArQgRB0m7bk65zvD0YYXIq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5"/>
            <a:ext cx="5261076" cy="3501008"/>
          </a:xfrm>
          <a:prstGeom prst="rect">
            <a:avLst/>
          </a:prstGeom>
          <a:noFill/>
        </p:spPr>
      </p:pic>
      <p:pic>
        <p:nvPicPr>
          <p:cNvPr id="30724" name="Picture 4" descr="http://www.professional-kft.hu/images/fogasz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20888"/>
            <a:ext cx="2814058" cy="422108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7560840" cy="1371600"/>
          </a:xfrm>
        </p:spPr>
        <p:txBody>
          <a:bodyPr/>
          <a:lstStyle/>
          <a:p>
            <a:pPr algn="ctr"/>
            <a:r>
              <a:rPr lang="hu-HU" dirty="0" err="1" smtClean="0"/>
              <a:t>Ďakujem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pozornosť</a:t>
            </a:r>
            <a:r>
              <a:rPr lang="hu-HU" dirty="0" smtClean="0"/>
              <a:t>!</a:t>
            </a:r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50" y="137163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raphic-transport"/>
          <p:cNvPicPr>
            <a:picLocks noChangeAspect="1" noChangeArrowheads="1"/>
          </p:cNvPicPr>
          <p:nvPr/>
        </p:nvPicPr>
        <p:blipFill>
          <a:blip r:embed="rId2" cstate="print">
            <a:lum bright="66000"/>
          </a:blip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964488" cy="1371600"/>
          </a:xfrm>
        </p:spPr>
        <p:txBody>
          <a:bodyPr/>
          <a:lstStyle/>
          <a:p>
            <a:r>
              <a:rPr lang="hu-HU" sz="4000" dirty="0" err="1" smtClean="0">
                <a:solidFill>
                  <a:schemeClr val="bg2"/>
                </a:solidFill>
                <a:latin typeface="Georgia" pitchFamily="18" charset="0"/>
              </a:rPr>
              <a:t>Úloha</a:t>
            </a:r>
            <a:r>
              <a:rPr lang="hu-HU" sz="4000" dirty="0" smtClean="0">
                <a:solidFill>
                  <a:schemeClr val="bg2"/>
                </a:solidFill>
                <a:latin typeface="Georgia" pitchFamily="18" charset="0"/>
              </a:rPr>
              <a:t> </a:t>
            </a:r>
            <a:r>
              <a:rPr lang="hu-HU" sz="4000" dirty="0" err="1" smtClean="0">
                <a:solidFill>
                  <a:schemeClr val="bg2"/>
                </a:solidFill>
                <a:latin typeface="Georgia" pitchFamily="18" charset="0"/>
              </a:rPr>
              <a:t>dopravy</a:t>
            </a:r>
            <a:r>
              <a:rPr lang="hu-HU" sz="4000" dirty="0" smtClean="0">
                <a:solidFill>
                  <a:schemeClr val="bg2"/>
                </a:solidFill>
                <a:latin typeface="Georgia" pitchFamily="18" charset="0"/>
              </a:rPr>
              <a:t> v </a:t>
            </a:r>
            <a:r>
              <a:rPr lang="hu-HU" sz="4000" dirty="0" err="1" smtClean="0">
                <a:solidFill>
                  <a:schemeClr val="bg2"/>
                </a:solidFill>
                <a:latin typeface="Georgia" pitchFamily="18" charset="0"/>
              </a:rPr>
              <a:t>turizme</a:t>
            </a:r>
            <a:r>
              <a:rPr lang="hu-HU" sz="4000" dirty="0" smtClean="0">
                <a:solidFill>
                  <a:schemeClr val="bg2"/>
                </a:solidFill>
                <a:latin typeface="Georgia" pitchFamily="18" charset="0"/>
              </a:rPr>
              <a:t>:</a:t>
            </a:r>
            <a:endParaRPr lang="hu-H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933528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Doprava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sa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zaoberá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prepravou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osob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a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produktov</a:t>
            </a:r>
            <a:endParaRPr lang="hu-H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Je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dôležitým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faktorom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zahraničného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turizmu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</a:t>
            </a:r>
          </a:p>
          <a:p>
            <a:pPr>
              <a:buFontTx/>
              <a:buNone/>
            </a:pP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Spája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výrobu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surovín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so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spracovaním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a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spracovanie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so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službami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domov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s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prácou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</a:t>
            </a:r>
            <a:endParaRPr lang="hu-H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Vytvára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vzťahy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medzi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ľuďmi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národmi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kontinentami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a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takto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je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teda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doprava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v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zahraničnom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turimze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najdôležitejšia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zložka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endParaRPr lang="hu-H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.ruvr.ru/data/2011/10/31/1243109132/5626017553_5f4218466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4077072"/>
            <a:ext cx="4773235" cy="2780928"/>
          </a:xfrm>
          <a:prstGeom prst="rect">
            <a:avLst/>
          </a:prstGeom>
          <a:noFill/>
        </p:spPr>
      </p:pic>
      <p:pic>
        <p:nvPicPr>
          <p:cNvPr id="27652" name="Picture 4" descr="http://galeria.vezess.hu/files/236/046/000/46236/46236_360225_550x413.jpg"/>
          <p:cNvPicPr>
            <a:picLocks noChangeAspect="1" noChangeArrowheads="1"/>
          </p:cNvPicPr>
          <p:nvPr/>
        </p:nvPicPr>
        <p:blipFill>
          <a:blip r:embed="rId3" cstate="print"/>
          <a:srcRect t="8240"/>
          <a:stretch>
            <a:fillRect/>
          </a:stretch>
        </p:blipFill>
        <p:spPr bwMode="auto">
          <a:xfrm>
            <a:off x="0" y="1196752"/>
            <a:ext cx="5238750" cy="3207643"/>
          </a:xfrm>
          <a:prstGeom prst="rect">
            <a:avLst/>
          </a:prstGeom>
          <a:noFill/>
        </p:spPr>
      </p:pic>
      <p:pic>
        <p:nvPicPr>
          <p:cNvPr id="6152" name="Picture 8" descr="pallada-tall-sh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5775" y="1052736"/>
            <a:ext cx="3578225" cy="3529013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Odvetvia</a:t>
            </a:r>
            <a:r>
              <a:rPr lang="hu-HU" sz="4000" dirty="0" smtClean="0"/>
              <a:t> </a:t>
            </a:r>
            <a:r>
              <a:rPr lang="hu-HU" sz="4000" dirty="0" err="1" smtClean="0"/>
              <a:t>dopravy</a:t>
            </a:r>
            <a:r>
              <a:rPr lang="hu-HU" sz="4000" dirty="0" smtClean="0"/>
              <a:t>:</a:t>
            </a:r>
            <a:r>
              <a:rPr lang="hu-HU" sz="4000" dirty="0"/>
              <a:t/>
            </a:r>
            <a:br>
              <a:rPr lang="hu-HU" sz="4000" dirty="0"/>
            </a:br>
            <a:endParaRPr lang="hu-HU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8006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dirty="0" err="1" smtClean="0"/>
              <a:t>Suchozemská</a:t>
            </a:r>
            <a:r>
              <a:rPr lang="hu-HU" dirty="0" smtClean="0"/>
              <a:t> </a:t>
            </a:r>
            <a:r>
              <a:rPr lang="hu-HU" dirty="0" err="1" smtClean="0"/>
              <a:t>doprava</a:t>
            </a:r>
            <a:endParaRPr lang="hu-HU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724128" y="1196752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dirty="0" err="1" smtClean="0"/>
              <a:t>Vodná</a:t>
            </a:r>
            <a:r>
              <a:rPr lang="hu-HU" sz="3200" dirty="0" smtClean="0"/>
              <a:t> </a:t>
            </a:r>
            <a:r>
              <a:rPr lang="hu-HU" sz="3200" dirty="0" err="1" smtClean="0"/>
              <a:t>doprava</a:t>
            </a:r>
            <a:endParaRPr lang="hu-HU" sz="3200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99592" y="450912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dirty="0" err="1" smtClean="0"/>
              <a:t>Letecká</a:t>
            </a:r>
            <a:r>
              <a:rPr lang="hu-HU" sz="3200" dirty="0" smtClean="0"/>
              <a:t> </a:t>
            </a:r>
            <a:r>
              <a:rPr lang="hu-HU" sz="3200" dirty="0" err="1" smtClean="0"/>
              <a:t>doprava</a:t>
            </a:r>
            <a:endParaRPr lang="hu-HU" sz="3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48" grpId="0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Suchozemská</a:t>
            </a:r>
            <a:r>
              <a:rPr lang="hu-HU" dirty="0" smtClean="0"/>
              <a:t> </a:t>
            </a:r>
            <a:r>
              <a:rPr lang="hu-HU" dirty="0" err="1" smtClean="0"/>
              <a:t>doprava</a:t>
            </a:r>
            <a:endParaRPr lang="hu-H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hu-HU" sz="2400" dirty="0" err="1" smtClean="0"/>
              <a:t>Formy</a:t>
            </a:r>
            <a:r>
              <a:rPr lang="hu-HU" sz="2400" dirty="0" smtClean="0"/>
              <a:t> </a:t>
            </a:r>
            <a:r>
              <a:rPr lang="hu-HU" sz="2400" dirty="0" err="1" smtClean="0"/>
              <a:t>suchozemskej</a:t>
            </a:r>
            <a:r>
              <a:rPr lang="hu-HU" sz="2400" dirty="0" smtClean="0"/>
              <a:t> </a:t>
            </a:r>
            <a:r>
              <a:rPr lang="hu-HU" sz="2400" dirty="0" err="1" smtClean="0"/>
              <a:t>dopravy</a:t>
            </a:r>
            <a:r>
              <a:rPr lang="hu-HU" sz="2400" dirty="0" smtClean="0"/>
              <a:t>:</a:t>
            </a:r>
          </a:p>
          <a:p>
            <a:pPr lvl="1"/>
            <a:r>
              <a:rPr lang="hu-HU" sz="2400" dirty="0" err="1" smtClean="0"/>
              <a:t>cestná</a:t>
            </a:r>
            <a:r>
              <a:rPr lang="hu-HU" sz="2400" dirty="0" smtClean="0"/>
              <a:t>, </a:t>
            </a:r>
          </a:p>
          <a:p>
            <a:pPr lvl="1"/>
            <a:r>
              <a:rPr lang="hu-HU" sz="2400" dirty="0" err="1" smtClean="0"/>
              <a:t>železničná</a:t>
            </a:r>
            <a:r>
              <a:rPr lang="hu-HU" sz="2400" dirty="0" smtClean="0"/>
              <a:t>,</a:t>
            </a:r>
          </a:p>
          <a:p>
            <a:pPr>
              <a:buFontTx/>
              <a:buNone/>
            </a:pPr>
            <a:r>
              <a:rPr lang="hu-HU" sz="2400" dirty="0" err="1" smtClean="0"/>
              <a:t>Priestorové</a:t>
            </a:r>
            <a:r>
              <a:rPr lang="hu-HU" sz="2400" dirty="0" smtClean="0"/>
              <a:t> </a:t>
            </a:r>
            <a:r>
              <a:rPr lang="hu-HU" sz="2400" dirty="0" err="1" smtClean="0"/>
              <a:t>rozloženie</a:t>
            </a:r>
            <a:r>
              <a:rPr lang="hu-HU" sz="2400" dirty="0" smtClean="0"/>
              <a:t>: </a:t>
            </a:r>
            <a:r>
              <a:rPr lang="hu-HU" sz="2400" dirty="0" err="1" smtClean="0"/>
              <a:t>miestna</a:t>
            </a:r>
            <a:r>
              <a:rPr lang="hu-HU" sz="2400" dirty="0" smtClean="0"/>
              <a:t> (</a:t>
            </a:r>
            <a:r>
              <a:rPr lang="hu-HU" sz="2400" dirty="0" err="1" smtClean="0"/>
              <a:t>mestská</a:t>
            </a:r>
            <a:r>
              <a:rPr lang="hu-HU" sz="2400" dirty="0" smtClean="0"/>
              <a:t>)</a:t>
            </a:r>
            <a:r>
              <a:rPr lang="hu-HU" sz="2800" dirty="0" smtClean="0"/>
              <a:t>,</a:t>
            </a:r>
          </a:p>
          <a:p>
            <a:pPr lvl="1"/>
            <a:r>
              <a:rPr lang="hu-HU" sz="2400" dirty="0" err="1" smtClean="0"/>
              <a:t>miestna</a:t>
            </a:r>
            <a:r>
              <a:rPr lang="hu-HU" sz="2400" dirty="0" smtClean="0"/>
              <a:t>,</a:t>
            </a:r>
          </a:p>
          <a:p>
            <a:pPr lvl="1"/>
            <a:r>
              <a:rPr lang="hu-HU" sz="2400" dirty="0" smtClean="0">
                <a:solidFill>
                  <a:srgbClr val="FF0000"/>
                </a:solidFill>
              </a:rPr>
              <a:t>Elővárosi</a:t>
            </a:r>
            <a:r>
              <a:rPr lang="hu-HU" sz="2400" dirty="0" smtClean="0"/>
              <a:t>,</a:t>
            </a:r>
          </a:p>
          <a:p>
            <a:pPr lvl="1"/>
            <a:r>
              <a:rPr lang="hu-HU" sz="2400" dirty="0" err="1" smtClean="0"/>
              <a:t>diaľková</a:t>
            </a:r>
            <a:r>
              <a:rPr lang="hu-HU" sz="2400" dirty="0" smtClean="0"/>
              <a:t>,</a:t>
            </a:r>
          </a:p>
          <a:p>
            <a:pPr lvl="1"/>
            <a:r>
              <a:rPr lang="hu-HU" sz="2400" dirty="0" err="1" smtClean="0"/>
              <a:t>Kontinentálna</a:t>
            </a:r>
            <a:r>
              <a:rPr lang="hu-HU" sz="2400" dirty="0" smtClean="0"/>
              <a:t>, </a:t>
            </a:r>
          </a:p>
          <a:p>
            <a:pPr lvl="1"/>
            <a:r>
              <a:rPr lang="hu-HU" sz="2400" dirty="0" err="1" smtClean="0"/>
              <a:t>Interkontinentálna</a:t>
            </a:r>
            <a:r>
              <a:rPr lang="hu-HU" sz="2400" dirty="0" smtClean="0"/>
              <a:t>. </a:t>
            </a:r>
          </a:p>
          <a:p>
            <a:r>
              <a:rPr lang="hu-HU" sz="2400" dirty="0" err="1" smtClean="0"/>
              <a:t>Železničná</a:t>
            </a:r>
            <a:r>
              <a:rPr lang="hu-HU" sz="2400" dirty="0" smtClean="0"/>
              <a:t>: </a:t>
            </a:r>
            <a:r>
              <a:rPr lang="hu-HU" sz="2400" dirty="0" err="1" smtClean="0"/>
              <a:t>magnetické</a:t>
            </a:r>
            <a:r>
              <a:rPr lang="hu-HU" sz="2400" dirty="0" smtClean="0"/>
              <a:t> </a:t>
            </a:r>
            <a:r>
              <a:rPr lang="hu-HU" sz="2400" dirty="0" err="1" smtClean="0"/>
              <a:t>železnice</a:t>
            </a:r>
            <a:r>
              <a:rPr lang="hu-HU" sz="2400" dirty="0" smtClean="0"/>
              <a:t>, </a:t>
            </a:r>
            <a:r>
              <a:rPr lang="hu-HU" sz="2400" dirty="0" err="1" smtClean="0"/>
              <a:t>parný</a:t>
            </a:r>
            <a:r>
              <a:rPr lang="hu-HU" sz="2400" dirty="0" smtClean="0"/>
              <a:t> </a:t>
            </a:r>
            <a:r>
              <a:rPr lang="hu-HU" sz="2400" dirty="0" err="1" smtClean="0"/>
              <a:t>vlak</a:t>
            </a:r>
            <a:r>
              <a:rPr lang="hu-HU" sz="2400" dirty="0" smtClean="0"/>
              <a:t>,</a:t>
            </a:r>
            <a:r>
              <a:rPr lang="hu-HU" sz="2800" dirty="0" smtClean="0"/>
              <a:t> </a:t>
            </a:r>
            <a:r>
              <a:rPr lang="hu-HU" sz="2800" dirty="0" err="1" smtClean="0"/>
              <a:t>metro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544616"/>
          </a:xfrm>
        </p:spPr>
        <p:txBody>
          <a:bodyPr/>
          <a:lstStyle/>
          <a:p>
            <a:r>
              <a:rPr lang="hu-HU" dirty="0" err="1" smtClean="0"/>
              <a:t>Cestná</a:t>
            </a:r>
            <a:r>
              <a:rPr lang="hu-HU" dirty="0" smtClean="0"/>
              <a:t> </a:t>
            </a:r>
            <a:r>
              <a:rPr lang="hu-HU" dirty="0" err="1" smtClean="0"/>
              <a:t>doprava</a:t>
            </a:r>
            <a:r>
              <a:rPr lang="hu-HU" dirty="0" smtClean="0"/>
              <a:t>: </a:t>
            </a:r>
          </a:p>
          <a:p>
            <a:pPr lvl="1"/>
            <a:r>
              <a:rPr lang="hu-HU" dirty="0" smtClean="0"/>
              <a:t>automobil, </a:t>
            </a:r>
          </a:p>
          <a:p>
            <a:pPr lvl="1"/>
            <a:r>
              <a:rPr lang="hu-HU" dirty="0" err="1" smtClean="0"/>
              <a:t>autobus</a:t>
            </a:r>
            <a:r>
              <a:rPr lang="hu-HU" dirty="0" smtClean="0"/>
              <a:t>, </a:t>
            </a:r>
          </a:p>
          <a:p>
            <a:pPr lvl="1"/>
            <a:r>
              <a:rPr lang="hu-HU" dirty="0" err="1" smtClean="0"/>
              <a:t>bycikel</a:t>
            </a:r>
            <a:r>
              <a:rPr lang="hu-HU" dirty="0" smtClean="0"/>
              <a:t>, </a:t>
            </a:r>
          </a:p>
          <a:p>
            <a:pPr lvl="1"/>
            <a:r>
              <a:rPr lang="hu-HU" dirty="0" err="1" smtClean="0"/>
              <a:t>trolejbus</a:t>
            </a:r>
            <a:r>
              <a:rPr lang="hu-HU" dirty="0" smtClean="0"/>
              <a:t>, </a:t>
            </a:r>
          </a:p>
          <a:p>
            <a:pPr lvl="1"/>
            <a:r>
              <a:rPr lang="hu-HU" dirty="0" err="1" smtClean="0"/>
              <a:t>motorka</a:t>
            </a:r>
            <a:r>
              <a:rPr lang="hu-HU" dirty="0" smtClean="0"/>
              <a:t>, </a:t>
            </a:r>
          </a:p>
          <a:p>
            <a:pPr lvl="1"/>
            <a:r>
              <a:rPr lang="hu-HU" dirty="0" err="1" smtClean="0"/>
              <a:t>Konský</a:t>
            </a:r>
            <a:r>
              <a:rPr lang="hu-HU" dirty="0" smtClean="0"/>
              <a:t> </a:t>
            </a:r>
            <a:r>
              <a:rPr lang="hu-HU" dirty="0" err="1" smtClean="0"/>
              <a:t>pohon</a:t>
            </a:r>
            <a:r>
              <a:rPr lang="hu-HU" dirty="0" smtClean="0"/>
              <a:t>, </a:t>
            </a:r>
            <a:r>
              <a:rPr lang="hu-HU" dirty="0" err="1" smtClean="0"/>
              <a:t>voz</a:t>
            </a:r>
            <a:r>
              <a:rPr lang="hu-HU" dirty="0" smtClean="0"/>
              <a:t>, </a:t>
            </a:r>
          </a:p>
          <a:p>
            <a:pPr lvl="1"/>
            <a:r>
              <a:rPr lang="hu-HU" dirty="0" err="1" smtClean="0"/>
              <a:t>rikša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026" name="Picture 2" descr="http://www.szepalma.hu/_images/gallery/hotel/30.jpg"/>
          <p:cNvPicPr>
            <a:picLocks noChangeAspect="1" noChangeArrowheads="1"/>
          </p:cNvPicPr>
          <p:nvPr/>
        </p:nvPicPr>
        <p:blipFill>
          <a:blip r:embed="rId2" cstate="print"/>
          <a:srcRect l="16380" t="15120" r="4241"/>
          <a:stretch>
            <a:fillRect/>
          </a:stretch>
        </p:blipFill>
        <p:spPr bwMode="auto">
          <a:xfrm>
            <a:off x="4607496" y="2420888"/>
            <a:ext cx="4536504" cy="323393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sze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3581400" cy="4318000"/>
          </a:xfrm>
          <a:prstGeom prst="rect">
            <a:avLst/>
          </a:prstGeom>
          <a:noFill/>
        </p:spPr>
      </p:pic>
      <p:pic>
        <p:nvPicPr>
          <p:cNvPr id="13319" name="Picture 7" descr="train_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7150"/>
            <a:ext cx="4343400" cy="2990850"/>
          </a:xfrm>
          <a:prstGeom prst="rect">
            <a:avLst/>
          </a:prstGeom>
          <a:noFill/>
        </p:spPr>
      </p:pic>
      <p:pic>
        <p:nvPicPr>
          <p:cNvPr id="13320" name="Picture 8" descr="bicik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43400"/>
            <a:ext cx="3352800" cy="2514600"/>
          </a:xfrm>
          <a:prstGeom prst="rect">
            <a:avLst/>
          </a:prstGeom>
          <a:noFill/>
        </p:spPr>
      </p:pic>
      <p:pic>
        <p:nvPicPr>
          <p:cNvPr id="13322" name="Picture 10" descr="351955645_336e6b2a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048125" cy="4089400"/>
          </a:xfrm>
          <a:prstGeom prst="rect">
            <a:avLst/>
          </a:prstGeom>
          <a:noFill/>
        </p:spPr>
      </p:pic>
      <p:pic>
        <p:nvPicPr>
          <p:cNvPr id="13321" name="Picture 9" descr="2007_04_19_monstertrab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676400"/>
            <a:ext cx="4762500" cy="3571875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9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aragos_te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764704"/>
            <a:ext cx="5616624" cy="72008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b="1" dirty="0" err="1" smtClean="0">
                <a:latin typeface="Castellar" pitchFamily="18" charset="0"/>
              </a:rPr>
              <a:t>Vodná</a:t>
            </a:r>
            <a:r>
              <a:rPr lang="hu-HU" b="1" dirty="0" smtClean="0">
                <a:latin typeface="Castellar" pitchFamily="18" charset="0"/>
              </a:rPr>
              <a:t> </a:t>
            </a:r>
            <a:r>
              <a:rPr lang="hu-HU" b="1" dirty="0" err="1" smtClean="0">
                <a:latin typeface="Castellar" pitchFamily="18" charset="0"/>
              </a:rPr>
              <a:t>doprava</a:t>
            </a:r>
            <a:r>
              <a:rPr lang="hu-HU" b="1" dirty="0" smtClean="0">
                <a:latin typeface="Castellar" pitchFamily="18" charset="0"/>
              </a:rPr>
              <a:t>:</a:t>
            </a:r>
            <a:endParaRPr lang="hu-HU" b="1" dirty="0">
              <a:latin typeface="Castellar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5400" dirty="0" err="1" smtClean="0">
                <a:latin typeface="Freestyle Script" pitchFamily="66" charset="0"/>
              </a:rPr>
              <a:t>Môže</a:t>
            </a:r>
            <a:r>
              <a:rPr lang="hu-HU" sz="5400" dirty="0" smtClean="0">
                <a:latin typeface="Freestyle Script" pitchFamily="66" charset="0"/>
              </a:rPr>
              <a:t> </a:t>
            </a:r>
            <a:r>
              <a:rPr lang="hu-HU" sz="5400" dirty="0" err="1" smtClean="0">
                <a:latin typeface="Freestyle Script" pitchFamily="66" charset="0"/>
              </a:rPr>
              <a:t>byť</a:t>
            </a:r>
            <a:r>
              <a:rPr lang="hu-HU" sz="5400" dirty="0" smtClean="0">
                <a:latin typeface="Freestyle Script" pitchFamily="66" charset="0"/>
              </a:rPr>
              <a:t>:</a:t>
            </a:r>
            <a:endParaRPr lang="hu-HU" sz="5400" dirty="0">
              <a:latin typeface="Freestyle Script" pitchFamily="66" charset="0"/>
            </a:endParaRPr>
          </a:p>
          <a:p>
            <a:pPr>
              <a:buFontTx/>
              <a:buNone/>
            </a:pPr>
            <a:r>
              <a:rPr lang="hu-HU" sz="5400" dirty="0" err="1" smtClean="0">
                <a:latin typeface="Freestyle Script" pitchFamily="66" charset="0"/>
              </a:rPr>
              <a:t>loď</a:t>
            </a:r>
            <a:r>
              <a:rPr lang="hu-HU" sz="5400" dirty="0" smtClean="0">
                <a:latin typeface="Freestyle Script" pitchFamily="66" charset="0"/>
              </a:rPr>
              <a:t>, </a:t>
            </a:r>
            <a:r>
              <a:rPr lang="hu-HU" sz="5400" dirty="0" err="1">
                <a:latin typeface="Freestyle Script" pitchFamily="66" charset="0"/>
              </a:rPr>
              <a:t>jetski</a:t>
            </a:r>
            <a:r>
              <a:rPr lang="hu-HU" sz="5400" dirty="0">
                <a:latin typeface="Freestyle Script" pitchFamily="66" charset="0"/>
              </a:rPr>
              <a:t>, </a:t>
            </a:r>
            <a:r>
              <a:rPr lang="hu-HU" sz="5400" dirty="0" err="1" smtClean="0">
                <a:latin typeface="Freestyle Script" pitchFamily="66" charset="0"/>
              </a:rPr>
              <a:t>vodný</a:t>
            </a:r>
            <a:r>
              <a:rPr lang="hu-HU" sz="5400" dirty="0" smtClean="0">
                <a:latin typeface="Freestyle Script" pitchFamily="66" charset="0"/>
              </a:rPr>
              <a:t> </a:t>
            </a:r>
            <a:r>
              <a:rPr lang="hu-HU" sz="5400" dirty="0" err="1" smtClean="0">
                <a:latin typeface="Freestyle Script" pitchFamily="66" charset="0"/>
              </a:rPr>
              <a:t>bycikel</a:t>
            </a:r>
            <a:r>
              <a:rPr lang="hu-HU" sz="5400" dirty="0" smtClean="0">
                <a:latin typeface="Freestyle Script" pitchFamily="66" charset="0"/>
              </a:rPr>
              <a:t>,  </a:t>
            </a:r>
            <a:r>
              <a:rPr lang="hu-HU" sz="5400" dirty="0" err="1" smtClean="0">
                <a:latin typeface="Freestyle Script" pitchFamily="66" charset="0"/>
              </a:rPr>
              <a:t>jachta</a:t>
            </a:r>
            <a:r>
              <a:rPr lang="hu-HU" sz="5400" dirty="0" smtClean="0">
                <a:latin typeface="Freestyle Script" pitchFamily="66" charset="0"/>
              </a:rPr>
              <a:t>, </a:t>
            </a:r>
            <a:r>
              <a:rPr lang="hu-HU" sz="5400" dirty="0" err="1" smtClean="0">
                <a:latin typeface="Freestyle Script" pitchFamily="66" charset="0"/>
              </a:rPr>
              <a:t>výletná</a:t>
            </a:r>
            <a:r>
              <a:rPr lang="hu-HU" sz="5400" dirty="0" smtClean="0">
                <a:latin typeface="Freestyle Script" pitchFamily="66" charset="0"/>
              </a:rPr>
              <a:t> </a:t>
            </a:r>
            <a:r>
              <a:rPr lang="hu-HU" sz="5400" dirty="0" err="1" smtClean="0">
                <a:latin typeface="Freestyle Script" pitchFamily="66" charset="0"/>
              </a:rPr>
              <a:t>loď-</a:t>
            </a:r>
            <a:r>
              <a:rPr lang="hu-HU" sz="5400" dirty="0" smtClean="0">
                <a:latin typeface="Freestyle Script" pitchFamily="66" charset="0"/>
              </a:rPr>
              <a:t> </a:t>
            </a:r>
            <a:r>
              <a:rPr lang="hu-HU" sz="5400" dirty="0" err="1" smtClean="0">
                <a:latin typeface="Freestyle Script" pitchFamily="66" charset="0"/>
              </a:rPr>
              <a:t>zaoceánsky</a:t>
            </a:r>
            <a:r>
              <a:rPr lang="hu-HU" sz="5400" dirty="0" smtClean="0">
                <a:latin typeface="Freestyle Script" pitchFamily="66" charset="0"/>
              </a:rPr>
              <a:t> </a:t>
            </a:r>
            <a:r>
              <a:rPr lang="hu-HU" sz="5400" dirty="0" err="1" smtClean="0">
                <a:latin typeface="Freestyle Script" pitchFamily="66" charset="0"/>
              </a:rPr>
              <a:t>parník</a:t>
            </a:r>
            <a:r>
              <a:rPr lang="hu-HU" sz="5400" dirty="0" smtClean="0">
                <a:latin typeface="Freestyle Script" pitchFamily="66" charset="0"/>
              </a:rPr>
              <a:t>, </a:t>
            </a:r>
            <a:r>
              <a:rPr lang="hu-HU" sz="5400" dirty="0" err="1" smtClean="0">
                <a:latin typeface="Freestyle Script" pitchFamily="66" charset="0"/>
              </a:rPr>
              <a:t>ponorka</a:t>
            </a:r>
            <a:r>
              <a:rPr lang="hu-HU" sz="5400" dirty="0" smtClean="0">
                <a:latin typeface="Freestyle Script" pitchFamily="66" charset="0"/>
              </a:rPr>
              <a:t>, </a:t>
            </a:r>
            <a:r>
              <a:rPr lang="hu-HU" sz="5400" dirty="0" err="1" smtClean="0">
                <a:latin typeface="Freestyle Script" pitchFamily="66" charset="0"/>
              </a:rPr>
              <a:t>plachetnica</a:t>
            </a:r>
            <a:r>
              <a:rPr lang="hu-HU" sz="5400" dirty="0" smtClean="0">
                <a:latin typeface="Freestyle Script" pitchFamily="66" charset="0"/>
              </a:rPr>
              <a:t>, </a:t>
            </a:r>
            <a:r>
              <a:rPr lang="hu-HU" sz="5400" dirty="0">
                <a:latin typeface="Freestyle Script" pitchFamily="66" charset="0"/>
              </a:rPr>
              <a:t>kenu, </a:t>
            </a:r>
            <a:r>
              <a:rPr lang="hu-HU" sz="5400" dirty="0" smtClean="0">
                <a:latin typeface="Freestyle Script" pitchFamily="66" charset="0"/>
              </a:rPr>
              <a:t>gondola; </a:t>
            </a:r>
            <a:endParaRPr lang="hu-HU" sz="5400" dirty="0">
              <a:latin typeface="Freestyle Script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0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5976664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98704"/>
            <a:ext cx="831801" cy="9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5459"/>
            <a:ext cx="2240607" cy="53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4" y="108198"/>
            <a:ext cx="3051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theme/theme1.xml><?xml version="1.0" encoding="utf-8"?>
<a:theme xmlns:a="http://schemas.openxmlformats.org/drawingml/2006/main" name="Kockás">
  <a:themeElements>
    <a:clrScheme name="Kockás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Kocká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cká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707</TotalTime>
  <Words>798</Words>
  <Application>Microsoft Office PowerPoint</Application>
  <PresentationFormat>Prezentácia na obrazovke (4:3)</PresentationFormat>
  <Paragraphs>159</Paragraphs>
  <Slides>31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2" baseType="lpstr">
      <vt:lpstr>Kockás</vt:lpstr>
      <vt:lpstr>Infra a supraštruktúra turizmu</vt:lpstr>
      <vt:lpstr>Základná infraštruktúra turizmu</vt:lpstr>
      <vt:lpstr> Inžinierske siete, komunikácie, dporava</vt:lpstr>
      <vt:lpstr>Úloha dopravy v turizme:</vt:lpstr>
      <vt:lpstr>Odvetvia dopravy: </vt:lpstr>
      <vt:lpstr>Suchozemská doprava</vt:lpstr>
      <vt:lpstr>Prezentácia programu PowerPoint</vt:lpstr>
      <vt:lpstr>Prezentácia programu PowerPoint</vt:lpstr>
      <vt:lpstr>Vodná doprava:</vt:lpstr>
      <vt:lpstr>Prezentácia programu PowerPoint</vt:lpstr>
      <vt:lpstr>Letecká doprava a jej prostriedky:</vt:lpstr>
      <vt:lpstr>Prezentácia programu PowerPoint</vt:lpstr>
      <vt:lpstr>Prednosti a nedostatky</vt:lpstr>
      <vt:lpstr>Prednosti a nedostatky suchozemskej dopravy:</vt:lpstr>
      <vt:lpstr>Výhody vodnej dopravy:</vt:lpstr>
      <vt:lpstr>Letecká doprava:</vt:lpstr>
      <vt:lpstr>Prezentácia programu PowerPoint</vt:lpstr>
      <vt:lpstr>Infraštruktúra turizmu</vt:lpstr>
      <vt:lpstr>Statická infraštruktúra turizmu</vt:lpstr>
      <vt:lpstr>Prezentácia programu PowerPoint</vt:lpstr>
      <vt:lpstr>Statická infraštruktúra turizmu</vt:lpstr>
      <vt:lpstr>Dynamická  infraštruktúra turizmu</vt:lpstr>
      <vt:lpstr>Prezentácia programu PowerPoint</vt:lpstr>
      <vt:lpstr>Supraštruktúra turizmu</vt:lpstr>
      <vt:lpstr>Prvotná turistická supraštruktúra</vt:lpstr>
      <vt:lpstr>Prvotná turistická supraštruktúra</vt:lpstr>
      <vt:lpstr>Prvotná turistická supraštruktúra</vt:lpstr>
      <vt:lpstr>Druhotná turistická supraštruktúra</vt:lpstr>
      <vt:lpstr>Druhotná turistická supraštruktúra</vt:lpstr>
      <vt:lpstr>Druhotná turistická supraštruktúra</vt:lpstr>
      <vt:lpstr>Ďakujem za pozornosť!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turizmus infra- és szuprastruktúrája</dc:title>
  <dc:creator>berghauer</dc:creator>
  <cp:lastModifiedBy>admin</cp:lastModifiedBy>
  <cp:revision>99</cp:revision>
  <dcterms:created xsi:type="dcterms:W3CDTF">2008-03-27T10:50:14Z</dcterms:created>
  <dcterms:modified xsi:type="dcterms:W3CDTF">2014-02-28T09:59:52Z</dcterms:modified>
</cp:coreProperties>
</file>