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8" r:id="rId3"/>
    <p:sldId id="259" r:id="rId4"/>
    <p:sldId id="260" r:id="rId5"/>
    <p:sldId id="257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718" autoAdjust="0"/>
  </p:normalViewPr>
  <p:slideViewPr>
    <p:cSldViewPr>
      <p:cViewPr varScale="1">
        <p:scale>
          <a:sx n="72" d="100"/>
          <a:sy n="72" d="100"/>
        </p:scale>
        <p:origin x="-109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6442D2-72B2-4D26-A9EC-0DFFC6AA63DF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BDA87A-353E-47FF-9FE7-E27D009086D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03665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D42454-B88D-4943-BEC3-7A02B65CB0C6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57D546-2CC2-4ACB-8E51-9E8DB65FC08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435476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</a:t>
            </a:fld>
            <a:endParaRPr lang="hu-H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10</a:t>
            </a:fld>
            <a:endParaRPr lang="hu-H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11</a:t>
            </a:fld>
            <a:endParaRPr lang="hu-H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12</a:t>
            </a:fld>
            <a:endParaRPr lang="hu-H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13</a:t>
            </a:fld>
            <a:endParaRPr lang="hu-H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14</a:t>
            </a:fld>
            <a:endParaRPr lang="hu-H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15</a:t>
            </a:fld>
            <a:endParaRPr lang="hu-H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16</a:t>
            </a:fld>
            <a:endParaRPr lang="hu-H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17</a:t>
            </a:fld>
            <a:endParaRPr lang="hu-H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18</a:t>
            </a:fld>
            <a:endParaRPr lang="hu-H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19</a:t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</a:t>
            </a:fld>
            <a:endParaRPr lang="hu-H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20</a:t>
            </a:fld>
            <a:endParaRPr lang="hu-H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21</a:t>
            </a:fld>
            <a:endParaRPr lang="hu-H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22</a:t>
            </a:fld>
            <a:endParaRPr lang="hu-H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23</a:t>
            </a:fld>
            <a:endParaRPr lang="hu-H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24</a:t>
            </a:fld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3</a:t>
            </a:fld>
            <a:endParaRPr 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4</a:t>
            </a:fld>
            <a:endParaRPr lang="hu-H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5</a:t>
            </a:fld>
            <a:endParaRPr lang="hu-H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6</a:t>
            </a:fld>
            <a:endParaRPr lang="hu-H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7</a:t>
            </a:fld>
            <a:endParaRPr lang="hu-H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8</a:t>
            </a:fld>
            <a:endParaRPr lang="hu-H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9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AA21F-DF6C-45D2-A782-DEB2C9C23656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			</a:t>
            </a:r>
            <a:r>
              <a:rPr lang="hu-HU" dirty="0" err="1" smtClean="0"/>
              <a:t>Vitaj</a:t>
            </a:r>
            <a:r>
              <a:rPr lang="hu-HU" dirty="0" smtClean="0"/>
              <a:t>!</a:t>
            </a:r>
          </a:p>
          <a:p>
            <a:endParaRPr lang="hu-HU" dirty="0"/>
          </a:p>
          <a:p>
            <a:pPr marL="0" indent="0">
              <a:buNone/>
            </a:pPr>
            <a:r>
              <a:rPr lang="hu-HU" dirty="0" smtClean="0"/>
              <a:t>			     Üdvözöllek!</a:t>
            </a:r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1705" y="6021288"/>
            <a:ext cx="598593" cy="690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>
                <a:solidFill>
                  <a:prstClr val="black"/>
                </a:solidFill>
              </a:rPr>
              <a:t>Začínam</a:t>
            </a:r>
            <a:r>
              <a:rPr lang="hu-HU" sz="2800" dirty="0">
                <a:solidFill>
                  <a:prstClr val="black"/>
                </a:solidFill>
              </a:rPr>
              <a:t> </a:t>
            </a:r>
            <a:r>
              <a:rPr lang="hu-HU" sz="2800" dirty="0" err="1">
                <a:solidFill>
                  <a:prstClr val="black"/>
                </a:solidFill>
              </a:rPr>
              <a:t>podnikať</a:t>
            </a:r>
            <a:r>
              <a:rPr lang="hu-HU" sz="2800" dirty="0">
                <a:solidFill>
                  <a:prstClr val="black"/>
                </a:solidFill>
              </a:rPr>
              <a:t> – Vállalkozni kezdek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dozorná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rada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>
                <a:solidFill>
                  <a:prstClr val="black"/>
                </a:solidFill>
              </a:rPr>
              <a:t>f</a:t>
            </a:r>
            <a:r>
              <a:rPr lang="hu-HU" sz="2400" dirty="0" smtClean="0">
                <a:solidFill>
                  <a:prstClr val="black"/>
                </a:solidFill>
              </a:rPr>
              <a:t>elügyelőbizottság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členovia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dozornej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rady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felügyelőbizottsági </a:t>
            </a:r>
            <a:r>
              <a:rPr lang="hu-HU" sz="2400" dirty="0">
                <a:solidFill>
                  <a:prstClr val="black"/>
                </a:solidFill>
              </a:rPr>
              <a:t>tagok</a:t>
            </a:r>
          </a:p>
          <a:p>
            <a:endParaRPr lang="hu-H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082150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>
                <a:solidFill>
                  <a:prstClr val="black"/>
                </a:solidFill>
              </a:rPr>
              <a:t>Začínam</a:t>
            </a:r>
            <a:r>
              <a:rPr lang="hu-HU" sz="2800" dirty="0">
                <a:solidFill>
                  <a:prstClr val="black"/>
                </a:solidFill>
              </a:rPr>
              <a:t> </a:t>
            </a:r>
            <a:r>
              <a:rPr lang="hu-HU" sz="2800" dirty="0" err="1">
                <a:solidFill>
                  <a:prstClr val="black"/>
                </a:solidFill>
              </a:rPr>
              <a:t>podnikať</a:t>
            </a:r>
            <a:r>
              <a:rPr lang="hu-HU" sz="2800" dirty="0">
                <a:solidFill>
                  <a:prstClr val="black"/>
                </a:solidFill>
              </a:rPr>
              <a:t> – Vállalkozni kezdek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riadna </a:t>
            </a:r>
            <a:r>
              <a:rPr lang="hu-HU" sz="2400" dirty="0" err="1">
                <a:solidFill>
                  <a:prstClr val="black"/>
                </a:solidFill>
              </a:rPr>
              <a:t>účtovná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uzávierka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rendes </a:t>
            </a:r>
            <a:r>
              <a:rPr lang="hu-HU" sz="2400" dirty="0">
                <a:solidFill>
                  <a:prstClr val="black"/>
                </a:solidFill>
              </a:rPr>
              <a:t>évi </a:t>
            </a:r>
            <a:r>
              <a:rPr lang="hu-HU" sz="2400" dirty="0" smtClean="0">
                <a:solidFill>
                  <a:prstClr val="black"/>
                </a:solidFill>
              </a:rPr>
              <a:t>beszámoló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rozhodnutie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>
                <a:solidFill>
                  <a:prstClr val="black"/>
                </a:solidFill>
              </a:rPr>
              <a:t>o </a:t>
            </a:r>
            <a:r>
              <a:rPr lang="hu-HU" sz="2400" dirty="0" err="1">
                <a:solidFill>
                  <a:prstClr val="black"/>
                </a:solidFill>
              </a:rPr>
              <a:t>rozdelení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zisku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döntés </a:t>
            </a:r>
            <a:r>
              <a:rPr lang="hu-HU" sz="2400" dirty="0">
                <a:solidFill>
                  <a:prstClr val="black"/>
                </a:solidFill>
              </a:rPr>
              <a:t>a nyereség felosztásáról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>
                <a:solidFill>
                  <a:prstClr val="black"/>
                </a:solidFill>
              </a:rPr>
              <a:t>Začínam</a:t>
            </a:r>
            <a:r>
              <a:rPr lang="hu-HU" sz="2800" dirty="0">
                <a:solidFill>
                  <a:prstClr val="black"/>
                </a:solidFill>
              </a:rPr>
              <a:t> </a:t>
            </a:r>
            <a:r>
              <a:rPr lang="hu-HU" sz="2800" dirty="0" err="1">
                <a:solidFill>
                  <a:prstClr val="black"/>
                </a:solidFill>
              </a:rPr>
              <a:t>podnikať</a:t>
            </a:r>
            <a:r>
              <a:rPr lang="hu-HU" sz="2800" dirty="0">
                <a:solidFill>
                  <a:prstClr val="black"/>
                </a:solidFill>
              </a:rPr>
              <a:t> – Vállalkozni kezdek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rozhodnutie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>
                <a:solidFill>
                  <a:prstClr val="black"/>
                </a:solidFill>
              </a:rPr>
              <a:t>o </a:t>
            </a:r>
            <a:r>
              <a:rPr lang="hu-HU" sz="2400" dirty="0" err="1">
                <a:solidFill>
                  <a:prstClr val="black"/>
                </a:solidFill>
              </a:rPr>
              <a:t>úhrade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strát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döntés </a:t>
            </a:r>
            <a:r>
              <a:rPr lang="hu-HU" sz="2400" dirty="0">
                <a:solidFill>
                  <a:prstClr val="black"/>
                </a:solidFill>
              </a:rPr>
              <a:t>a veszteség </a:t>
            </a:r>
            <a:r>
              <a:rPr lang="hu-HU" sz="2400" dirty="0" smtClean="0">
                <a:solidFill>
                  <a:prstClr val="black"/>
                </a:solidFill>
              </a:rPr>
              <a:t>viseléséről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zvýšenie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základného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imania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a </a:t>
            </a:r>
            <a:r>
              <a:rPr lang="hu-HU" sz="2400" dirty="0">
                <a:solidFill>
                  <a:prstClr val="black"/>
                </a:solidFill>
              </a:rPr>
              <a:t>törzstőke felemelése</a:t>
            </a:r>
          </a:p>
          <a:p>
            <a:endParaRPr lang="hu-H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>
                <a:solidFill>
                  <a:prstClr val="black"/>
                </a:solidFill>
              </a:rPr>
              <a:t>Začínam</a:t>
            </a:r>
            <a:r>
              <a:rPr lang="hu-HU" sz="2800" dirty="0">
                <a:solidFill>
                  <a:prstClr val="black"/>
                </a:solidFill>
              </a:rPr>
              <a:t> </a:t>
            </a:r>
            <a:r>
              <a:rPr lang="hu-HU" sz="2800" dirty="0" err="1">
                <a:solidFill>
                  <a:prstClr val="black"/>
                </a:solidFill>
              </a:rPr>
              <a:t>podnikať</a:t>
            </a:r>
            <a:r>
              <a:rPr lang="hu-HU" sz="2800" dirty="0">
                <a:solidFill>
                  <a:prstClr val="black"/>
                </a:solidFill>
              </a:rPr>
              <a:t> – Vállalkozni kezdek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zníženie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základného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imania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a </a:t>
            </a:r>
            <a:r>
              <a:rPr lang="hu-HU" sz="2400" dirty="0">
                <a:solidFill>
                  <a:prstClr val="black"/>
                </a:solidFill>
              </a:rPr>
              <a:t>törzstőke </a:t>
            </a:r>
            <a:r>
              <a:rPr lang="hu-HU" sz="2400" dirty="0" smtClean="0">
                <a:solidFill>
                  <a:prstClr val="black"/>
                </a:solidFill>
              </a:rPr>
              <a:t>leszállítása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vymenovanie</a:t>
            </a:r>
            <a:r>
              <a:rPr lang="hu-HU" sz="2400" dirty="0">
                <a:solidFill>
                  <a:prstClr val="black"/>
                </a:solidFill>
              </a:rPr>
              <a:t>, </a:t>
            </a:r>
            <a:r>
              <a:rPr lang="hu-HU" sz="2400" dirty="0" err="1">
                <a:solidFill>
                  <a:prstClr val="black"/>
                </a:solidFill>
              </a:rPr>
              <a:t>odvolanie</a:t>
            </a:r>
            <a:r>
              <a:rPr lang="hu-HU" sz="2400" dirty="0">
                <a:solidFill>
                  <a:prstClr val="black"/>
                </a:solidFill>
              </a:rPr>
              <a:t>, </a:t>
            </a:r>
            <a:r>
              <a:rPr lang="hu-HU" sz="2400" dirty="0" err="1">
                <a:solidFill>
                  <a:prstClr val="black"/>
                </a:solidFill>
              </a:rPr>
              <a:t>odmeňovanie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konateľov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az </a:t>
            </a:r>
            <a:r>
              <a:rPr lang="hu-HU" sz="2400" dirty="0">
                <a:solidFill>
                  <a:prstClr val="black"/>
                </a:solidFill>
              </a:rPr>
              <a:t>ügyvezetők kinevezése, visszahívása, díjazásuk meghatározása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099808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>
                <a:solidFill>
                  <a:prstClr val="black"/>
                </a:solidFill>
              </a:rPr>
              <a:t>Začínam</a:t>
            </a:r>
            <a:r>
              <a:rPr lang="hu-HU" sz="2800" dirty="0">
                <a:solidFill>
                  <a:prstClr val="black"/>
                </a:solidFill>
              </a:rPr>
              <a:t> </a:t>
            </a:r>
            <a:r>
              <a:rPr lang="hu-HU" sz="2800" dirty="0" err="1">
                <a:solidFill>
                  <a:prstClr val="black"/>
                </a:solidFill>
              </a:rPr>
              <a:t>podnikať</a:t>
            </a:r>
            <a:r>
              <a:rPr lang="hu-HU" sz="2800" dirty="0">
                <a:solidFill>
                  <a:prstClr val="black"/>
                </a:solidFill>
              </a:rPr>
              <a:t> – Vállalkozni kezdek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vylúčenie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spoločníka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tag kizárása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podanie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návhu</a:t>
            </a:r>
            <a:r>
              <a:rPr lang="hu-HU" sz="2400" dirty="0">
                <a:solidFill>
                  <a:prstClr val="black"/>
                </a:solidFill>
              </a:rPr>
              <a:t> na </a:t>
            </a:r>
            <a:r>
              <a:rPr lang="hu-HU" sz="2400" dirty="0" err="1">
                <a:solidFill>
                  <a:prstClr val="black"/>
                </a:solidFill>
              </a:rPr>
              <a:t>vylúčnie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spoločníka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tag </a:t>
            </a:r>
            <a:r>
              <a:rPr lang="hu-HU" sz="2400" dirty="0">
                <a:solidFill>
                  <a:prstClr val="black"/>
                </a:solidFill>
              </a:rPr>
              <a:t>kizárását indítványozó beterjesztés</a:t>
            </a:r>
          </a:p>
          <a:p>
            <a:endParaRPr lang="hu-H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>
                <a:solidFill>
                  <a:prstClr val="black"/>
                </a:solidFill>
              </a:rPr>
              <a:t>Začínam</a:t>
            </a:r>
            <a:r>
              <a:rPr lang="hu-HU" sz="2800" dirty="0">
                <a:solidFill>
                  <a:prstClr val="black"/>
                </a:solidFill>
              </a:rPr>
              <a:t> </a:t>
            </a:r>
            <a:r>
              <a:rPr lang="hu-HU" sz="2800" dirty="0" err="1">
                <a:solidFill>
                  <a:prstClr val="black"/>
                </a:solidFill>
              </a:rPr>
              <a:t>podnikať</a:t>
            </a:r>
            <a:r>
              <a:rPr lang="hu-HU" sz="2800" dirty="0">
                <a:solidFill>
                  <a:prstClr val="black"/>
                </a:solidFill>
              </a:rPr>
              <a:t> – Vállalkozni kezdek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rozhodovanie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>
                <a:solidFill>
                  <a:prstClr val="black"/>
                </a:solidFill>
              </a:rPr>
              <a:t>o </a:t>
            </a:r>
            <a:r>
              <a:rPr lang="hu-HU" sz="2400" dirty="0" err="1">
                <a:solidFill>
                  <a:prstClr val="black"/>
                </a:solidFill>
              </a:rPr>
              <a:t>zrušení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spoločnosti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a </a:t>
            </a:r>
            <a:r>
              <a:rPr lang="hu-HU" sz="2400" dirty="0">
                <a:solidFill>
                  <a:prstClr val="black"/>
                </a:solidFill>
              </a:rPr>
              <a:t>társaság megszűnésének </a:t>
            </a:r>
            <a:r>
              <a:rPr lang="hu-HU" sz="2400" dirty="0" smtClean="0">
                <a:solidFill>
                  <a:prstClr val="black"/>
                </a:solidFill>
              </a:rPr>
              <a:t>elhatározása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schválenie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zmluvy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szerződés </a:t>
            </a:r>
            <a:r>
              <a:rPr lang="hu-HU" sz="2400" dirty="0">
                <a:solidFill>
                  <a:prstClr val="black"/>
                </a:solidFill>
              </a:rPr>
              <a:t>jóváhagyása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>
                <a:solidFill>
                  <a:prstClr val="black"/>
                </a:solidFill>
              </a:rPr>
              <a:t>Začínam</a:t>
            </a:r>
            <a:r>
              <a:rPr lang="hu-HU" sz="2800" dirty="0">
                <a:solidFill>
                  <a:prstClr val="black"/>
                </a:solidFill>
              </a:rPr>
              <a:t> </a:t>
            </a:r>
            <a:r>
              <a:rPr lang="hu-HU" sz="2800" dirty="0" err="1">
                <a:solidFill>
                  <a:prstClr val="black"/>
                </a:solidFill>
              </a:rPr>
              <a:t>podnikať</a:t>
            </a:r>
            <a:r>
              <a:rPr lang="hu-HU" sz="2800" dirty="0">
                <a:solidFill>
                  <a:prstClr val="black"/>
                </a:solidFill>
              </a:rPr>
              <a:t> – Vállalkozni kezdek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predaj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podniku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vállalat értékesítése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predaj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časti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podniku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vállalatrész </a:t>
            </a:r>
            <a:r>
              <a:rPr lang="hu-HU" sz="2400" dirty="0">
                <a:solidFill>
                  <a:prstClr val="black"/>
                </a:solidFill>
              </a:rPr>
              <a:t>értékesítése</a:t>
            </a:r>
          </a:p>
          <a:p>
            <a:endParaRPr lang="hu-H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 smtClean="0"/>
              <a:t>Prelož</a:t>
            </a:r>
            <a:r>
              <a:rPr lang="hu-HU" sz="2400" dirty="0" smtClean="0"/>
              <a:t>! – Fordítsd le!</a:t>
            </a:r>
            <a:endParaRPr lang="hu-HU" sz="2400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ručíte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celým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svojím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majetkom</a:t>
            </a:r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……………………………………………..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>
                <a:solidFill>
                  <a:prstClr val="black"/>
                </a:solidFill>
              </a:rPr>
              <a:t>r</a:t>
            </a:r>
            <a:r>
              <a:rPr lang="hu-HU" sz="2400" dirty="0" err="1" smtClean="0">
                <a:solidFill>
                  <a:prstClr val="black"/>
                </a:solidFill>
              </a:rPr>
              <a:t>ozdelenie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čistého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zisku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…………………………………….</a:t>
            </a:r>
            <a:endParaRPr lang="hu-HU" sz="2400" dirty="0">
              <a:solidFill>
                <a:prstClr val="black"/>
              </a:solidFill>
            </a:endParaRPr>
          </a:p>
          <a:p>
            <a:pPr lvl="0"/>
            <a:endParaRPr lang="hu-HU" dirty="0">
              <a:solidFill>
                <a:prstClr val="black"/>
              </a:solidFill>
            </a:endParaRP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>
                <a:solidFill>
                  <a:prstClr val="black"/>
                </a:solidFill>
              </a:rPr>
              <a:t>Prelož</a:t>
            </a:r>
            <a:r>
              <a:rPr lang="hu-HU" sz="2400" dirty="0">
                <a:solidFill>
                  <a:prstClr val="black"/>
                </a:solidFill>
              </a:rPr>
              <a:t>! – Fordítsd le!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o </a:t>
            </a:r>
            <a:r>
              <a:rPr lang="hu-HU" sz="2400" dirty="0" err="1" smtClean="0">
                <a:solidFill>
                  <a:prstClr val="black"/>
                </a:solidFill>
              </a:rPr>
              <a:t>predaji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podniku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……………………………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>
                <a:solidFill>
                  <a:prstClr val="black"/>
                </a:solidFill>
              </a:rPr>
              <a:t>o</a:t>
            </a:r>
            <a:r>
              <a:rPr lang="hu-HU" sz="2400" dirty="0" err="1" smtClean="0">
                <a:solidFill>
                  <a:prstClr val="black"/>
                </a:solidFill>
              </a:rPr>
              <a:t>d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dozornej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rady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…………………………</a:t>
            </a:r>
            <a:endParaRPr lang="hu-HU" sz="2400" dirty="0">
              <a:solidFill>
                <a:prstClr val="black"/>
              </a:solidFill>
            </a:endParaRPr>
          </a:p>
          <a:p>
            <a:pPr lvl="0"/>
            <a:endParaRPr lang="hu-HU" dirty="0">
              <a:solidFill>
                <a:prstClr val="black"/>
              </a:solidFill>
            </a:endParaRP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 smtClean="0"/>
              <a:t>Odpovedz</a:t>
            </a:r>
            <a:r>
              <a:rPr lang="hu-HU" sz="2400" dirty="0" smtClean="0"/>
              <a:t>! – Válaszolj!</a:t>
            </a:r>
            <a:endParaRPr lang="hu-HU" sz="2400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Autofit/>
          </a:bodyPr>
          <a:lstStyle/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Kedy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bolo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valné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zhromaždenie</a:t>
            </a:r>
            <a:r>
              <a:rPr lang="hu-HU" sz="2400" dirty="0" smtClean="0">
                <a:solidFill>
                  <a:prstClr val="black"/>
                </a:solidFill>
              </a:rPr>
              <a:t>?</a:t>
            </a:r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Mikor </a:t>
            </a:r>
            <a:r>
              <a:rPr lang="hu-HU" sz="2400" dirty="0" smtClean="0">
                <a:solidFill>
                  <a:prstClr val="black"/>
                </a:solidFill>
              </a:rPr>
              <a:t>volt a </a:t>
            </a:r>
            <a:r>
              <a:rPr lang="hu-HU" sz="2400" dirty="0" smtClean="0">
                <a:solidFill>
                  <a:prstClr val="black"/>
                </a:solidFill>
              </a:rPr>
              <a:t>taggyűlés?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……………………………………………….. .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……………………………………………….. .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Máte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vytvorený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rezervný</a:t>
            </a:r>
            <a:r>
              <a:rPr lang="hu-HU" sz="2400" dirty="0" smtClean="0">
                <a:solidFill>
                  <a:prstClr val="black"/>
                </a:solidFill>
              </a:rPr>
              <a:t> fond?</a:t>
            </a:r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Van képezve tartalékalapjuk?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………………………………………….. .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………………………………………….. .</a:t>
            </a:r>
            <a:endParaRPr lang="hu-HU" sz="2400" dirty="0">
              <a:solidFill>
                <a:prstClr val="black"/>
              </a:solidFill>
            </a:endParaRPr>
          </a:p>
          <a:p>
            <a:endParaRPr lang="hu-HU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 smtClean="0"/>
              <a:t>Začínam</a:t>
            </a:r>
            <a:r>
              <a:rPr lang="hu-HU" sz="2800" dirty="0" smtClean="0"/>
              <a:t> </a:t>
            </a:r>
            <a:r>
              <a:rPr lang="hu-HU" sz="2800" dirty="0" err="1" smtClean="0"/>
              <a:t>podnikať</a:t>
            </a:r>
            <a:r>
              <a:rPr lang="hu-HU" sz="2800" dirty="0" smtClean="0"/>
              <a:t> – Vállalkozni kezdek</a:t>
            </a:r>
            <a:endParaRPr lang="hu-HU" sz="2800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peňažný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vklad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pénzbeli betét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základné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imanie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törzstőke</a:t>
            </a:r>
            <a:endParaRPr lang="hu-HU" sz="2400" dirty="0">
              <a:solidFill>
                <a:prstClr val="black"/>
              </a:solidFill>
            </a:endParaRP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92468" y="6010638"/>
            <a:ext cx="607830" cy="700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>
                <a:solidFill>
                  <a:prstClr val="black"/>
                </a:solidFill>
              </a:rPr>
              <a:t>Odpovedz</a:t>
            </a:r>
            <a:r>
              <a:rPr lang="hu-HU" sz="2400" dirty="0">
                <a:solidFill>
                  <a:prstClr val="black"/>
                </a:solidFill>
              </a:rPr>
              <a:t>! – Válaszolj!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hu-HU" sz="2600" dirty="0" smtClean="0">
                <a:solidFill>
                  <a:prstClr val="black"/>
                </a:solidFill>
              </a:rPr>
              <a:t>Riadna </a:t>
            </a:r>
            <a:r>
              <a:rPr lang="hu-HU" sz="2600" dirty="0" err="1">
                <a:solidFill>
                  <a:prstClr val="black"/>
                </a:solidFill>
              </a:rPr>
              <a:t>účtovná</a:t>
            </a:r>
            <a:r>
              <a:rPr lang="hu-HU" sz="2600" dirty="0">
                <a:solidFill>
                  <a:prstClr val="black"/>
                </a:solidFill>
              </a:rPr>
              <a:t> </a:t>
            </a:r>
            <a:r>
              <a:rPr lang="hu-HU" sz="2600" dirty="0" err="1" smtClean="0">
                <a:solidFill>
                  <a:prstClr val="black"/>
                </a:solidFill>
              </a:rPr>
              <a:t>uzávierka</a:t>
            </a:r>
            <a:r>
              <a:rPr lang="hu-HU" sz="2600" dirty="0" smtClean="0">
                <a:solidFill>
                  <a:prstClr val="black"/>
                </a:solidFill>
              </a:rPr>
              <a:t> </a:t>
            </a:r>
            <a:r>
              <a:rPr lang="hu-HU" sz="2600" dirty="0" err="1" smtClean="0">
                <a:solidFill>
                  <a:prstClr val="black"/>
                </a:solidFill>
              </a:rPr>
              <a:t>je</a:t>
            </a:r>
            <a:r>
              <a:rPr lang="hu-HU" sz="2600" dirty="0" smtClean="0">
                <a:solidFill>
                  <a:prstClr val="black"/>
                </a:solidFill>
              </a:rPr>
              <a:t> </a:t>
            </a:r>
            <a:r>
              <a:rPr lang="hu-HU" sz="2600" dirty="0" err="1" smtClean="0">
                <a:solidFill>
                  <a:prstClr val="black"/>
                </a:solidFill>
              </a:rPr>
              <a:t>už</a:t>
            </a:r>
            <a:r>
              <a:rPr lang="hu-HU" sz="2600" dirty="0" smtClean="0">
                <a:solidFill>
                  <a:prstClr val="black"/>
                </a:solidFill>
              </a:rPr>
              <a:t> </a:t>
            </a:r>
            <a:r>
              <a:rPr lang="hu-HU" sz="2600" dirty="0" err="1" smtClean="0">
                <a:solidFill>
                  <a:prstClr val="black"/>
                </a:solidFill>
              </a:rPr>
              <a:t>hotová</a:t>
            </a:r>
            <a:r>
              <a:rPr lang="hu-HU" sz="2600" dirty="0" smtClean="0">
                <a:solidFill>
                  <a:prstClr val="black"/>
                </a:solidFill>
              </a:rPr>
              <a:t>?</a:t>
            </a:r>
            <a:endParaRPr lang="hu-HU" sz="2600" dirty="0">
              <a:solidFill>
                <a:prstClr val="black"/>
              </a:solidFill>
            </a:endParaRPr>
          </a:p>
          <a:p>
            <a:pPr lvl="0"/>
            <a:r>
              <a:rPr lang="hu-HU" sz="2600" dirty="0" smtClean="0">
                <a:solidFill>
                  <a:prstClr val="black"/>
                </a:solidFill>
              </a:rPr>
              <a:t>A rendes </a:t>
            </a:r>
            <a:r>
              <a:rPr lang="hu-HU" sz="2600" dirty="0">
                <a:solidFill>
                  <a:prstClr val="black"/>
                </a:solidFill>
              </a:rPr>
              <a:t>évi </a:t>
            </a:r>
            <a:r>
              <a:rPr lang="hu-HU" sz="2600" dirty="0" smtClean="0">
                <a:solidFill>
                  <a:prstClr val="black"/>
                </a:solidFill>
              </a:rPr>
              <a:t>beszámoló készen van már?</a:t>
            </a:r>
          </a:p>
          <a:p>
            <a:pPr lvl="0"/>
            <a:r>
              <a:rPr lang="hu-HU" sz="2600" dirty="0" smtClean="0">
                <a:solidFill>
                  <a:prstClr val="black"/>
                </a:solidFill>
              </a:rPr>
              <a:t>……………………………………………………………. .</a:t>
            </a:r>
          </a:p>
          <a:p>
            <a:pPr lvl="0"/>
            <a:r>
              <a:rPr lang="hu-HU" sz="2600" dirty="0" smtClean="0">
                <a:solidFill>
                  <a:prstClr val="black"/>
                </a:solidFill>
              </a:rPr>
              <a:t>……………………………………………………………. .</a:t>
            </a:r>
          </a:p>
          <a:p>
            <a:pPr lvl="0"/>
            <a:endParaRPr lang="hu-HU" sz="2600" dirty="0">
              <a:solidFill>
                <a:prstClr val="black"/>
              </a:solidFill>
            </a:endParaRPr>
          </a:p>
          <a:p>
            <a:pPr lvl="0"/>
            <a:r>
              <a:rPr lang="hu-HU" sz="2600" dirty="0" err="1" smtClean="0">
                <a:solidFill>
                  <a:prstClr val="black"/>
                </a:solidFill>
              </a:rPr>
              <a:t>Kto</a:t>
            </a:r>
            <a:r>
              <a:rPr lang="hu-HU" sz="2600" dirty="0" smtClean="0">
                <a:solidFill>
                  <a:prstClr val="black"/>
                </a:solidFill>
              </a:rPr>
              <a:t> </a:t>
            </a:r>
            <a:r>
              <a:rPr lang="hu-HU" sz="2600" dirty="0" err="1" smtClean="0">
                <a:solidFill>
                  <a:prstClr val="black"/>
                </a:solidFill>
              </a:rPr>
              <a:t>rozhoduje</a:t>
            </a:r>
            <a:r>
              <a:rPr lang="hu-HU" sz="2600" dirty="0" smtClean="0">
                <a:solidFill>
                  <a:prstClr val="black"/>
                </a:solidFill>
              </a:rPr>
              <a:t> o </a:t>
            </a:r>
            <a:r>
              <a:rPr lang="hu-HU" sz="2600" dirty="0" err="1" smtClean="0">
                <a:solidFill>
                  <a:prstClr val="black"/>
                </a:solidFill>
              </a:rPr>
              <a:t>zvýšení</a:t>
            </a:r>
            <a:r>
              <a:rPr lang="hu-HU" sz="2600" dirty="0" smtClean="0">
                <a:solidFill>
                  <a:prstClr val="black"/>
                </a:solidFill>
              </a:rPr>
              <a:t> </a:t>
            </a:r>
            <a:r>
              <a:rPr lang="hu-HU" sz="2600" dirty="0" err="1">
                <a:solidFill>
                  <a:prstClr val="black"/>
                </a:solidFill>
              </a:rPr>
              <a:t>základného</a:t>
            </a:r>
            <a:r>
              <a:rPr lang="hu-HU" sz="2600" dirty="0">
                <a:solidFill>
                  <a:prstClr val="black"/>
                </a:solidFill>
              </a:rPr>
              <a:t> </a:t>
            </a:r>
            <a:r>
              <a:rPr lang="hu-HU" sz="2600" dirty="0" err="1" smtClean="0">
                <a:solidFill>
                  <a:prstClr val="black"/>
                </a:solidFill>
              </a:rPr>
              <a:t>imania</a:t>
            </a:r>
            <a:r>
              <a:rPr lang="hu-HU" sz="2600" dirty="0" smtClean="0">
                <a:solidFill>
                  <a:prstClr val="black"/>
                </a:solidFill>
              </a:rPr>
              <a:t>?</a:t>
            </a:r>
            <a:endParaRPr lang="hu-HU" sz="2600" dirty="0">
              <a:solidFill>
                <a:prstClr val="black"/>
              </a:solidFill>
            </a:endParaRPr>
          </a:p>
          <a:p>
            <a:pPr lvl="0"/>
            <a:r>
              <a:rPr lang="hu-HU" sz="2600" dirty="0" smtClean="0">
                <a:solidFill>
                  <a:prstClr val="black"/>
                </a:solidFill>
              </a:rPr>
              <a:t>Ki dönt a </a:t>
            </a:r>
            <a:r>
              <a:rPr lang="hu-HU" sz="2600" dirty="0">
                <a:solidFill>
                  <a:prstClr val="black"/>
                </a:solidFill>
              </a:rPr>
              <a:t>törzstőke </a:t>
            </a:r>
            <a:r>
              <a:rPr lang="hu-HU" sz="2600" dirty="0" smtClean="0">
                <a:solidFill>
                  <a:prstClr val="black"/>
                </a:solidFill>
              </a:rPr>
              <a:t>felemeléséről?</a:t>
            </a:r>
          </a:p>
          <a:p>
            <a:pPr lvl="0"/>
            <a:r>
              <a:rPr lang="hu-HU" sz="2600" dirty="0" smtClean="0">
                <a:solidFill>
                  <a:prstClr val="black"/>
                </a:solidFill>
              </a:rPr>
              <a:t>………………………………………………….. .</a:t>
            </a:r>
          </a:p>
          <a:p>
            <a:pPr lvl="0"/>
            <a:r>
              <a:rPr lang="hu-HU" sz="2600" dirty="0" smtClean="0">
                <a:solidFill>
                  <a:prstClr val="black"/>
                </a:solidFill>
              </a:rPr>
              <a:t>………………………………………………….. .</a:t>
            </a:r>
            <a:endParaRPr lang="hu-HU" sz="2600" dirty="0">
              <a:solidFill>
                <a:prstClr val="black"/>
              </a:solidFill>
            </a:endParaRP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 smtClean="0"/>
              <a:t>Utvor</a:t>
            </a:r>
            <a:r>
              <a:rPr lang="hu-HU" sz="2400" dirty="0" smtClean="0"/>
              <a:t> </a:t>
            </a:r>
            <a:r>
              <a:rPr lang="hu-HU" sz="2400" dirty="0" err="1" smtClean="0"/>
              <a:t>vety</a:t>
            </a:r>
            <a:r>
              <a:rPr lang="hu-HU" sz="2400" dirty="0" smtClean="0"/>
              <a:t>! – Alkoss mondatokat!</a:t>
            </a:r>
            <a:endParaRPr lang="hu-HU" sz="2400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Autofit/>
          </a:bodyPr>
          <a:lstStyle/>
          <a:p>
            <a:pPr lvl="0"/>
            <a:r>
              <a:rPr lang="hu-HU" sz="2400" dirty="0">
                <a:solidFill>
                  <a:prstClr val="black"/>
                </a:solidFill>
              </a:rPr>
              <a:t>s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konateľom</a:t>
            </a:r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>
                <a:solidFill>
                  <a:prstClr val="black"/>
                </a:solidFill>
              </a:rPr>
              <a:t>a</a:t>
            </a:r>
            <a:r>
              <a:rPr lang="hu-HU" sz="2400" dirty="0" smtClean="0">
                <a:solidFill>
                  <a:prstClr val="black"/>
                </a:solidFill>
              </a:rPr>
              <a:t>z ügyvezetővel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…………………………………………………….. .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…………………………………………………….. .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>
                <a:solidFill>
                  <a:prstClr val="black"/>
                </a:solidFill>
              </a:rPr>
              <a:t>o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vylúčení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spoločníka</a:t>
            </a:r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>
                <a:solidFill>
                  <a:prstClr val="black"/>
                </a:solidFill>
              </a:rPr>
              <a:t>a</a:t>
            </a:r>
            <a:r>
              <a:rPr lang="hu-HU" sz="2400" dirty="0" smtClean="0">
                <a:solidFill>
                  <a:prstClr val="black"/>
                </a:solidFill>
              </a:rPr>
              <a:t> tag kizárásáról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………………………………………………….. .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…………………………………………………... .</a:t>
            </a:r>
            <a:endParaRPr lang="hu-HU" sz="2400" dirty="0">
              <a:solidFill>
                <a:prstClr val="black"/>
              </a:solidFill>
            </a:endParaRPr>
          </a:p>
          <a:p>
            <a:endParaRPr lang="hu-H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074050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>
                <a:solidFill>
                  <a:prstClr val="black"/>
                </a:solidFill>
              </a:rPr>
              <a:t>Utvor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vety</a:t>
            </a:r>
            <a:r>
              <a:rPr lang="hu-HU" sz="2400" dirty="0">
                <a:solidFill>
                  <a:prstClr val="black"/>
                </a:solidFill>
              </a:rPr>
              <a:t>! – Alkoss mondatokat!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Autofit/>
          </a:bodyPr>
          <a:lstStyle/>
          <a:p>
            <a:pPr lvl="0"/>
            <a:r>
              <a:rPr lang="hu-HU" sz="2400" dirty="0">
                <a:solidFill>
                  <a:prstClr val="black"/>
                </a:solidFill>
              </a:rPr>
              <a:t>v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spoločenskej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zmluve</a:t>
            </a:r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>
                <a:solidFill>
                  <a:prstClr val="black"/>
                </a:solidFill>
              </a:rPr>
              <a:t>a</a:t>
            </a:r>
            <a:r>
              <a:rPr lang="hu-HU" sz="2400" dirty="0" smtClean="0">
                <a:solidFill>
                  <a:prstClr val="black"/>
                </a:solidFill>
              </a:rPr>
              <a:t> társasági szerződésben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…………………………………………………… .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…………………………………………………… .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z </a:t>
            </a:r>
            <a:r>
              <a:rPr lang="hu-HU" sz="2400" dirty="0" err="1" smtClean="0">
                <a:solidFill>
                  <a:prstClr val="black"/>
                </a:solidFill>
              </a:rPr>
              <a:t>peňažného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vkladu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>
                <a:solidFill>
                  <a:prstClr val="black"/>
                </a:solidFill>
              </a:rPr>
              <a:t>pénzbeli </a:t>
            </a:r>
            <a:r>
              <a:rPr lang="hu-HU" sz="2400" dirty="0" smtClean="0">
                <a:solidFill>
                  <a:prstClr val="black"/>
                </a:solidFill>
              </a:rPr>
              <a:t>betétből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……………………………………………………. .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……………………………………………………. .</a:t>
            </a:r>
            <a:endParaRPr lang="hu-HU" sz="2400" dirty="0">
              <a:solidFill>
                <a:prstClr val="black"/>
              </a:solidFill>
            </a:endParaRPr>
          </a:p>
          <a:p>
            <a:endParaRPr lang="hu-H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		</a:t>
            </a:r>
            <a:r>
              <a:rPr lang="hu-HU" dirty="0" err="1" smtClean="0"/>
              <a:t>Konverzácia</a:t>
            </a:r>
            <a:endParaRPr lang="hu-HU" dirty="0" smtClean="0"/>
          </a:p>
          <a:p>
            <a:endParaRPr lang="hu-HU" dirty="0"/>
          </a:p>
          <a:p>
            <a:pPr marL="0" indent="0">
              <a:buNone/>
            </a:pPr>
            <a:r>
              <a:rPr lang="hu-HU" dirty="0" smtClean="0"/>
              <a:t>			Beszélgetés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	</a:t>
            </a:r>
            <a:r>
              <a:rPr lang="hu-HU" dirty="0" err="1" smtClean="0"/>
              <a:t>Ďakujem</a:t>
            </a:r>
            <a:r>
              <a:rPr lang="hu-HU" dirty="0" smtClean="0"/>
              <a:t> </a:t>
            </a:r>
            <a:r>
              <a:rPr lang="hu-HU" dirty="0" err="1" smtClean="0"/>
              <a:t>za</a:t>
            </a:r>
            <a:r>
              <a:rPr lang="hu-HU" dirty="0" smtClean="0"/>
              <a:t> </a:t>
            </a:r>
            <a:r>
              <a:rPr lang="hu-HU" dirty="0" err="1" smtClean="0"/>
              <a:t>pozornosť</a:t>
            </a:r>
            <a:r>
              <a:rPr lang="hu-HU" dirty="0" smtClean="0"/>
              <a:t>!</a:t>
            </a:r>
          </a:p>
          <a:p>
            <a:endParaRPr lang="hu-HU" dirty="0"/>
          </a:p>
          <a:p>
            <a:pPr marL="0" indent="0">
              <a:buNone/>
            </a:pPr>
            <a:r>
              <a:rPr lang="hu-HU" dirty="0" smtClean="0"/>
              <a:t>		Köszönöm a figyelmet</a:t>
            </a:r>
            <a:r>
              <a:rPr lang="hu-HU" dirty="0" smtClean="0"/>
              <a:t>!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sz="1400" dirty="0" smtClean="0"/>
              <a:t>							</a:t>
            </a:r>
            <a:r>
              <a:rPr lang="hu-HU" sz="1400" dirty="0" err="1" smtClean="0"/>
              <a:t>zdroj</a:t>
            </a:r>
            <a:r>
              <a:rPr lang="hu-HU" sz="1400" dirty="0" smtClean="0"/>
              <a:t> – forrás: internet</a:t>
            </a:r>
            <a:endParaRPr lang="hu-HU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>
                <a:solidFill>
                  <a:prstClr val="black"/>
                </a:solidFill>
              </a:rPr>
              <a:t>Začínam</a:t>
            </a:r>
            <a:r>
              <a:rPr lang="hu-HU" sz="2800" dirty="0">
                <a:solidFill>
                  <a:prstClr val="black"/>
                </a:solidFill>
              </a:rPr>
              <a:t> </a:t>
            </a:r>
            <a:r>
              <a:rPr lang="hu-HU" sz="2800" dirty="0" err="1">
                <a:solidFill>
                  <a:prstClr val="black"/>
                </a:solidFill>
              </a:rPr>
              <a:t>podnikať</a:t>
            </a:r>
            <a:r>
              <a:rPr lang="hu-HU" sz="2800" dirty="0">
                <a:solidFill>
                  <a:prstClr val="black"/>
                </a:solidFill>
              </a:rPr>
              <a:t> – Vállalkozni kezdek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nesplatený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vklad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be </a:t>
            </a:r>
            <a:r>
              <a:rPr lang="hu-HU" sz="2400" dirty="0">
                <a:solidFill>
                  <a:prstClr val="black"/>
                </a:solidFill>
              </a:rPr>
              <a:t>nem fizetett vagyoni </a:t>
            </a:r>
            <a:r>
              <a:rPr lang="hu-HU" sz="2400" dirty="0" smtClean="0">
                <a:solidFill>
                  <a:prstClr val="black"/>
                </a:solidFill>
              </a:rPr>
              <a:t>betét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záväzky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spoločnosti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a </a:t>
            </a:r>
            <a:r>
              <a:rPr lang="hu-HU" sz="2400" dirty="0">
                <a:solidFill>
                  <a:prstClr val="black"/>
                </a:solidFill>
              </a:rPr>
              <a:t>társaság kötelezettségei</a:t>
            </a:r>
          </a:p>
          <a:p>
            <a:pPr lvl="0"/>
            <a:endParaRPr lang="hu-HU" dirty="0">
              <a:solidFill>
                <a:prstClr val="black"/>
              </a:solidFill>
            </a:endParaRP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0220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>
                <a:solidFill>
                  <a:prstClr val="black"/>
                </a:solidFill>
              </a:rPr>
              <a:t>Začínam</a:t>
            </a:r>
            <a:r>
              <a:rPr lang="hu-HU" sz="2800" dirty="0">
                <a:solidFill>
                  <a:prstClr val="black"/>
                </a:solidFill>
              </a:rPr>
              <a:t> </a:t>
            </a:r>
            <a:r>
              <a:rPr lang="hu-HU" sz="2800" dirty="0" err="1">
                <a:solidFill>
                  <a:prstClr val="black"/>
                </a:solidFill>
              </a:rPr>
              <a:t>podnikať</a:t>
            </a:r>
            <a:r>
              <a:rPr lang="hu-HU" sz="2800" dirty="0">
                <a:solidFill>
                  <a:prstClr val="black"/>
                </a:solidFill>
              </a:rPr>
              <a:t> – Vállalkozni kezdek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ručenie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celým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svojím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majetkom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korlátlan felelősség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delenie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zisku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nyereség </a:t>
            </a:r>
            <a:r>
              <a:rPr lang="hu-HU" sz="2400" dirty="0">
                <a:solidFill>
                  <a:prstClr val="black"/>
                </a:solidFill>
              </a:rPr>
              <a:t>felosztása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>
                <a:solidFill>
                  <a:prstClr val="black"/>
                </a:solidFill>
              </a:rPr>
              <a:t>Začínam</a:t>
            </a:r>
            <a:r>
              <a:rPr lang="hu-HU" sz="2800" dirty="0">
                <a:solidFill>
                  <a:prstClr val="black"/>
                </a:solidFill>
              </a:rPr>
              <a:t> </a:t>
            </a:r>
            <a:r>
              <a:rPr lang="hu-HU" sz="2800" dirty="0" err="1">
                <a:solidFill>
                  <a:prstClr val="black"/>
                </a:solidFill>
              </a:rPr>
              <a:t>podnikať</a:t>
            </a:r>
            <a:r>
              <a:rPr lang="hu-HU" sz="2800" dirty="0">
                <a:solidFill>
                  <a:prstClr val="black"/>
                </a:solidFill>
              </a:rPr>
              <a:t> – Vállalkozni kezdek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stanovený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počet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akcií</a:t>
            </a:r>
            <a:r>
              <a:rPr lang="hu-HU" sz="2400" dirty="0">
                <a:solidFill>
                  <a:prstClr val="black"/>
                </a:solidFill>
              </a:rPr>
              <a:t>, </a:t>
            </a:r>
            <a:r>
              <a:rPr lang="hu-HU" sz="2400" dirty="0" err="1">
                <a:solidFill>
                  <a:prstClr val="black"/>
                </a:solidFill>
              </a:rPr>
              <a:t>ktoré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majú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menovitú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hodnotu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meghatározott </a:t>
            </a:r>
            <a:r>
              <a:rPr lang="hu-HU" sz="2400" dirty="0">
                <a:solidFill>
                  <a:prstClr val="black"/>
                </a:solidFill>
              </a:rPr>
              <a:t>számú és névértékű részvény</a:t>
            </a:r>
          </a:p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minimálne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základné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imanie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törzstőke </a:t>
            </a:r>
            <a:r>
              <a:rPr lang="hu-HU" sz="2400" dirty="0">
                <a:solidFill>
                  <a:prstClr val="black"/>
                </a:solidFill>
              </a:rPr>
              <a:t>minimális összege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>
                <a:solidFill>
                  <a:prstClr val="black"/>
                </a:solidFill>
              </a:rPr>
              <a:t>Začínam</a:t>
            </a:r>
            <a:r>
              <a:rPr lang="hu-HU" sz="2800" dirty="0">
                <a:solidFill>
                  <a:prstClr val="black"/>
                </a:solidFill>
              </a:rPr>
              <a:t> </a:t>
            </a:r>
            <a:r>
              <a:rPr lang="hu-HU" sz="2800" dirty="0" err="1">
                <a:solidFill>
                  <a:prstClr val="black"/>
                </a:solidFill>
              </a:rPr>
              <a:t>podnikať</a:t>
            </a:r>
            <a:r>
              <a:rPr lang="hu-HU" sz="2800" dirty="0">
                <a:solidFill>
                  <a:prstClr val="black"/>
                </a:solidFill>
              </a:rPr>
              <a:t> – Vállalkozni kezdek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minimálny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vklad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spoločníka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a </a:t>
            </a:r>
            <a:r>
              <a:rPr lang="hu-HU" sz="2400" dirty="0">
                <a:solidFill>
                  <a:prstClr val="black"/>
                </a:solidFill>
              </a:rPr>
              <a:t>törzsbetét minimális </a:t>
            </a:r>
            <a:r>
              <a:rPr lang="hu-HU" sz="2400" dirty="0" smtClean="0">
                <a:solidFill>
                  <a:prstClr val="black"/>
                </a:solidFill>
              </a:rPr>
              <a:t>összege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jeden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zakladateľ</a:t>
            </a:r>
            <a:r>
              <a:rPr lang="hu-HU" sz="2400" dirty="0" smtClean="0">
                <a:solidFill>
                  <a:prstClr val="black"/>
                </a:solidFill>
              </a:rPr>
              <a:t> = </a:t>
            </a:r>
            <a:r>
              <a:rPr lang="hu-HU" sz="2400" dirty="0" err="1" smtClean="0">
                <a:solidFill>
                  <a:prstClr val="black"/>
                </a:solidFill>
              </a:rPr>
              <a:t>zakladateľská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listina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egy </a:t>
            </a:r>
            <a:r>
              <a:rPr lang="hu-HU" sz="2400" dirty="0" smtClean="0">
                <a:solidFill>
                  <a:prstClr val="black"/>
                </a:solidFill>
              </a:rPr>
              <a:t>alapító = alapítói </a:t>
            </a:r>
            <a:r>
              <a:rPr lang="hu-HU" sz="2400" dirty="0">
                <a:solidFill>
                  <a:prstClr val="black"/>
                </a:solidFill>
              </a:rPr>
              <a:t>okirat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29470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>
                <a:solidFill>
                  <a:prstClr val="black"/>
                </a:solidFill>
              </a:rPr>
              <a:t>Začínam</a:t>
            </a:r>
            <a:r>
              <a:rPr lang="hu-HU" sz="2800" dirty="0">
                <a:solidFill>
                  <a:prstClr val="black"/>
                </a:solidFill>
              </a:rPr>
              <a:t> </a:t>
            </a:r>
            <a:r>
              <a:rPr lang="hu-HU" sz="2800" dirty="0" err="1">
                <a:solidFill>
                  <a:prstClr val="black"/>
                </a:solidFill>
              </a:rPr>
              <a:t>podnikať</a:t>
            </a:r>
            <a:r>
              <a:rPr lang="hu-HU" sz="2800" dirty="0">
                <a:solidFill>
                  <a:prstClr val="black"/>
                </a:solidFill>
              </a:rPr>
              <a:t> – Vállalkozni kezdek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viac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spoločníkov</a:t>
            </a:r>
            <a:r>
              <a:rPr lang="hu-HU" sz="2400" dirty="0" smtClean="0">
                <a:solidFill>
                  <a:prstClr val="black"/>
                </a:solidFill>
              </a:rPr>
              <a:t> = </a:t>
            </a:r>
            <a:r>
              <a:rPr lang="hu-HU" sz="2400" dirty="0" err="1" smtClean="0">
                <a:solidFill>
                  <a:prstClr val="black"/>
                </a:solidFill>
              </a:rPr>
              <a:t>spoločenská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zmluva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több </a:t>
            </a:r>
            <a:r>
              <a:rPr lang="hu-HU" sz="2400" dirty="0" smtClean="0">
                <a:solidFill>
                  <a:prstClr val="black"/>
                </a:solidFill>
              </a:rPr>
              <a:t>tag = </a:t>
            </a:r>
            <a:r>
              <a:rPr lang="hu-HU" sz="2400" dirty="0">
                <a:solidFill>
                  <a:prstClr val="black"/>
                </a:solidFill>
              </a:rPr>
              <a:t>társasági </a:t>
            </a:r>
            <a:r>
              <a:rPr lang="hu-HU" sz="2400" dirty="0" smtClean="0">
                <a:solidFill>
                  <a:prstClr val="black"/>
                </a:solidFill>
              </a:rPr>
              <a:t>szerződés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čistý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zisk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tiszta </a:t>
            </a:r>
            <a:r>
              <a:rPr lang="hu-HU" sz="2400" dirty="0">
                <a:solidFill>
                  <a:prstClr val="black"/>
                </a:solidFill>
              </a:rPr>
              <a:t>nyereség</a:t>
            </a:r>
          </a:p>
          <a:p>
            <a:pPr lvl="0"/>
            <a:endParaRPr lang="hu-HU" dirty="0">
              <a:solidFill>
                <a:prstClr val="black"/>
              </a:solidFill>
            </a:endParaRP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>
                <a:solidFill>
                  <a:prstClr val="black"/>
                </a:solidFill>
              </a:rPr>
              <a:t>Začínam</a:t>
            </a:r>
            <a:r>
              <a:rPr lang="hu-HU" sz="2800" dirty="0">
                <a:solidFill>
                  <a:prstClr val="black"/>
                </a:solidFill>
              </a:rPr>
              <a:t> </a:t>
            </a:r>
            <a:r>
              <a:rPr lang="hu-HU" sz="2800" dirty="0" err="1">
                <a:solidFill>
                  <a:prstClr val="black"/>
                </a:solidFill>
              </a:rPr>
              <a:t>podnikať</a:t>
            </a:r>
            <a:r>
              <a:rPr lang="hu-HU" sz="2800" dirty="0">
                <a:solidFill>
                  <a:prstClr val="black"/>
                </a:solidFill>
              </a:rPr>
              <a:t> – Vállalkozni kezdek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rezervný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smtClean="0">
                <a:solidFill>
                  <a:prstClr val="black"/>
                </a:solidFill>
              </a:rPr>
              <a:t>fond</a:t>
            </a:r>
          </a:p>
          <a:p>
            <a:pPr lvl="0"/>
            <a:r>
              <a:rPr lang="hu-HU" sz="2400" dirty="0">
                <a:solidFill>
                  <a:prstClr val="black"/>
                </a:solidFill>
              </a:rPr>
              <a:t>t</a:t>
            </a:r>
            <a:r>
              <a:rPr lang="hu-HU" sz="2400" dirty="0" smtClean="0">
                <a:solidFill>
                  <a:prstClr val="black"/>
                </a:solidFill>
              </a:rPr>
              <a:t>artalékalap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konateľ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ügyvezető</a:t>
            </a:r>
            <a:endParaRPr lang="hu-HU" sz="2400" dirty="0">
              <a:solidFill>
                <a:prstClr val="black"/>
              </a:solidFill>
            </a:endParaRPr>
          </a:p>
          <a:p>
            <a:endParaRPr lang="hu-H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>
                <a:solidFill>
                  <a:prstClr val="black"/>
                </a:solidFill>
              </a:rPr>
              <a:t>Začínam</a:t>
            </a:r>
            <a:r>
              <a:rPr lang="hu-HU" sz="2800" dirty="0">
                <a:solidFill>
                  <a:prstClr val="black"/>
                </a:solidFill>
              </a:rPr>
              <a:t> </a:t>
            </a:r>
            <a:r>
              <a:rPr lang="hu-HU" sz="2800" dirty="0" err="1">
                <a:solidFill>
                  <a:prstClr val="black"/>
                </a:solidFill>
              </a:rPr>
              <a:t>podnikať</a:t>
            </a:r>
            <a:r>
              <a:rPr lang="hu-HU" sz="2800" dirty="0">
                <a:solidFill>
                  <a:prstClr val="black"/>
                </a:solidFill>
              </a:rPr>
              <a:t> – Vállalkozni kezdek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orgány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spoločnosti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a </a:t>
            </a:r>
            <a:r>
              <a:rPr lang="hu-HU" sz="2400" dirty="0">
                <a:solidFill>
                  <a:prstClr val="black"/>
                </a:solidFill>
              </a:rPr>
              <a:t>társaság </a:t>
            </a:r>
            <a:r>
              <a:rPr lang="hu-HU" sz="2400" dirty="0" smtClean="0">
                <a:solidFill>
                  <a:prstClr val="black"/>
                </a:solidFill>
              </a:rPr>
              <a:t>szervei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valné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zhromaždenie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taggyűlés</a:t>
            </a:r>
            <a:endParaRPr lang="hu-HU" sz="2400" dirty="0">
              <a:solidFill>
                <a:prstClr val="black"/>
              </a:solidFill>
            </a:endParaRPr>
          </a:p>
          <a:p>
            <a:endParaRPr lang="hu-H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0220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</TotalTime>
  <Words>434</Words>
  <Application>Microsoft Office PowerPoint</Application>
  <PresentationFormat>Diavetítés a képernyőre (4:3 oldalarány)</PresentationFormat>
  <Paragraphs>198</Paragraphs>
  <Slides>24</Slides>
  <Notes>24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24</vt:i4>
      </vt:variant>
    </vt:vector>
  </HeadingPairs>
  <TitlesOfParts>
    <vt:vector size="25" baseType="lpstr">
      <vt:lpstr>Office-téma</vt:lpstr>
      <vt:lpstr>PowerPoint bemutató</vt:lpstr>
      <vt:lpstr>Začínam podnikať – Vállalkozni kezdek</vt:lpstr>
      <vt:lpstr>Začínam podnikať – Vállalkozni kezdek</vt:lpstr>
      <vt:lpstr>Začínam podnikať – Vállalkozni kezdek</vt:lpstr>
      <vt:lpstr>Začínam podnikať – Vállalkozni kezdek</vt:lpstr>
      <vt:lpstr>Začínam podnikať – Vállalkozni kezdek</vt:lpstr>
      <vt:lpstr>Začínam podnikať – Vállalkozni kezdek</vt:lpstr>
      <vt:lpstr>Začínam podnikať – Vállalkozni kezdek</vt:lpstr>
      <vt:lpstr>Začínam podnikať – Vállalkozni kezdek</vt:lpstr>
      <vt:lpstr>Začínam podnikať – Vállalkozni kezdek</vt:lpstr>
      <vt:lpstr>Začínam podnikať – Vállalkozni kezdek</vt:lpstr>
      <vt:lpstr>Začínam podnikať – Vállalkozni kezdek</vt:lpstr>
      <vt:lpstr>Začínam podnikať – Vállalkozni kezdek</vt:lpstr>
      <vt:lpstr>Začínam podnikať – Vállalkozni kezdek</vt:lpstr>
      <vt:lpstr>Začínam podnikať – Vállalkozni kezdek</vt:lpstr>
      <vt:lpstr>Začínam podnikať – Vállalkozni kezdek</vt:lpstr>
      <vt:lpstr>Prelož! – Fordítsd le!</vt:lpstr>
      <vt:lpstr>Prelož! – Fordítsd le!</vt:lpstr>
      <vt:lpstr>Odpovedz! – Válaszolj!</vt:lpstr>
      <vt:lpstr>Odpovedz! – Válaszolj!</vt:lpstr>
      <vt:lpstr>Utvor vety! – Alkoss mondatokat!</vt:lpstr>
      <vt:lpstr>Utvor vety! – Alkoss mondatokat!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Windows User</dc:creator>
  <cp:lastModifiedBy>Feher Ladislav</cp:lastModifiedBy>
  <cp:revision>13</cp:revision>
  <dcterms:created xsi:type="dcterms:W3CDTF">2013-03-28T07:15:55Z</dcterms:created>
  <dcterms:modified xsi:type="dcterms:W3CDTF">2014-01-12T15:09:17Z</dcterms:modified>
</cp:coreProperties>
</file>