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9" r:id="rId3"/>
    <p:sldId id="330" r:id="rId4"/>
    <p:sldId id="331" r:id="rId5"/>
    <p:sldId id="332" r:id="rId6"/>
    <p:sldId id="338" r:id="rId7"/>
    <p:sldId id="340" r:id="rId8"/>
    <p:sldId id="333" r:id="rId9"/>
    <p:sldId id="334" r:id="rId10"/>
    <p:sldId id="341" r:id="rId11"/>
    <p:sldId id="342" r:id="rId12"/>
    <p:sldId id="335" r:id="rId13"/>
    <p:sldId id="336" r:id="rId14"/>
    <p:sldId id="337" r:id="rId15"/>
    <p:sldId id="343" r:id="rId16"/>
    <p:sldId id="348" r:id="rId17"/>
    <p:sldId id="347" r:id="rId18"/>
    <p:sldId id="344" r:id="rId19"/>
    <p:sldId id="345" r:id="rId20"/>
    <p:sldId id="349" r:id="rId21"/>
    <p:sldId id="350" r:id="rId22"/>
    <p:sldId id="351" r:id="rId23"/>
    <p:sldId id="352" r:id="rId24"/>
    <p:sldId id="353" r:id="rId25"/>
    <p:sldId id="284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5FBA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38B2B3-3767-4F9B-86B8-70F309A300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9D1B33-9568-452D-8375-3B9362BDA5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smtClean="0"/>
          </a:p>
        </p:txBody>
      </p:sp>
      <p:sp>
        <p:nvSpPr>
          <p:cNvPr id="1638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E39F2-99D4-4312-BBB0-7BAB7D71EB34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16388" name="Dátum helye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62743-D652-4FFB-B84B-2124E91B77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9B2F-0F0E-4EE7-92F2-A52B429A36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2809-01E0-4290-BE19-DE45F91115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2EC7-431C-480A-A67B-B5D0F3D605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1805-2C04-4C97-9418-44B497EA56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36D75-0733-45B0-87F1-1BC1628F0F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84824-F7C7-4884-BA86-25BB50A0A4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114B4-2766-4723-8C8E-53D9282B70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2369-621C-4FCE-938E-268BA4EE00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2C3C-9FD1-40FB-B6AD-93287F91B4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E138-9CAE-43F6-A1CA-A16CB0957B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A36245-D0B7-48E4-8F39-290D38F272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12875"/>
            <a:ext cx="7772400" cy="3527425"/>
          </a:xfrm>
        </p:spPr>
        <p:txBody>
          <a:bodyPr/>
          <a:lstStyle/>
          <a:p>
            <a:pPr eaLnBrk="1" hangingPunct="1"/>
            <a:r>
              <a:rPr lang="sk-SK" smtClean="0"/>
              <a:t>Programovanie </a:t>
            </a:r>
            <a:br>
              <a:rPr lang="sk-SK" smtClean="0"/>
            </a:br>
            <a:r>
              <a:rPr lang="sk-SK" smtClean="0"/>
              <a:t/>
            </a:r>
            <a:br>
              <a:rPr lang="sk-SK" smtClean="0"/>
            </a:br>
            <a:r>
              <a:rPr lang="sk-SK" b="1" i="1" smtClean="0"/>
              <a:t>3. prednáška</a:t>
            </a:r>
            <a:r>
              <a:rPr lang="hu-HU" b="1" i="1" smtClean="0"/>
              <a:t/>
            </a:r>
            <a:br>
              <a:rPr lang="hu-HU" b="1" i="1" smtClean="0"/>
            </a:br>
            <a:endParaRPr lang="hu-HU" b="1" i="1" smtClean="0"/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DCB749-92E7-40E2-88FF-2AFEDEAA600B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62962" cy="4089400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/>
              <a:t>LIFE+ INFORMÁCIA A KOMUNIKÁCIA</a:t>
            </a:r>
          </a:p>
          <a:p>
            <a:r>
              <a:rPr lang="sk-SK" sz="2000" smtClean="0"/>
              <a:t>Kampane posilňujúce spoločenskú zodpovednosť</a:t>
            </a:r>
          </a:p>
          <a:p>
            <a:r>
              <a:rPr lang="sk-SK" sz="2000" smtClean="0"/>
              <a:t>Kampane a vzdelávania posilňujúce zodpovednosť za lesné požiare</a:t>
            </a:r>
          </a:p>
          <a:p>
            <a:r>
              <a:rPr lang="sk-SK" sz="2000" smtClean="0"/>
              <a:t>Napríklad:</a:t>
            </a:r>
          </a:p>
          <a:p>
            <a:pPr lvl="1"/>
            <a:r>
              <a:rPr lang="sk-SK" sz="2000" smtClean="0"/>
              <a:t>konferencia/výstava pre cieľovú skupinu</a:t>
            </a:r>
          </a:p>
          <a:p>
            <a:pPr lvl="1"/>
            <a:r>
              <a:rPr lang="sk-SK" sz="2000" smtClean="0"/>
              <a:t>publikácie, letáky, postery</a:t>
            </a:r>
          </a:p>
          <a:p>
            <a:pPr lvl="1"/>
            <a:r>
              <a:rPr lang="sk-SK" sz="2000" smtClean="0"/>
              <a:t>Reklamná kampaň</a:t>
            </a:r>
          </a:p>
          <a:p>
            <a:pPr lvl="1"/>
            <a:r>
              <a:rPr lang="sk-SK" sz="2000" smtClean="0"/>
              <a:t>film, alebo video</a:t>
            </a:r>
          </a:p>
          <a:p>
            <a:pPr lvl="1"/>
            <a:r>
              <a:rPr lang="sk-SK" sz="2000" smtClean="0"/>
              <a:t>online komunikačná činnosť</a:t>
            </a:r>
          </a:p>
          <a:p>
            <a:r>
              <a:rPr lang="sk-SK" sz="2000" smtClean="0"/>
              <a:t>Vzdelávanie – výlučne o prevencii lesných požiarov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A6B3A8-0F20-4879-99EB-5D28A3A45BD6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/>
              <a:t>LIFE+ INFORMÁCIA A KOMUNIKÁCIA</a:t>
            </a:r>
          </a:p>
          <a:p>
            <a:pPr>
              <a:buFontTx/>
              <a:buNone/>
            </a:pPr>
            <a:r>
              <a:rPr lang="sk-SK" sz="2400" smtClean="0"/>
              <a:t>Nemôže obsahovať nasledovné:</a:t>
            </a:r>
          </a:p>
          <a:p>
            <a:r>
              <a:rPr lang="sk-SK" sz="2200" smtClean="0"/>
              <a:t>Väčšie investície do infraštruktúry</a:t>
            </a:r>
          </a:p>
          <a:p>
            <a:r>
              <a:rPr lang="sk-SK" sz="2200" smtClean="0"/>
              <a:t>Kúpa pozemkov</a:t>
            </a:r>
          </a:p>
          <a:p>
            <a:r>
              <a:rPr lang="sk-SK" sz="2200" smtClean="0"/>
              <a:t>Výskum a technologický rozvoj</a:t>
            </a:r>
          </a:p>
          <a:p>
            <a:r>
              <a:rPr lang="sk-SK" sz="2200" smtClean="0"/>
              <a:t>Produktový marketing / lobingová činnosť NGO</a:t>
            </a:r>
          </a:p>
          <a:p>
            <a:r>
              <a:rPr lang="sk-SK" sz="2200" smtClean="0"/>
              <a:t>Informačná a zverejňovacia činnosť spojená s registráciou EMAS a Ecolabel (ld. CIP program)</a:t>
            </a:r>
          </a:p>
          <a:p>
            <a:r>
              <a:rPr lang="sk-SK" sz="2200" smtClean="0"/>
              <a:t>Prevencia proti lesným požiarom financovaná EAFRD</a:t>
            </a:r>
          </a:p>
          <a:p>
            <a:r>
              <a:rPr lang="sk-SK" sz="2200" smtClean="0"/>
              <a:t>Náklady spojené s autorským právom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7FB21-2A02-4CA4-B7B4-B4E16D204CE6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318500" cy="4160837"/>
          </a:xfrm>
        </p:spPr>
        <p:txBody>
          <a:bodyPr/>
          <a:lstStyle/>
          <a:p>
            <a:r>
              <a:rPr lang="sk-SK" sz="2800" smtClean="0"/>
              <a:t>rostriedok “budovaný zdola” </a:t>
            </a:r>
          </a:p>
          <a:p>
            <a:r>
              <a:rPr lang="sk-SK" sz="2800" smtClean="0"/>
              <a:t>3 hlavné obsahové prvky</a:t>
            </a:r>
          </a:p>
          <a:p>
            <a:r>
              <a:rPr lang="sv-SE" sz="2800" smtClean="0"/>
              <a:t>P</a:t>
            </a:r>
            <a:r>
              <a:rPr lang="sk-SK" sz="2800" smtClean="0"/>
              <a:t>priemerne 1</a:t>
            </a:r>
            <a:r>
              <a:rPr lang="sv-SE" sz="2800" smtClean="0"/>
              <a:t> milió</a:t>
            </a:r>
            <a:r>
              <a:rPr lang="sk-SK" sz="2800" smtClean="0"/>
              <a:t>n</a:t>
            </a:r>
            <a:r>
              <a:rPr lang="sv-SE" sz="2800" smtClean="0"/>
              <a:t> €</a:t>
            </a:r>
            <a:r>
              <a:rPr lang="sk-SK" sz="2800" smtClean="0"/>
              <a:t> na jeden projekt</a:t>
            </a:r>
            <a:r>
              <a:rPr lang="sv-SE" sz="2800" smtClean="0"/>
              <a:t> (</a:t>
            </a:r>
            <a:r>
              <a:rPr lang="sk-SK" sz="2800" smtClean="0"/>
              <a:t>dotácia </a:t>
            </a:r>
            <a:r>
              <a:rPr lang="sv-SE" sz="2800" smtClean="0"/>
              <a:t>EU)</a:t>
            </a:r>
          </a:p>
          <a:p>
            <a:r>
              <a:rPr lang="sk-SK" sz="2800" smtClean="0"/>
              <a:t>Doba trvania – priemerne 2-5 rokov</a:t>
            </a:r>
          </a:p>
          <a:p>
            <a:r>
              <a:rPr lang="sk-SK" sz="2800" smtClean="0"/>
              <a:t>Max. 50% spolufinancovanie (výnimočne 75%)</a:t>
            </a:r>
          </a:p>
          <a:p>
            <a:r>
              <a:rPr lang="sk-SK" sz="2800" smtClean="0"/>
              <a:t>Platby: jedno/dve predfinancovania a jedno následné financovanie</a:t>
            </a:r>
            <a:endParaRPr lang="sk-SK" sz="2400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EAD6D8-1B5C-40B6-A31E-157F6AADEB24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endParaRPr lang="hu-HU" sz="2800" smtClean="0"/>
          </a:p>
          <a:p>
            <a:r>
              <a:rPr lang="sk-SK" sz="2800" smtClean="0"/>
              <a:t>Národné priority http://ec.europa.eu/environment/life/funding/lifeplus/call/index.htm</a:t>
            </a:r>
          </a:p>
          <a:p>
            <a:r>
              <a:rPr lang="sk-SK" sz="2800" smtClean="0"/>
              <a:t>Projektová výzva ročne raz</a:t>
            </a:r>
          </a:p>
          <a:p>
            <a:r>
              <a:rPr lang="sk-SK" sz="2800" smtClean="0"/>
              <a:t>Činnosti výlučne v rámci EU</a:t>
            </a:r>
          </a:p>
          <a:p>
            <a:r>
              <a:rPr lang="sk-SK" sz="2800" smtClean="0"/>
              <a:t>Účastníkmi sú fyzické alebo právnické osoby, inštitúcie, ústavy, iné organizácie evidované v Európskej Únii</a:t>
            </a:r>
            <a:endParaRPr lang="sk-SK" sz="2400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076300-21F7-41E3-A96F-E67C2F893FA8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/>
              <a:t>LIFE+ POŽIADAVKY</a:t>
            </a:r>
          </a:p>
          <a:p>
            <a:r>
              <a:rPr lang="sk-SK" sz="2800" smtClean="0"/>
              <a:t>Národné priority http://ec.europa.eu/environment/life/funding/lifeplus/call/index.htm</a:t>
            </a:r>
          </a:p>
          <a:p>
            <a:r>
              <a:rPr lang="sk-SK" sz="2800" smtClean="0"/>
              <a:t>Projektová výzva ročne raz</a:t>
            </a:r>
          </a:p>
          <a:p>
            <a:r>
              <a:rPr lang="sk-SK" sz="2800" smtClean="0"/>
              <a:t>Činnosti výlučne v rámci EU</a:t>
            </a:r>
          </a:p>
          <a:p>
            <a:r>
              <a:rPr lang="sk-SK" sz="2800" smtClean="0"/>
              <a:t>Účastníkmi sú fyzické alebo právnické osoby, inštitúcie, ústavy, iné organizácie evidované v Európskej Únii</a:t>
            </a:r>
            <a:endParaRPr lang="sk-SK" sz="2400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B9F91A-2EBE-473E-9DC8-165BEABCB183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Európska regionálna spolupráca</a:t>
            </a:r>
            <a:endParaRPr lang="hu-HU" sz="36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smtClean="0"/>
              <a:t>EÚ stanoví finančný rámec, globálne ciele a priority iniciatív, na základe ktorých členské štáty EÚ tvorené vopred definovanými prihraničnými a makro regiónmi (za podpory susedných krajín, ktoré nie sú členmi EÚ) podávajú Európskej komisii spoločné, podrobne vypracované programy (Programy iniciované Spoločenstvom, CIP)</a:t>
            </a:r>
          </a:p>
          <a:p>
            <a:pPr>
              <a:lnSpc>
                <a:spcPct val="90000"/>
              </a:lnSpc>
              <a:buFontTx/>
              <a:buNone/>
            </a:pPr>
            <a:endParaRPr lang="sk-SK" sz="2400" smtClean="0"/>
          </a:p>
          <a:p>
            <a:pPr>
              <a:lnSpc>
                <a:spcPct val="90000"/>
              </a:lnSpc>
            </a:pPr>
            <a:r>
              <a:rPr lang="sk-SK" sz="2400" smtClean="0"/>
              <a:t>Za realizáciu sú zodpovedné označené úrady podľa špeciálnych realizačných pravidiel.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0B4A1-3084-4B19-BC8C-ACDA44055792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Európska regionálna spolupráca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sk-SK" sz="2800" smtClean="0"/>
              <a:t>Konvergenčný cieľ: </a:t>
            </a:r>
          </a:p>
          <a:p>
            <a:pPr marL="457200" indent="-457200">
              <a:buFontTx/>
              <a:buNone/>
            </a:pPr>
            <a:r>
              <a:rPr lang="sk-SK" sz="2400" smtClean="0"/>
              <a:t>	hlavným cieľom je podpora rastu a vytvárania pracovných príležitostí v najzaostalejších regiónoch tak, aby tak prispel k hospodárskej a spoločenskej kohézii. V rámci tohto cieľa sa budú uskutočňovať na Slovensku jednotlivé odvetvové operatívne programy.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C2C797-0BF2-448B-8952-E0F246E663BD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Európska regionálna spolupráca</a:t>
            </a:r>
            <a:endParaRPr lang="hu-HU" sz="36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endParaRPr lang="hu-HU" sz="2400" smtClean="0"/>
          </a:p>
          <a:p>
            <a:pPr>
              <a:buFontTx/>
              <a:buNone/>
            </a:pPr>
            <a:r>
              <a:rPr lang="hu-HU" sz="2800" smtClean="0"/>
              <a:t>2</a:t>
            </a:r>
            <a:r>
              <a:rPr lang="sk-SK" sz="2400" smtClean="0"/>
              <a:t>. Regionálna konkurencieschopnosť a zamestnávanie: </a:t>
            </a:r>
          </a:p>
          <a:p>
            <a:pPr>
              <a:buFontTx/>
              <a:buNone/>
            </a:pPr>
            <a:r>
              <a:rPr lang="sk-SK" sz="2400" smtClean="0"/>
              <a:t>	hlavným cieľom je podporovať zmeny, v rámci toho urýchlenie hospodárskych premien, ako aj zvyšovanie zamestnanosti a produktivity. 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B2DF7D-6364-4900-A980-D00EB4C1DF8B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Európska regionálna spolupráca</a:t>
            </a:r>
            <a:endParaRPr lang="hu-HU" sz="36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/>
              <a:t>3. </a:t>
            </a:r>
            <a:r>
              <a:rPr lang="sk-SK" sz="2800" smtClean="0"/>
              <a:t>Európska regionálna spolupráca</a:t>
            </a:r>
            <a:r>
              <a:rPr lang="hu-HU" sz="2800" smtClean="0"/>
              <a:t>: </a:t>
            </a:r>
          </a:p>
          <a:p>
            <a:pPr>
              <a:buFontTx/>
              <a:buNone/>
            </a:pPr>
            <a:r>
              <a:rPr lang="hu-HU" sz="2800" smtClean="0"/>
              <a:t>	</a:t>
            </a:r>
            <a:r>
              <a:rPr lang="sk-SK" sz="2400" smtClean="0"/>
              <a:t> hlavným cieľom je napomáhať väčšej integrity Únie, jej harmonický a vyvážený rozvoj. V rámci tohto cieľa boli stanovené tri typy programov, a to cezhraničná, transnacionálna a interregionálna spolupráca, tieto programy majú budovať územnú integráciu a územnú kohéziu únie. V rámci tohto cieľa sa vypracuje, resp. bude realizovaných sedem cezhraničných, dva transnacionálne  a štyri interregionálne programy.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C38EC7-4B2B-4BA5-913E-9843BFE8801F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Kohézny fond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hu-HU" sz="2400" smtClean="0"/>
              <a:t>	</a:t>
            </a:r>
            <a:r>
              <a:rPr lang="sk-SK" sz="2400" smtClean="0"/>
              <a:t>O jeho vzniku rozhodla</a:t>
            </a:r>
            <a:r>
              <a:rPr lang="sk-SK" sz="2800" smtClean="0"/>
              <a:t> Maastrichtská zmluva.</a:t>
            </a:r>
          </a:p>
          <a:p>
            <a:pPr>
              <a:buFontTx/>
              <a:buNone/>
            </a:pPr>
            <a:endParaRPr lang="sk-SK" sz="2800" smtClean="0"/>
          </a:p>
          <a:p>
            <a:pPr>
              <a:buFontTx/>
              <a:buNone/>
            </a:pPr>
            <a:r>
              <a:rPr lang="sk-SK" sz="2800" smtClean="0"/>
              <a:t>	v zmysle zmluvy „Rada do 31. decembra 1993 založí Kohézny fond, aby poskytoval finančné prostriedky na dopravnú infraštruktúru v rámci projektov o ochrane životného prostredia a transeurópskych sieťach</a:t>
            </a:r>
            <a:r>
              <a:rPr lang="hu-HU" sz="2800" smtClean="0"/>
              <a:t>."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E47C10-C403-4897-86E8-F85BDBD2E9F7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496300" cy="4286250"/>
          </a:xfrm>
        </p:spPr>
        <p:txBody>
          <a:bodyPr/>
          <a:lstStyle/>
          <a:p>
            <a:pPr>
              <a:buFontTx/>
              <a:buNone/>
            </a:pPr>
            <a:r>
              <a:rPr lang="sk-SK" sz="2800" smtClean="0"/>
              <a:t>LIFE+ POLITIKA A RIADENIE OCHRANY PRÍRODNÉHO PROSTREDIA </a:t>
            </a:r>
          </a:p>
          <a:p>
            <a:pPr>
              <a:buFontTx/>
              <a:buNone/>
            </a:pPr>
            <a:endParaRPr lang="sk-SK" sz="2800" smtClean="0"/>
          </a:p>
          <a:p>
            <a:r>
              <a:rPr lang="sk-SK" sz="2400" smtClean="0"/>
              <a:t>Výkon spoločenskej politiky ochrany životného prostredia a právnej úpravy</a:t>
            </a:r>
          </a:p>
          <a:p>
            <a:pPr>
              <a:buFontTx/>
              <a:buNone/>
            </a:pPr>
            <a:endParaRPr lang="sk-SK" sz="2400" smtClean="0"/>
          </a:p>
          <a:p>
            <a:r>
              <a:rPr lang="sk-SK" sz="2400" smtClean="0"/>
              <a:t>Preklenutie vzdialenosti medzi výsledkami výskumov a rozvojových programov a praxou, ako aj zverejňovanie inovatívnych riešení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2A52A3-CF08-440B-B033-A69615B68469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Kohézny fond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sk-SK" sz="2800" smtClean="0"/>
              <a:t>Ciele Kohézneho fondu</a:t>
            </a:r>
          </a:p>
          <a:p>
            <a:r>
              <a:rPr lang="sk-SK" sz="2800" smtClean="0"/>
              <a:t>V zmysle jeho cieľa treba podporovať konvergenciu reálnej sféry najchudobnejších členských štátov Spoločenstva v období prípravy na monetárnu úniu.</a:t>
            </a:r>
          </a:p>
          <a:p>
            <a:r>
              <a:rPr lang="sk-SK" sz="2800" smtClean="0"/>
              <a:t>Treba posilniť hospodársku a spoločenskú kohéziu, a znižovať rozdiely v úrovni rozvoja medzi jednotlivými regiónmi. 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C1A3F8-137D-4610-9B8D-0716BE07627F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Kohézny fond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endParaRPr lang="hu-HU" sz="2800" smtClean="0"/>
          </a:p>
          <a:p>
            <a:pPr>
              <a:buFontTx/>
              <a:buNone/>
            </a:pPr>
            <a:endParaRPr lang="hu-HU" sz="2800" smtClean="0"/>
          </a:p>
          <a:p>
            <a:r>
              <a:rPr lang="sk-SK" sz="2800" smtClean="0"/>
              <a:t>Kohézny fond je dostupný pre tie členské štáty EU, ktorých HDP pri parite kúpnej sily na 1 obyvateľa nedosahuje 90% priemeru Spoločenstva.</a:t>
            </a:r>
            <a:endParaRPr lang="hu-HU" sz="2800" smtClean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0F9BA-06D4-4DF6-90DA-A8F084A7D22D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Kohézny fond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endParaRPr lang="hu-HU" sz="2800" smtClean="0"/>
          </a:p>
          <a:p>
            <a:r>
              <a:rPr lang="sk-SK" sz="2800" smtClean="0"/>
              <a:t>V rámci Kohézneho fondu Sektorovú stratégiu ochrany životného prostredia a Sektorovú stratégiu  dopravy musia vypracovať účastnícke organizácie, schvaľuje ich Riadiaci úrad kohézneho fondu, a následne ich zašle Európskej komisii. </a:t>
            </a:r>
          </a:p>
          <a:p>
            <a:r>
              <a:rPr lang="sk-SK" sz="2800" smtClean="0"/>
              <a:t>Každý projektový návrh musí byť podaný Európskej komisii osobitne.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03322F-5711-4BC6-9963-DFD0F833EF12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Kohézny fond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sk-SK" sz="2800" smtClean="0"/>
              <a:t>Princípy hodnotenia projektov</a:t>
            </a:r>
          </a:p>
          <a:p>
            <a:pPr>
              <a:buFontTx/>
              <a:buNone/>
            </a:pPr>
            <a:endParaRPr lang="sk-SK" sz="2800" smtClean="0"/>
          </a:p>
          <a:p>
            <a:pPr>
              <a:lnSpc>
                <a:spcPct val="80000"/>
              </a:lnSpc>
            </a:pPr>
            <a:r>
              <a:rPr lang="sk-SK" sz="2400" smtClean="0"/>
              <a:t>Hospodárske a sociálne výnosy</a:t>
            </a:r>
          </a:p>
          <a:p>
            <a:pPr>
              <a:lnSpc>
                <a:spcPct val="80000"/>
              </a:lnSpc>
            </a:pPr>
            <a:r>
              <a:rPr lang="sk-SK" sz="2400" smtClean="0"/>
              <a:t>Efektívny manažment</a:t>
            </a:r>
          </a:p>
          <a:p>
            <a:pPr>
              <a:lnSpc>
                <a:spcPct val="80000"/>
              </a:lnSpc>
            </a:pPr>
            <a:r>
              <a:rPr lang="sk-SK" sz="2400" smtClean="0"/>
              <a:t>Prínos pre aplikáciu územnej politiky Spoločenstva</a:t>
            </a:r>
          </a:p>
          <a:p>
            <a:pPr>
              <a:lnSpc>
                <a:spcPct val="80000"/>
              </a:lnSpc>
            </a:pPr>
            <a:r>
              <a:rPr lang="sk-SK" sz="2400" smtClean="0"/>
              <a:t>Prínos pre Transeurópske siete  a dopravnú politiku Spoločenstva</a:t>
            </a:r>
          </a:p>
          <a:p>
            <a:pPr>
              <a:lnSpc>
                <a:spcPct val="80000"/>
              </a:lnSpc>
            </a:pPr>
            <a:r>
              <a:rPr lang="sk-SK" sz="2400" smtClean="0"/>
              <a:t>Rovnováha medzi ochranou životného prostredia a dopravou</a:t>
            </a:r>
          </a:p>
          <a:p>
            <a:pPr>
              <a:lnSpc>
                <a:spcPct val="80000"/>
              </a:lnSpc>
            </a:pPr>
            <a:r>
              <a:rPr lang="sk-SK" sz="2400" smtClean="0"/>
              <a:t>Prihliadnutie na možné alternatívne finančné zdroje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6CD113-C26F-4E0F-AA3E-9AFF97313179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Kohézny fond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sk-SK" sz="2800" smtClean="0"/>
              <a:t>Miera dotácie</a:t>
            </a:r>
          </a:p>
          <a:p>
            <a:pPr>
              <a:buFontTx/>
              <a:buNone/>
            </a:pPr>
            <a:endParaRPr lang="sk-SK" sz="2800" smtClean="0"/>
          </a:p>
          <a:p>
            <a:r>
              <a:rPr lang="sk-SK" sz="2400" smtClean="0"/>
              <a:t>Dotácia činí 80-85 % zo štátnych a podobných výdavkov.</a:t>
            </a:r>
          </a:p>
          <a:p>
            <a:r>
              <a:rPr lang="sk-SK" sz="2400" smtClean="0"/>
              <a:t>Dotácia sa však môže znížiť s prihliadnutím na príjmy produkované projektom a na princíp „znečisťovateľ platí”.</a:t>
            </a:r>
          </a:p>
          <a:p>
            <a:r>
              <a:rPr lang="sk-SK" sz="2400" smtClean="0"/>
              <a:t>Minimálny rozsah projektu je 10 miliónov eur.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3204E5-863B-4690-AFA9-03E9472371BB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8229600" cy="935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k-SK" sz="4000" b="1" i="1" smtClean="0"/>
              <a:t>Ďakujem za pozornosť!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734050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CAB92D-B940-4674-8721-0CA0E1C2E144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496300" cy="4286250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/>
              <a:t>LIFE+ POLITIKA A RIADENIE OCHRANY PRÍRODNÉHO PROSTREDIA </a:t>
            </a:r>
          </a:p>
          <a:p>
            <a:pPr>
              <a:buFontTx/>
              <a:buNone/>
            </a:pPr>
            <a:endParaRPr lang="hu-HU" sz="2800" smtClean="0"/>
          </a:p>
          <a:p>
            <a:pPr>
              <a:buFontTx/>
              <a:buNone/>
            </a:pPr>
            <a:r>
              <a:rPr lang="sk-SK" sz="2800" smtClean="0"/>
              <a:t>Demonštrácia: </a:t>
            </a:r>
          </a:p>
          <a:p>
            <a:pPr>
              <a:buFontTx/>
              <a:buNone/>
            </a:pPr>
            <a:r>
              <a:rPr lang="sk-SK" sz="2400" smtClean="0"/>
              <a:t>	praktické využívanie, testovanie, hodnotenie a zverejnenie takých akcií/metodiky, ktoré sú v špeciálnom prostredí projektu nové, alebo neobvyklé, ale ktoré by za podobných okolností mali široké možnosti využitia. 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DD9020-72A3-407B-8A3B-81589389B059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496300" cy="4286250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/>
              <a:t>LIFE+ POLITIKA A RIADENIE OCHRANY PRÍRODNÉHO PROSTREDIA </a:t>
            </a:r>
          </a:p>
          <a:p>
            <a:pPr>
              <a:buFontTx/>
              <a:buNone/>
            </a:pPr>
            <a:endParaRPr lang="hu-HU" sz="2400" smtClean="0"/>
          </a:p>
          <a:p>
            <a:pPr>
              <a:buFontTx/>
              <a:buNone/>
            </a:pPr>
            <a:r>
              <a:rPr lang="sk-SK" sz="2800" smtClean="0"/>
              <a:t>Inovácia: </a:t>
            </a:r>
          </a:p>
          <a:p>
            <a:pPr>
              <a:buFontTx/>
              <a:buNone/>
            </a:pPr>
            <a:r>
              <a:rPr lang="sk-SK" sz="2400" smtClean="0"/>
              <a:t>	aplikácia takých, predtým nepoužívaných/testovaných metód alebo technológií, ktoré môžu byť oproti bežnej praxi z hľadiska ochrany životného prostredia výhodnejšie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C07639-81C9-40F6-841B-66927BAE4FDD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/>
              <a:t>LIFE+ POLITIKA A RIADENIE OCHRANY PRÍRODNÉHO PROSTREDIA </a:t>
            </a:r>
          </a:p>
          <a:p>
            <a:r>
              <a:rPr lang="sk-SK" sz="2400" smtClean="0"/>
              <a:t>Také činnosti, ktoré sa viažu na inovačné a strategické ciele spojené so zmenou klímy, s vodou, ovzduším, pôdou, mestským prostredím, s hlukom, chemikáliami, prostredím a zdravím, prírodnými zdrojmi a odpadom, lesmi a pod.</a:t>
            </a:r>
          </a:p>
          <a:p>
            <a:r>
              <a:rPr lang="sk-SK" sz="2400" smtClean="0"/>
              <a:t>Také projekty, ktoré podporujú realizáciu cieľov širokospektrálneho, zosúladeného a dlhodobého monitorovania lesov a vzájomného pôsobenia prírodných zdrojov. 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8637F5-834F-4294-B3D6-CB177E9FB8FF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/>
              <a:t>LIFE+ POLITIKA A RIADENIE OCHRANY PRÍRODNÉHO PROSTREDIA </a:t>
            </a:r>
          </a:p>
          <a:p>
            <a:r>
              <a:rPr lang="sk-SK" sz="2400" smtClean="0"/>
              <a:t>Zabezpečuje čo najširšie využitie vedecky podložených technológií a/alebo teórií (napr.: budovanie sietí, zverejňovanie výsledkov prostredníctvom príslušných orgánov, a pod.).</a:t>
            </a:r>
          </a:p>
          <a:p>
            <a:r>
              <a:rPr lang="sk-SK" sz="2400" smtClean="0"/>
              <a:t>Integruje opatrenia rozvíjajúce kapacity.</a:t>
            </a:r>
          </a:p>
          <a:p>
            <a:r>
              <a:rPr lang="sk-SK" sz="2400" smtClean="0"/>
              <a:t>Zainteresuje verejné inštitúcie do zverejňovania technológií a/alebo teórií vyvinutých projektom.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EAE95D-8A2D-4AA2-A8CC-C990F4371E0A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/>
              <a:t>LIFE+ POLITIKA A RIADENIE OCHRANY PRÍRODNÉHO PROSTREDIA </a:t>
            </a:r>
          </a:p>
          <a:p>
            <a:pPr>
              <a:buFontTx/>
              <a:buNone/>
            </a:pPr>
            <a:endParaRPr lang="hu-HU" sz="2400" smtClean="0"/>
          </a:p>
          <a:p>
            <a:pPr>
              <a:buFontTx/>
              <a:buNone/>
            </a:pPr>
            <a:r>
              <a:rPr lang="sk-SK" sz="2800" smtClean="0"/>
              <a:t>Nemôže obsahovať:</a:t>
            </a:r>
          </a:p>
          <a:p>
            <a:r>
              <a:rPr lang="sk-SK" sz="2400" smtClean="0"/>
              <a:t>Výskum a technologický rozvoj</a:t>
            </a:r>
          </a:p>
          <a:p>
            <a:r>
              <a:rPr lang="sk-SK" sz="2400" smtClean="0"/>
              <a:t>Výskumy a analýzy, ktoré sa priamo neviažu k cieľom projektu</a:t>
            </a:r>
          </a:p>
          <a:p>
            <a:r>
              <a:rPr lang="sk-SK" sz="2400" smtClean="0"/>
              <a:t>Rozvoj priemyselných kapacít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980838-2EDF-478F-A9EC-24AD4A063C8B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/>
              <a:t>LIFE+ INFORMÁCIA A KOMUNIKÁCIA</a:t>
            </a:r>
          </a:p>
          <a:p>
            <a:endParaRPr lang="hu-HU" sz="2800" smtClean="0"/>
          </a:p>
          <a:p>
            <a:r>
              <a:rPr lang="sk-SK" sz="2800" smtClean="0"/>
              <a:t>Informačné a osvetové kampane spojené s aplikáciou, modernizáciou a rozvojom európskej politiky a právnych noriem o ochrane prírody </a:t>
            </a:r>
          </a:p>
          <a:p>
            <a:endParaRPr lang="sk-SK" sz="2800" smtClean="0"/>
          </a:p>
          <a:p>
            <a:r>
              <a:rPr lang="sk-SK" sz="2800" smtClean="0"/>
              <a:t>Kampane a vzdelávacie aktivity o prevencii lesných požiarov</a:t>
            </a:r>
            <a:endParaRPr lang="sk-SK" sz="2400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42DA9-D2D9-4BD4-9331-3738AAF4484C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Program LIFE+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429125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/>
              <a:t>LIFE+ INFORMÁCIA A KOMUNIKÁCIA</a:t>
            </a:r>
          </a:p>
          <a:p>
            <a:r>
              <a:rPr lang="sk-SK" sz="2400" smtClean="0"/>
              <a:t>Informačné a osvetové kampane spojené s aplikáciou, modernizáciou a rozvojom európskej politiky a právnych noriem o ochrane prírody </a:t>
            </a:r>
          </a:p>
          <a:p>
            <a:r>
              <a:rPr lang="sk-SK" sz="2400" smtClean="0"/>
              <a:t>Európska pridaná hodnota, ako aj zosúladenie na odstránenie prekrytia s akciami financovanými z iných spoločenských zdrojov v období 2007-13.</a:t>
            </a:r>
          </a:p>
          <a:p>
            <a:r>
              <a:rPr lang="sk-SK" sz="2400" smtClean="0"/>
              <a:t>Vzdelávacie projekty môžu získať dotáciu výlučne v tematickom okruhu prevencie lesných požiarov.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0828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60350"/>
            <a:ext cx="2449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811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923</Words>
  <Application>Microsoft PowerPoint</Application>
  <PresentationFormat>Diavetítés a képernyőre (4:3 oldalarány)</PresentationFormat>
  <Paragraphs>155</Paragraphs>
  <Slides>25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Šablóna návrhu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7" baseType="lpstr">
      <vt:lpstr>Arial</vt:lpstr>
      <vt:lpstr>Alapértelmezett terv</vt:lpstr>
      <vt:lpstr>Programovanie   3. prednáška </vt:lpstr>
      <vt:lpstr>Program LIFE+</vt:lpstr>
      <vt:lpstr>Program LIFE+</vt:lpstr>
      <vt:lpstr>Program LIFE+</vt:lpstr>
      <vt:lpstr>Program LIFE+</vt:lpstr>
      <vt:lpstr>Program LIFE+</vt:lpstr>
      <vt:lpstr>Program LIFE+</vt:lpstr>
      <vt:lpstr>Program LIFE+</vt:lpstr>
      <vt:lpstr>Program LIFE+</vt:lpstr>
      <vt:lpstr>Program LIFE+</vt:lpstr>
      <vt:lpstr>Program LIFE+</vt:lpstr>
      <vt:lpstr>Program LIFE+</vt:lpstr>
      <vt:lpstr>Program LIFE+</vt:lpstr>
      <vt:lpstr>Program LIFE+</vt:lpstr>
      <vt:lpstr>Európska regionálna spolupráca</vt:lpstr>
      <vt:lpstr>Európska regionálna spolupráca</vt:lpstr>
      <vt:lpstr>Európska regionálna spolupráca</vt:lpstr>
      <vt:lpstr>Európska regionálna spolupráca</vt:lpstr>
      <vt:lpstr>Kohézny fond</vt:lpstr>
      <vt:lpstr>Kohézny fond</vt:lpstr>
      <vt:lpstr>Kohézny fond</vt:lpstr>
      <vt:lpstr>Kohézny fond</vt:lpstr>
      <vt:lpstr>Kohézny fond</vt:lpstr>
      <vt:lpstr>Kohézny fond</vt:lpstr>
      <vt:lpstr>Snímka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Idegenforgalmi földrajz</dc:title>
  <dc:creator>Fodor Gyula</dc:creator>
  <cp:lastModifiedBy>Obec</cp:lastModifiedBy>
  <cp:revision>123</cp:revision>
  <dcterms:created xsi:type="dcterms:W3CDTF">2008-02-16T02:28:16Z</dcterms:created>
  <dcterms:modified xsi:type="dcterms:W3CDTF">2002-01-01T00:21:40Z</dcterms:modified>
</cp:coreProperties>
</file>