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handoutMasterIdLst>
    <p:handoutMasterId r:id="rId26"/>
  </p:handoutMasterIdLst>
  <p:sldIdLst>
    <p:sldId id="256" r:id="rId2"/>
    <p:sldId id="278" r:id="rId3"/>
    <p:sldId id="258" r:id="rId4"/>
    <p:sldId id="259" r:id="rId5"/>
    <p:sldId id="260" r:id="rId6"/>
    <p:sldId id="257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 varScale="1">
        <p:scale>
          <a:sx n="71" d="100"/>
          <a:sy n="71" d="100"/>
        </p:scale>
        <p:origin x="-13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2</a:t>
            </a:fld>
            <a:endParaRPr lang="hu-HU">
              <a:solidFill>
                <a:prstClr val="black"/>
              </a:solidFill>
            </a:endParaRPr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 Üdvözöllek!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Budem </a:t>
            </a:r>
            <a:r>
              <a:rPr lang="sk-SK" sz="2400" dirty="0">
                <a:solidFill>
                  <a:prstClr val="black"/>
                </a:solidFill>
              </a:rPr>
              <a:t>na to stačiť sám? </a:t>
            </a:r>
            <a:r>
              <a:rPr lang="sk-SK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Elég </a:t>
            </a:r>
            <a:r>
              <a:rPr lang="sk-SK" sz="2400" dirty="0">
                <a:solidFill>
                  <a:prstClr val="black"/>
                </a:solidFill>
              </a:rPr>
              <a:t>leszek rá egyedül</a:t>
            </a:r>
            <a:r>
              <a:rPr lang="sk-SK" sz="2400" dirty="0" smtClean="0">
                <a:solidFill>
                  <a:prstClr val="black"/>
                </a:solidFill>
              </a:rPr>
              <a:t>?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Kedy, koľko a akých zamestnancov budem </a:t>
            </a:r>
            <a:r>
              <a:rPr lang="sk-SK" sz="2400" dirty="0" smtClean="0">
                <a:solidFill>
                  <a:prstClr val="black"/>
                </a:solidFill>
              </a:rPr>
              <a:t>potrebovať?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Mikor</a:t>
            </a:r>
            <a:r>
              <a:rPr lang="sk-SK" sz="2400" dirty="0">
                <a:solidFill>
                  <a:prstClr val="black"/>
                </a:solidFill>
              </a:rPr>
              <a:t>, mennyi és milyen alkalmazottakra lesz szükségem?</a:t>
            </a:r>
          </a:p>
          <a:p>
            <a:pPr lvl="0"/>
            <a:endParaRPr lang="sk-SK" sz="27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sk-SK" sz="2400" dirty="0">
                <a:solidFill>
                  <a:prstClr val="black"/>
                </a:solidFill>
              </a:rPr>
              <a:t>Aký by mal byť kvalifikačný a osobnostný profil zamestnancov</a:t>
            </a:r>
            <a:r>
              <a:rPr lang="sk-SK" sz="2400" dirty="0" smtClean="0">
                <a:solidFill>
                  <a:prstClr val="black"/>
                </a:solidFill>
              </a:rPr>
              <a:t>?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Milyen </a:t>
            </a:r>
            <a:r>
              <a:rPr lang="sk-SK" sz="2400" dirty="0">
                <a:solidFill>
                  <a:prstClr val="black"/>
                </a:solidFill>
              </a:rPr>
              <a:t>legyen az alkalmazottak végzettségi és személyiségi profilja</a:t>
            </a:r>
            <a:r>
              <a:rPr lang="sk-SK" sz="2400" dirty="0" smtClean="0">
                <a:solidFill>
                  <a:prstClr val="black"/>
                </a:solidFill>
              </a:rPr>
              <a:t>?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Kde ich </a:t>
            </a:r>
            <a:r>
              <a:rPr lang="sk-SK" sz="2400" dirty="0" smtClean="0">
                <a:solidFill>
                  <a:prstClr val="black"/>
                </a:solidFill>
              </a:rPr>
              <a:t>nájdeš </a:t>
            </a:r>
            <a:r>
              <a:rPr lang="sk-SK" sz="2400" dirty="0">
                <a:solidFill>
                  <a:prstClr val="black"/>
                </a:solidFill>
              </a:rPr>
              <a:t>a ako ich </a:t>
            </a:r>
            <a:r>
              <a:rPr lang="sk-SK" sz="2400" dirty="0" smtClean="0">
                <a:solidFill>
                  <a:prstClr val="black"/>
                </a:solidFill>
              </a:rPr>
              <a:t>vyberieš?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Hol találod </a:t>
            </a:r>
            <a:r>
              <a:rPr lang="sk-SK" sz="2400" dirty="0">
                <a:solidFill>
                  <a:prstClr val="black"/>
                </a:solidFill>
              </a:rPr>
              <a:t>meg őket és hogyan </a:t>
            </a:r>
            <a:r>
              <a:rPr lang="sk-SK" sz="2400" dirty="0" smtClean="0">
                <a:solidFill>
                  <a:prstClr val="black"/>
                </a:solidFill>
              </a:rPr>
              <a:t>választod </a:t>
            </a:r>
            <a:r>
              <a:rPr lang="sk-SK" sz="2400" dirty="0">
                <a:solidFill>
                  <a:prstClr val="black"/>
                </a:solidFill>
              </a:rPr>
              <a:t>ki őket?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r>
              <a:rPr lang="sk-SK" sz="2400" dirty="0">
                <a:solidFill>
                  <a:prstClr val="black"/>
                </a:solidFill>
              </a:rPr>
              <a:t>Akú formu pracovno-právneho vzťahu </a:t>
            </a:r>
            <a:r>
              <a:rPr lang="sk-SK" sz="2400" dirty="0" smtClean="0">
                <a:solidFill>
                  <a:prstClr val="black"/>
                </a:solidFill>
              </a:rPr>
              <a:t>použiješ, </a:t>
            </a:r>
            <a:r>
              <a:rPr lang="sk-SK" sz="2400" dirty="0">
                <a:solidFill>
                  <a:prstClr val="black"/>
                </a:solidFill>
              </a:rPr>
              <a:t>na akú dobu? </a:t>
            </a:r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Milyen </a:t>
            </a:r>
            <a:r>
              <a:rPr lang="sk-SK" sz="2400" dirty="0">
                <a:solidFill>
                  <a:prstClr val="black"/>
                </a:solidFill>
              </a:rPr>
              <a:t>jogi formáját </a:t>
            </a:r>
            <a:r>
              <a:rPr lang="sk-SK" sz="2400" dirty="0" smtClean="0">
                <a:solidFill>
                  <a:prstClr val="black"/>
                </a:solidFill>
              </a:rPr>
              <a:t>alkalmazd a</a:t>
            </a:r>
            <a:r>
              <a:rPr lang="sk-SK" sz="2400" dirty="0">
                <a:solidFill>
                  <a:prstClr val="black"/>
                </a:solidFill>
              </a:rPr>
              <a:t> munkáltatásnak, milyen időre</a:t>
            </a:r>
            <a:r>
              <a:rPr lang="sk-SK" sz="2400" dirty="0" smtClean="0">
                <a:solidFill>
                  <a:prstClr val="black"/>
                </a:solidFill>
              </a:rPr>
              <a:t>?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Ako ich </a:t>
            </a:r>
            <a:r>
              <a:rPr lang="sk-SK" sz="2400" dirty="0" smtClean="0">
                <a:solidFill>
                  <a:prstClr val="black"/>
                </a:solidFill>
              </a:rPr>
              <a:t>plánuješ </a:t>
            </a:r>
            <a:r>
              <a:rPr lang="sk-SK" sz="2400" dirty="0">
                <a:solidFill>
                  <a:prstClr val="black"/>
                </a:solidFill>
              </a:rPr>
              <a:t>odmeňovať</a:t>
            </a:r>
            <a:r>
              <a:rPr lang="sk-SK" sz="2400" dirty="0" smtClean="0">
                <a:solidFill>
                  <a:prstClr val="black"/>
                </a:solidFill>
              </a:rPr>
              <a:t>? 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H</a:t>
            </a:r>
            <a:r>
              <a:rPr lang="sk-SK" sz="2400" dirty="0" smtClean="0">
                <a:solidFill>
                  <a:prstClr val="black"/>
                </a:solidFill>
              </a:rPr>
              <a:t>ogyan tervezed </a:t>
            </a:r>
            <a:r>
              <a:rPr lang="sk-SK" sz="2400" dirty="0">
                <a:solidFill>
                  <a:prstClr val="black"/>
                </a:solidFill>
              </a:rPr>
              <a:t>őket megjutalmazni?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Ako </a:t>
            </a:r>
            <a:r>
              <a:rPr lang="sk-SK" sz="2400" dirty="0">
                <a:solidFill>
                  <a:prstClr val="black"/>
                </a:solidFill>
              </a:rPr>
              <a:t>ich </a:t>
            </a:r>
            <a:r>
              <a:rPr lang="sk-SK" sz="2400" dirty="0" smtClean="0">
                <a:solidFill>
                  <a:prstClr val="black"/>
                </a:solidFill>
              </a:rPr>
              <a:t>budeš </a:t>
            </a:r>
            <a:r>
              <a:rPr lang="sk-SK" sz="2400" dirty="0">
                <a:solidFill>
                  <a:prstClr val="black"/>
                </a:solidFill>
              </a:rPr>
              <a:t>hodnotiť? </a:t>
            </a:r>
            <a:r>
              <a:rPr lang="sk-SK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H</a:t>
            </a:r>
            <a:r>
              <a:rPr lang="sk-SK" sz="2400" dirty="0" smtClean="0">
                <a:solidFill>
                  <a:prstClr val="black"/>
                </a:solidFill>
              </a:rPr>
              <a:t>ogyan fogod </a:t>
            </a:r>
            <a:r>
              <a:rPr lang="sk-SK" sz="2400" dirty="0">
                <a:solidFill>
                  <a:prstClr val="black"/>
                </a:solidFill>
              </a:rPr>
              <a:t>őket értékelni</a:t>
            </a:r>
            <a:r>
              <a:rPr lang="sk-SK" sz="2400" dirty="0" smtClean="0">
                <a:solidFill>
                  <a:prstClr val="black"/>
                </a:solidFill>
              </a:rPr>
              <a:t>?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Ako a kedy ich </a:t>
            </a:r>
            <a:r>
              <a:rPr lang="sk-SK" sz="2400" dirty="0" smtClean="0">
                <a:solidFill>
                  <a:prstClr val="black"/>
                </a:solidFill>
              </a:rPr>
              <a:t>budeš </a:t>
            </a:r>
            <a:r>
              <a:rPr lang="sk-SK" sz="2400" dirty="0">
                <a:solidFill>
                  <a:prstClr val="black"/>
                </a:solidFill>
              </a:rPr>
              <a:t>školiť? </a:t>
            </a:r>
            <a:r>
              <a:rPr lang="sk-SK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H</a:t>
            </a:r>
            <a:r>
              <a:rPr lang="sk-SK" sz="2400" dirty="0" smtClean="0">
                <a:solidFill>
                  <a:prstClr val="black"/>
                </a:solidFill>
              </a:rPr>
              <a:t>ogyan </a:t>
            </a:r>
            <a:r>
              <a:rPr lang="sk-SK" sz="2400" dirty="0">
                <a:solidFill>
                  <a:prstClr val="black"/>
                </a:solidFill>
              </a:rPr>
              <a:t>és mikor </a:t>
            </a:r>
            <a:r>
              <a:rPr lang="sk-SK" sz="2400" dirty="0" smtClean="0">
                <a:solidFill>
                  <a:prstClr val="black"/>
                </a:solidFill>
              </a:rPr>
              <a:t>fogod </a:t>
            </a:r>
            <a:r>
              <a:rPr lang="sk-SK" sz="2400" dirty="0">
                <a:solidFill>
                  <a:prstClr val="black"/>
                </a:solidFill>
              </a:rPr>
              <a:t>őket iskolázni?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sk-SK" sz="2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sk-SK" sz="2400" dirty="0" smtClean="0">
                <a:solidFill>
                  <a:prstClr val="black"/>
                </a:solidFill>
                <a:ea typeface="+mj-ea"/>
                <a:cs typeface="+mj-cs"/>
              </a:rPr>
              <a:t>dodávatelia</a:t>
            </a:r>
          </a:p>
          <a:p>
            <a:r>
              <a:rPr lang="sk-SK" sz="2400" dirty="0">
                <a:solidFill>
                  <a:prstClr val="black"/>
                </a:solidFill>
                <a:ea typeface="+mj-ea"/>
                <a:cs typeface="+mj-cs"/>
              </a:rPr>
              <a:t>b</a:t>
            </a:r>
            <a:r>
              <a:rPr lang="sk-SK" sz="2400" dirty="0" smtClean="0">
                <a:solidFill>
                  <a:prstClr val="black"/>
                </a:solidFill>
                <a:ea typeface="+mj-ea"/>
                <a:cs typeface="+mj-cs"/>
              </a:rPr>
              <a:t>eszállítók</a:t>
            </a:r>
          </a:p>
          <a:p>
            <a:endParaRPr lang="sk-SK" sz="2400" dirty="0">
              <a:solidFill>
                <a:prstClr val="black"/>
              </a:solidFill>
              <a:ea typeface="+mj-ea"/>
              <a:cs typeface="+mj-cs"/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Budeš </a:t>
            </a:r>
            <a:r>
              <a:rPr lang="sk-SK" sz="2400" dirty="0">
                <a:solidFill>
                  <a:prstClr val="black"/>
                </a:solidFill>
              </a:rPr>
              <a:t>potrebovať dodávateľov</a:t>
            </a:r>
            <a:r>
              <a:rPr lang="sk-SK" sz="2400" dirty="0" smtClean="0">
                <a:solidFill>
                  <a:prstClr val="black"/>
                </a:solidFill>
              </a:rPr>
              <a:t>?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Szükséged </a:t>
            </a:r>
            <a:r>
              <a:rPr lang="sk-SK" sz="2400" dirty="0">
                <a:solidFill>
                  <a:prstClr val="black"/>
                </a:solidFill>
              </a:rPr>
              <a:t>lesz beszállítókra?</a:t>
            </a:r>
          </a:p>
          <a:p>
            <a:pPr marL="0" indent="0">
              <a:buNone/>
            </a:pPr>
            <a:r>
              <a:rPr lang="sk-SK" sz="4000" dirty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sk-SK" sz="4000" dirty="0">
                <a:solidFill>
                  <a:prstClr val="black"/>
                </a:solidFill>
                <a:ea typeface="+mj-ea"/>
                <a:cs typeface="+mj-cs"/>
              </a:rPr>
            </a:b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sk-SK" sz="2400" dirty="0">
                <a:solidFill>
                  <a:prstClr val="black"/>
                </a:solidFill>
              </a:rPr>
              <a:t>Cena, kvalita, dostupnosť dodávateľov môže ovplyvniť </a:t>
            </a:r>
            <a:r>
              <a:rPr lang="sk-SK" sz="2400" dirty="0" smtClean="0">
                <a:solidFill>
                  <a:prstClr val="black"/>
                </a:solidFill>
              </a:rPr>
              <a:t>tvoje </a:t>
            </a:r>
            <a:r>
              <a:rPr lang="sk-SK" sz="2400" dirty="0">
                <a:solidFill>
                  <a:prstClr val="black"/>
                </a:solidFill>
              </a:rPr>
              <a:t>podnikanie. </a:t>
            </a:r>
            <a:r>
              <a:rPr lang="sk-SK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A vállalkozásod </a:t>
            </a:r>
            <a:r>
              <a:rPr lang="sk-SK" sz="2400" dirty="0">
                <a:solidFill>
                  <a:prstClr val="black"/>
                </a:solidFill>
              </a:rPr>
              <a:t>befolyásolhatja a beszállítók elérhetősége, minősége, </a:t>
            </a:r>
            <a:r>
              <a:rPr lang="sk-SK" sz="2400" dirty="0" smtClean="0">
                <a:solidFill>
                  <a:prstClr val="black"/>
                </a:solidFill>
              </a:rPr>
              <a:t>áraik.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Ako ich </a:t>
            </a:r>
            <a:r>
              <a:rPr lang="sk-SK" sz="2400" dirty="0" smtClean="0">
                <a:solidFill>
                  <a:prstClr val="black"/>
                </a:solidFill>
              </a:rPr>
              <a:t>vyberieš? </a:t>
            </a:r>
            <a:r>
              <a:rPr lang="sk-SK" sz="2400" dirty="0">
                <a:solidFill>
                  <a:prstClr val="black"/>
                </a:solidFill>
              </a:rPr>
              <a:t>Aké kritéria výberu </a:t>
            </a:r>
            <a:r>
              <a:rPr lang="sk-SK" sz="2400" dirty="0" smtClean="0">
                <a:solidFill>
                  <a:prstClr val="black"/>
                </a:solidFill>
              </a:rPr>
              <a:t>použiješ? 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H</a:t>
            </a:r>
            <a:r>
              <a:rPr lang="sk-SK" sz="2400" dirty="0" smtClean="0">
                <a:solidFill>
                  <a:prstClr val="black"/>
                </a:solidFill>
              </a:rPr>
              <a:t>ogyan választod </a:t>
            </a:r>
            <a:r>
              <a:rPr lang="sk-SK" sz="2400" dirty="0">
                <a:solidFill>
                  <a:prstClr val="black"/>
                </a:solidFill>
              </a:rPr>
              <a:t>ki őket? Milyen választási </a:t>
            </a:r>
            <a:r>
              <a:rPr lang="sk-SK" sz="2400" dirty="0" smtClean="0">
                <a:solidFill>
                  <a:prstClr val="black"/>
                </a:solidFill>
              </a:rPr>
              <a:t>kritériumokat alkalmazol? </a:t>
            </a:r>
            <a:endParaRPr lang="sk-SK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Aké </a:t>
            </a:r>
            <a:r>
              <a:rPr lang="sk-SK" sz="2400" dirty="0">
                <a:solidFill>
                  <a:prstClr val="black"/>
                </a:solidFill>
              </a:rPr>
              <a:t>zmluvné vzťahy s nimi </a:t>
            </a:r>
            <a:r>
              <a:rPr lang="sk-SK" sz="2400" dirty="0" smtClean="0">
                <a:solidFill>
                  <a:prstClr val="black"/>
                </a:solidFill>
              </a:rPr>
              <a:t>uzavrieš?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M</a:t>
            </a:r>
            <a:r>
              <a:rPr lang="sk-SK" sz="2400" dirty="0" smtClean="0">
                <a:solidFill>
                  <a:prstClr val="black"/>
                </a:solidFill>
              </a:rPr>
              <a:t>ilyen </a:t>
            </a:r>
            <a:r>
              <a:rPr lang="sk-SK" sz="2400" dirty="0">
                <a:solidFill>
                  <a:prstClr val="black"/>
                </a:solidFill>
              </a:rPr>
              <a:t>szerődéses viszonyban </a:t>
            </a:r>
            <a:r>
              <a:rPr lang="sk-SK" sz="2400" dirty="0" smtClean="0">
                <a:solidFill>
                  <a:prstClr val="black"/>
                </a:solidFill>
              </a:rPr>
              <a:t>legyél </a:t>
            </a:r>
            <a:r>
              <a:rPr lang="sk-SK" sz="2400" dirty="0">
                <a:solidFill>
                  <a:prstClr val="black"/>
                </a:solidFill>
              </a:rPr>
              <a:t>velük</a:t>
            </a:r>
            <a:r>
              <a:rPr lang="sk-SK" sz="2400" dirty="0" smtClean="0">
                <a:solidFill>
                  <a:prstClr val="black"/>
                </a:solidFill>
              </a:rPr>
              <a:t>?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Ako ľahko </a:t>
            </a:r>
            <a:r>
              <a:rPr lang="sk-SK" sz="2400" dirty="0" smtClean="0">
                <a:solidFill>
                  <a:prstClr val="black"/>
                </a:solidFill>
              </a:rPr>
              <a:t>nahradíš </a:t>
            </a:r>
            <a:r>
              <a:rPr lang="sk-SK" sz="2400" dirty="0">
                <a:solidFill>
                  <a:prstClr val="black"/>
                </a:solidFill>
              </a:rPr>
              <a:t>nespoľahlivého dodávateľa iným? </a:t>
            </a:r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Milyen </a:t>
            </a:r>
            <a:r>
              <a:rPr lang="sk-SK" sz="2400" dirty="0">
                <a:solidFill>
                  <a:prstClr val="black"/>
                </a:solidFill>
              </a:rPr>
              <a:t>könnyen </a:t>
            </a:r>
            <a:r>
              <a:rPr lang="sk-SK" sz="2400" dirty="0" smtClean="0">
                <a:solidFill>
                  <a:prstClr val="black"/>
                </a:solidFill>
              </a:rPr>
              <a:t>helyettesíted </a:t>
            </a:r>
            <a:r>
              <a:rPr lang="sk-SK" sz="2400" dirty="0">
                <a:solidFill>
                  <a:prstClr val="black"/>
                </a:solidFill>
              </a:rPr>
              <a:t>a megbízhatatlan beszállítót másikkal?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25000" lnSpcReduction="20000"/>
          </a:bodyPr>
          <a:lstStyle/>
          <a:p>
            <a:pPr lvl="0"/>
            <a:endParaRPr lang="sk-SK" sz="9600" dirty="0" smtClean="0">
              <a:solidFill>
                <a:prstClr val="black"/>
              </a:solidFill>
            </a:endParaRPr>
          </a:p>
          <a:p>
            <a:pPr lvl="0"/>
            <a:r>
              <a:rPr lang="sk-SK" sz="9600" dirty="0" smtClean="0">
                <a:solidFill>
                  <a:prstClr val="black"/>
                </a:solidFill>
              </a:rPr>
              <a:t>Aký </a:t>
            </a:r>
            <a:r>
              <a:rPr lang="sk-SK" sz="9600" dirty="0">
                <a:solidFill>
                  <a:prstClr val="black"/>
                </a:solidFill>
              </a:rPr>
              <a:t>bude mať dopad na životné prostredie </a:t>
            </a:r>
            <a:r>
              <a:rPr lang="sk-SK" sz="9600" dirty="0" smtClean="0">
                <a:solidFill>
                  <a:prstClr val="black"/>
                </a:solidFill>
              </a:rPr>
              <a:t>tvoj </a:t>
            </a:r>
            <a:r>
              <a:rPr lang="sk-SK" sz="9600" dirty="0">
                <a:solidFill>
                  <a:prstClr val="black"/>
                </a:solidFill>
              </a:rPr>
              <a:t>podnikateľský zámer</a:t>
            </a:r>
            <a:r>
              <a:rPr lang="sk-SK" sz="9600" dirty="0" smtClean="0">
                <a:solidFill>
                  <a:prstClr val="black"/>
                </a:solidFill>
              </a:rPr>
              <a:t>? </a:t>
            </a:r>
          </a:p>
          <a:p>
            <a:pPr lvl="0"/>
            <a:r>
              <a:rPr lang="sk-SK" sz="9600" dirty="0">
                <a:solidFill>
                  <a:prstClr val="black"/>
                </a:solidFill>
              </a:rPr>
              <a:t>M</a:t>
            </a:r>
            <a:r>
              <a:rPr lang="sk-SK" sz="9600" dirty="0" smtClean="0">
                <a:solidFill>
                  <a:prstClr val="black"/>
                </a:solidFill>
              </a:rPr>
              <a:t>ilyen </a:t>
            </a:r>
            <a:r>
              <a:rPr lang="sk-SK" sz="9600" dirty="0">
                <a:solidFill>
                  <a:prstClr val="black"/>
                </a:solidFill>
              </a:rPr>
              <a:t>hatással lesz a környezetre </a:t>
            </a:r>
            <a:r>
              <a:rPr lang="sk-SK" sz="9600" dirty="0" smtClean="0">
                <a:solidFill>
                  <a:prstClr val="black"/>
                </a:solidFill>
              </a:rPr>
              <a:t>az </a:t>
            </a:r>
            <a:r>
              <a:rPr lang="sk-SK" sz="9600" dirty="0">
                <a:solidFill>
                  <a:prstClr val="black"/>
                </a:solidFill>
              </a:rPr>
              <a:t>üzleti </a:t>
            </a:r>
            <a:r>
              <a:rPr lang="sk-SK" sz="9600" dirty="0" smtClean="0">
                <a:solidFill>
                  <a:prstClr val="black"/>
                </a:solidFill>
              </a:rPr>
              <a:t>terved?</a:t>
            </a:r>
          </a:p>
          <a:p>
            <a:pPr lvl="0"/>
            <a:endParaRPr lang="sk-SK" sz="9600" dirty="0">
              <a:solidFill>
                <a:prstClr val="black"/>
              </a:solidFill>
            </a:endParaRPr>
          </a:p>
          <a:p>
            <a:pPr lvl="0"/>
            <a:r>
              <a:rPr lang="sk-SK" sz="9600" dirty="0">
                <a:solidFill>
                  <a:prstClr val="black"/>
                </a:solidFill>
              </a:rPr>
              <a:t>Aké opatrenia </a:t>
            </a:r>
            <a:r>
              <a:rPr lang="sk-SK" sz="9600" dirty="0" smtClean="0">
                <a:solidFill>
                  <a:prstClr val="black"/>
                </a:solidFill>
              </a:rPr>
              <a:t>prijmeš, </a:t>
            </a:r>
            <a:r>
              <a:rPr lang="sk-SK" sz="9600" dirty="0">
                <a:solidFill>
                  <a:prstClr val="black"/>
                </a:solidFill>
              </a:rPr>
              <a:t>aby </a:t>
            </a:r>
            <a:r>
              <a:rPr lang="sk-SK" sz="9600" dirty="0" smtClean="0">
                <a:solidFill>
                  <a:prstClr val="black"/>
                </a:solidFill>
              </a:rPr>
              <a:t>si </a:t>
            </a:r>
            <a:r>
              <a:rPr lang="sk-SK" sz="9600" dirty="0">
                <a:solidFill>
                  <a:prstClr val="black"/>
                </a:solidFill>
              </a:rPr>
              <a:t>dopad na životné prostredie </a:t>
            </a:r>
            <a:r>
              <a:rPr lang="sk-SK" sz="9600" dirty="0" smtClean="0">
                <a:solidFill>
                  <a:prstClr val="black"/>
                </a:solidFill>
              </a:rPr>
              <a:t>znížil tak</a:t>
            </a:r>
            <a:r>
              <a:rPr lang="sk-SK" sz="9600" dirty="0">
                <a:solidFill>
                  <a:prstClr val="black"/>
                </a:solidFill>
              </a:rPr>
              <a:t>, aby vyhovoval súčasným </a:t>
            </a:r>
            <a:r>
              <a:rPr lang="sk-SK" sz="9600" dirty="0" smtClean="0">
                <a:solidFill>
                  <a:prstClr val="black"/>
                </a:solidFill>
              </a:rPr>
              <a:t>normám? </a:t>
            </a:r>
          </a:p>
          <a:p>
            <a:pPr lvl="0"/>
            <a:r>
              <a:rPr lang="sk-SK" sz="9600" dirty="0">
                <a:solidFill>
                  <a:prstClr val="black"/>
                </a:solidFill>
              </a:rPr>
              <a:t>M</a:t>
            </a:r>
            <a:r>
              <a:rPr lang="sk-SK" sz="9600" dirty="0" smtClean="0">
                <a:solidFill>
                  <a:prstClr val="black"/>
                </a:solidFill>
              </a:rPr>
              <a:t>ilyen </a:t>
            </a:r>
            <a:r>
              <a:rPr lang="sk-SK" sz="9600" dirty="0">
                <a:solidFill>
                  <a:prstClr val="black"/>
                </a:solidFill>
              </a:rPr>
              <a:t>rendelkezéseket </a:t>
            </a:r>
            <a:r>
              <a:rPr lang="sk-SK" sz="9600" dirty="0" smtClean="0">
                <a:solidFill>
                  <a:prstClr val="black"/>
                </a:solidFill>
              </a:rPr>
              <a:t>hozol, </a:t>
            </a:r>
            <a:r>
              <a:rPr lang="sk-SK" sz="9600" dirty="0">
                <a:solidFill>
                  <a:prstClr val="black"/>
                </a:solidFill>
              </a:rPr>
              <a:t>hogy a környezetre való </a:t>
            </a:r>
            <a:r>
              <a:rPr lang="sk-SK" sz="9600" dirty="0" smtClean="0">
                <a:solidFill>
                  <a:prstClr val="black"/>
                </a:solidFill>
              </a:rPr>
              <a:t>ártalmasságot </a:t>
            </a:r>
            <a:r>
              <a:rPr lang="sk-SK" sz="9600" dirty="0">
                <a:solidFill>
                  <a:prstClr val="black"/>
                </a:solidFill>
              </a:rPr>
              <a:t>olyan szintre </a:t>
            </a:r>
            <a:r>
              <a:rPr lang="sk-SK" sz="9600" dirty="0" smtClean="0">
                <a:solidFill>
                  <a:prstClr val="black"/>
                </a:solidFill>
              </a:rPr>
              <a:t>csökkentsd, </a:t>
            </a:r>
            <a:r>
              <a:rPr lang="sk-SK" sz="9600" dirty="0">
                <a:solidFill>
                  <a:prstClr val="black"/>
                </a:solidFill>
              </a:rPr>
              <a:t>amely megfelel a </a:t>
            </a:r>
            <a:r>
              <a:rPr lang="sk-SK" sz="9600" dirty="0" smtClean="0">
                <a:solidFill>
                  <a:prstClr val="black"/>
                </a:solidFill>
              </a:rPr>
              <a:t>normáknak</a:t>
            </a:r>
            <a:r>
              <a:rPr lang="sk-SK" sz="9600" dirty="0">
                <a:solidFill>
                  <a:prstClr val="black"/>
                </a:solidFill>
              </a:rPr>
              <a:t>?</a:t>
            </a:r>
            <a:endParaRPr lang="hu-HU" sz="9600" dirty="0">
              <a:solidFill>
                <a:prstClr val="black"/>
              </a:solidFill>
            </a:endParaRPr>
          </a:p>
          <a:p>
            <a:pPr lvl="0"/>
            <a:endParaRPr lang="sk-SK" sz="2200" dirty="0">
              <a:solidFill>
                <a:prstClr val="black"/>
              </a:solidFill>
            </a:endParaRPr>
          </a:p>
          <a:p>
            <a:endParaRPr lang="sk-SK" sz="2400" dirty="0">
              <a:solidFill>
                <a:prstClr val="black"/>
              </a:solidFill>
              <a:ea typeface="+mj-ea"/>
              <a:cs typeface="+mj-cs"/>
            </a:endParaRPr>
          </a:p>
          <a:p>
            <a:pPr marL="0" indent="0">
              <a:buNone/>
            </a:pPr>
            <a:r>
              <a:rPr lang="sk-SK" sz="4000" dirty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sk-SK" sz="4000" dirty="0">
                <a:solidFill>
                  <a:prstClr val="black"/>
                </a:solidFill>
                <a:ea typeface="+mj-ea"/>
                <a:cs typeface="+mj-cs"/>
              </a:rPr>
            </a:b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sk-SK" sz="2400" dirty="0" smtClean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Budeš </a:t>
            </a:r>
            <a:r>
              <a:rPr lang="sk-SK" sz="2400" dirty="0">
                <a:solidFill>
                  <a:prstClr val="black"/>
                </a:solidFill>
              </a:rPr>
              <a:t>produkovať nejaké odpady? Ak áno, budú škodlivé? </a:t>
            </a:r>
            <a:endParaRPr lang="sk-SK" sz="2400" dirty="0" smtClean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Fogsz valamilyen </a:t>
            </a:r>
            <a:r>
              <a:rPr lang="sk-SK" sz="2400" dirty="0">
                <a:solidFill>
                  <a:prstClr val="black"/>
                </a:solidFill>
              </a:rPr>
              <a:t>hulladékot </a:t>
            </a:r>
            <a:r>
              <a:rPr lang="sk-SK" sz="2400" dirty="0" smtClean="0">
                <a:solidFill>
                  <a:prstClr val="black"/>
                </a:solidFill>
              </a:rPr>
              <a:t>előállítani</a:t>
            </a:r>
            <a:r>
              <a:rPr lang="sk-SK" sz="2400" dirty="0">
                <a:solidFill>
                  <a:prstClr val="black"/>
                </a:solidFill>
              </a:rPr>
              <a:t>? Ha igen, káros anyagok lesznek? </a:t>
            </a:r>
            <a:endParaRPr lang="sk-SK" sz="2400" dirty="0" smtClean="0">
              <a:solidFill>
                <a:prstClr val="black"/>
              </a:solidFill>
            </a:endParaRPr>
          </a:p>
          <a:p>
            <a:endParaRPr lang="sk-SK" sz="2400" dirty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Ako zabezpečíš </a:t>
            </a:r>
            <a:r>
              <a:rPr lang="sk-SK" sz="2400" dirty="0">
                <a:solidFill>
                  <a:prstClr val="black"/>
                </a:solidFill>
              </a:rPr>
              <a:t>ich odvoz, prípadne recykláciu a pod</a:t>
            </a:r>
            <a:r>
              <a:rPr lang="sk-SK" sz="2400" dirty="0" smtClean="0">
                <a:solidFill>
                  <a:prstClr val="black"/>
                </a:solidFill>
              </a:rPr>
              <a:t>? </a:t>
            </a:r>
          </a:p>
          <a:p>
            <a:r>
              <a:rPr lang="sk-SK" sz="2400" dirty="0" smtClean="0">
                <a:solidFill>
                  <a:prstClr val="black"/>
                </a:solidFill>
              </a:rPr>
              <a:t>Hogyan biztosítod </a:t>
            </a:r>
            <a:r>
              <a:rPr lang="sk-SK" sz="2400" dirty="0">
                <a:solidFill>
                  <a:prstClr val="black"/>
                </a:solidFill>
              </a:rPr>
              <a:t>be az elszállítást, </a:t>
            </a:r>
            <a:r>
              <a:rPr lang="sk-SK" sz="2400" dirty="0" smtClean="0">
                <a:solidFill>
                  <a:prstClr val="black"/>
                </a:solidFill>
              </a:rPr>
              <a:t>újrahasznosítást, stb.?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r>
              <a:rPr lang="sk-SK" sz="2400" dirty="0">
                <a:solidFill>
                  <a:prstClr val="black"/>
                </a:solidFill>
              </a:rPr>
              <a:t>Môžu byť </a:t>
            </a:r>
            <a:r>
              <a:rPr lang="sk-SK" sz="2400" dirty="0" smtClean="0">
                <a:solidFill>
                  <a:prstClr val="black"/>
                </a:solidFill>
              </a:rPr>
              <a:t>tvoje </a:t>
            </a:r>
            <a:r>
              <a:rPr lang="sk-SK" sz="2400" dirty="0">
                <a:solidFill>
                  <a:prstClr val="black"/>
                </a:solidFill>
              </a:rPr>
              <a:t>podnikateľské aktivity obvinené z porušovania autorských a licenčných práv</a:t>
            </a:r>
            <a:r>
              <a:rPr lang="sk-SK" sz="2400" dirty="0" smtClean="0">
                <a:solidFill>
                  <a:prstClr val="black"/>
                </a:solidFill>
              </a:rPr>
              <a:t>?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Vállalkozásod </a:t>
            </a:r>
            <a:r>
              <a:rPr lang="sk-SK" sz="2400" dirty="0">
                <a:solidFill>
                  <a:prstClr val="black"/>
                </a:solidFill>
              </a:rPr>
              <a:t>vádolható szerzői jogok megsértésével</a:t>
            </a:r>
            <a:r>
              <a:rPr lang="sk-SK" sz="2400" dirty="0" smtClean="0">
                <a:solidFill>
                  <a:prstClr val="black"/>
                </a:solidFill>
              </a:rPr>
              <a:t>?</a:t>
            </a:r>
            <a:endParaRPr lang="sk-SK" sz="2400" dirty="0">
              <a:solidFill>
                <a:prstClr val="black"/>
              </a:solidFill>
            </a:endParaRPr>
          </a:p>
          <a:p>
            <a:endParaRPr lang="hu-HU" dirty="0" smtClean="0"/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Nemal </a:t>
            </a:r>
            <a:r>
              <a:rPr lang="sk-SK" sz="2400" dirty="0">
                <a:solidFill>
                  <a:prstClr val="black"/>
                </a:solidFill>
              </a:rPr>
              <a:t>by </a:t>
            </a:r>
            <a:r>
              <a:rPr lang="sk-SK" sz="2400" dirty="0" smtClean="0">
                <a:solidFill>
                  <a:prstClr val="black"/>
                </a:solidFill>
              </a:rPr>
              <a:t>si svoj </a:t>
            </a:r>
            <a:r>
              <a:rPr lang="sk-SK" sz="2400" dirty="0">
                <a:solidFill>
                  <a:prstClr val="black"/>
                </a:solidFill>
              </a:rPr>
              <a:t>podnikateľský zámer chrániť patentom, ochrannou známkou alebo iným spôsobom</a:t>
            </a:r>
            <a:r>
              <a:rPr lang="sk-SK" sz="2400" dirty="0" smtClean="0">
                <a:solidFill>
                  <a:prstClr val="black"/>
                </a:solidFill>
              </a:rPr>
              <a:t>? 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N</a:t>
            </a:r>
            <a:r>
              <a:rPr lang="sk-SK" sz="2400" dirty="0" smtClean="0">
                <a:solidFill>
                  <a:prstClr val="black"/>
                </a:solidFill>
              </a:rPr>
              <a:t>em </a:t>
            </a:r>
            <a:r>
              <a:rPr lang="sk-SK" sz="2400" dirty="0">
                <a:solidFill>
                  <a:prstClr val="black"/>
                </a:solidFill>
              </a:rPr>
              <a:t>kellene az üzleti </a:t>
            </a:r>
            <a:r>
              <a:rPr lang="sk-SK" sz="2400" dirty="0" smtClean="0">
                <a:solidFill>
                  <a:prstClr val="black"/>
                </a:solidFill>
              </a:rPr>
              <a:t>terved </a:t>
            </a:r>
            <a:r>
              <a:rPr lang="sk-SK" sz="2400" dirty="0">
                <a:solidFill>
                  <a:prstClr val="black"/>
                </a:solidFill>
              </a:rPr>
              <a:t>megvédeni védett márkajellel, szabadalmaztatni, vagy más módon?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		</a:t>
            </a:r>
            <a:r>
              <a:rPr lang="hu-HU" dirty="0" err="1" smtClean="0"/>
              <a:t>Podnikateľský</a:t>
            </a:r>
            <a:r>
              <a:rPr lang="hu-HU" dirty="0" smtClean="0"/>
              <a:t> plán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      Üzleti  terv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67480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sk-SK" sz="2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sk-SK" sz="2400" dirty="0" smtClean="0">
                <a:solidFill>
                  <a:prstClr val="black"/>
                </a:solidFill>
                <a:ea typeface="+mj-ea"/>
                <a:cs typeface="+mj-cs"/>
              </a:rPr>
              <a:t>materiálne </a:t>
            </a:r>
            <a:r>
              <a:rPr lang="sk-SK" sz="2400" dirty="0">
                <a:solidFill>
                  <a:prstClr val="black"/>
                </a:solidFill>
                <a:ea typeface="+mj-ea"/>
                <a:cs typeface="+mj-cs"/>
              </a:rPr>
              <a:t>a finančné </a:t>
            </a:r>
            <a:r>
              <a:rPr lang="sk-SK" sz="2400" dirty="0" smtClean="0">
                <a:solidFill>
                  <a:prstClr val="black"/>
                </a:solidFill>
                <a:ea typeface="+mj-ea"/>
                <a:cs typeface="+mj-cs"/>
              </a:rPr>
              <a:t>zdroje </a:t>
            </a:r>
          </a:p>
          <a:p>
            <a:r>
              <a:rPr lang="sk-SK" sz="2400" dirty="0" smtClean="0">
                <a:solidFill>
                  <a:prstClr val="black"/>
                </a:solidFill>
                <a:ea typeface="+mj-ea"/>
                <a:cs typeface="+mj-cs"/>
              </a:rPr>
              <a:t>anyagi </a:t>
            </a:r>
            <a:r>
              <a:rPr lang="sk-SK" sz="2400" dirty="0">
                <a:solidFill>
                  <a:prstClr val="black"/>
                </a:solidFill>
                <a:ea typeface="+mj-ea"/>
                <a:cs typeface="+mj-cs"/>
              </a:rPr>
              <a:t>és pénzbeli </a:t>
            </a:r>
            <a:r>
              <a:rPr lang="sk-SK" sz="2400" dirty="0" smtClean="0">
                <a:solidFill>
                  <a:prstClr val="black"/>
                </a:solidFill>
                <a:ea typeface="+mj-ea"/>
                <a:cs typeface="+mj-cs"/>
              </a:rPr>
              <a:t>források</a:t>
            </a:r>
          </a:p>
          <a:p>
            <a:endParaRPr lang="sk-SK" sz="2400" dirty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výdavky </a:t>
            </a:r>
            <a:r>
              <a:rPr lang="sk-SK" sz="2400" dirty="0">
                <a:solidFill>
                  <a:prstClr val="black"/>
                </a:solidFill>
              </a:rPr>
              <a:t>v oblasti </a:t>
            </a:r>
            <a:r>
              <a:rPr lang="sk-SK" sz="2400" dirty="0" smtClean="0">
                <a:solidFill>
                  <a:prstClr val="black"/>
                </a:solidFill>
              </a:rPr>
              <a:t>investícií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befektetési </a:t>
            </a:r>
            <a:r>
              <a:rPr lang="sk-SK" sz="2400" dirty="0">
                <a:solidFill>
                  <a:prstClr val="black"/>
                </a:solidFill>
              </a:rPr>
              <a:t>kiadások </a:t>
            </a:r>
          </a:p>
          <a:p>
            <a:pPr marL="0" indent="0">
              <a:buNone/>
            </a:pPr>
            <a:r>
              <a:rPr lang="sk-SK" sz="4000" dirty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sk-SK" sz="4000" dirty="0">
                <a:solidFill>
                  <a:prstClr val="black"/>
                </a:solidFill>
                <a:ea typeface="+mj-ea"/>
                <a:cs typeface="+mj-cs"/>
              </a:rPr>
            </a:b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osobné </a:t>
            </a:r>
            <a:r>
              <a:rPr lang="sk-SK" sz="2400" dirty="0">
                <a:solidFill>
                  <a:prstClr val="black"/>
                </a:solidFill>
              </a:rPr>
              <a:t>náklady </a:t>
            </a:r>
            <a:r>
              <a:rPr lang="sk-SK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saját kiadások</a:t>
            </a:r>
          </a:p>
          <a:p>
            <a:pPr lvl="0"/>
            <a:endParaRPr lang="sk-SK" sz="2400" b="1" dirty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hospodársky </a:t>
            </a:r>
            <a:r>
              <a:rPr lang="sk-SK" sz="2400" dirty="0">
                <a:solidFill>
                  <a:prstClr val="black"/>
                </a:solidFill>
              </a:rPr>
              <a:t>výsledok </a:t>
            </a:r>
            <a:r>
              <a:rPr lang="sk-SK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gazdasági </a:t>
            </a:r>
            <a:r>
              <a:rPr lang="sk-SK" sz="2400" dirty="0">
                <a:solidFill>
                  <a:prstClr val="black"/>
                </a:solidFill>
              </a:rPr>
              <a:t>eredmény</a:t>
            </a:r>
          </a:p>
          <a:p>
            <a:pPr lvl="0"/>
            <a:endParaRPr lang="sk-SK" sz="22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sz="2800" dirty="0" err="1" smtClean="0"/>
              <a:t>Písanie</a:t>
            </a:r>
            <a:r>
              <a:rPr lang="hu-HU" sz="2800" dirty="0" smtClean="0"/>
              <a:t> </a:t>
            </a:r>
            <a:r>
              <a:rPr lang="hu-HU" sz="2800" dirty="0" err="1" smtClean="0"/>
              <a:t>podnikateľského</a:t>
            </a:r>
            <a:r>
              <a:rPr lang="hu-HU" sz="2800" dirty="0" smtClean="0"/>
              <a:t> </a:t>
            </a:r>
            <a:r>
              <a:rPr lang="hu-HU" sz="2800" dirty="0" err="1" smtClean="0"/>
              <a:t>plánu</a:t>
            </a:r>
            <a:r>
              <a:rPr lang="hu-HU" sz="2800" dirty="0" smtClean="0"/>
              <a:t> – </a:t>
            </a:r>
            <a:r>
              <a:rPr lang="hu-HU" sz="2800" dirty="0" err="1" smtClean="0"/>
              <a:t>základy</a:t>
            </a:r>
            <a:endParaRPr lang="hu-HU" sz="2800" dirty="0" smtClean="0"/>
          </a:p>
          <a:p>
            <a:endParaRPr lang="hu-HU" sz="2800" dirty="0"/>
          </a:p>
          <a:p>
            <a:pPr marL="0" indent="0">
              <a:buNone/>
            </a:pPr>
            <a:r>
              <a:rPr lang="hu-HU" sz="2800" dirty="0" smtClean="0"/>
              <a:t>	        Üzleti terv készítése - alapok</a:t>
            </a:r>
            <a:endParaRPr lang="hu-H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sk-SK" sz="2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sk-SK" sz="2400" dirty="0" smtClean="0">
                <a:solidFill>
                  <a:prstClr val="black"/>
                </a:solidFill>
                <a:ea typeface="+mj-ea"/>
                <a:cs typeface="+mj-cs"/>
              </a:rPr>
              <a:t>distribúcia </a:t>
            </a:r>
          </a:p>
          <a:p>
            <a:r>
              <a:rPr lang="sk-SK" sz="2400" dirty="0">
                <a:solidFill>
                  <a:prstClr val="black"/>
                </a:solidFill>
                <a:ea typeface="+mj-ea"/>
                <a:cs typeface="+mj-cs"/>
              </a:rPr>
              <a:t>l</a:t>
            </a:r>
            <a:r>
              <a:rPr lang="sk-SK" sz="2400" dirty="0" smtClean="0">
                <a:solidFill>
                  <a:prstClr val="black"/>
                </a:solidFill>
                <a:ea typeface="+mj-ea"/>
                <a:cs typeface="+mj-cs"/>
              </a:rPr>
              <a:t>ogisztika</a:t>
            </a:r>
          </a:p>
          <a:p>
            <a:endParaRPr lang="sk-SK" sz="2400" dirty="0">
              <a:solidFill>
                <a:prstClr val="black"/>
              </a:solidFill>
              <a:ea typeface="+mj-ea"/>
              <a:cs typeface="+mj-cs"/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Popíš svoj </a:t>
            </a:r>
            <a:r>
              <a:rPr lang="sk-SK" sz="2400" dirty="0">
                <a:solidFill>
                  <a:prstClr val="black"/>
                </a:solidFill>
              </a:rPr>
              <a:t>distribučný </a:t>
            </a:r>
            <a:r>
              <a:rPr lang="sk-SK" sz="2400" dirty="0" smtClean="0">
                <a:solidFill>
                  <a:prstClr val="black"/>
                </a:solidFill>
              </a:rPr>
              <a:t>reťazec!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Írd </a:t>
            </a:r>
            <a:r>
              <a:rPr lang="sk-SK" sz="2400" dirty="0">
                <a:solidFill>
                  <a:prstClr val="black"/>
                </a:solidFill>
              </a:rPr>
              <a:t>le a logisztikai </a:t>
            </a:r>
            <a:r>
              <a:rPr lang="sk-SK" sz="2400" dirty="0" smtClean="0">
                <a:solidFill>
                  <a:prstClr val="black"/>
                </a:solidFill>
              </a:rPr>
              <a:t>láncolatod!</a:t>
            </a:r>
            <a:endParaRPr lang="sk-SK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Kto </a:t>
            </a:r>
            <a:r>
              <a:rPr lang="sk-SK" sz="2400" dirty="0">
                <a:solidFill>
                  <a:prstClr val="black"/>
                </a:solidFill>
              </a:rPr>
              <a:t>bude majiteľom priestorov, v ktorých </a:t>
            </a:r>
            <a:r>
              <a:rPr lang="sk-SK" sz="2400" dirty="0" smtClean="0">
                <a:solidFill>
                  <a:prstClr val="black"/>
                </a:solidFill>
              </a:rPr>
              <a:t>budeš </a:t>
            </a:r>
            <a:r>
              <a:rPr lang="sk-SK" sz="2400" dirty="0">
                <a:solidFill>
                  <a:prstClr val="black"/>
                </a:solidFill>
              </a:rPr>
              <a:t>podnikať</a:t>
            </a:r>
            <a:r>
              <a:rPr lang="sk-SK" sz="2400" dirty="0" smtClean="0">
                <a:solidFill>
                  <a:prstClr val="black"/>
                </a:solidFill>
              </a:rPr>
              <a:t>?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K</a:t>
            </a:r>
            <a:r>
              <a:rPr lang="sk-SK" sz="2400" dirty="0" smtClean="0">
                <a:solidFill>
                  <a:prstClr val="black"/>
                </a:solidFill>
              </a:rPr>
              <a:t>i </a:t>
            </a:r>
            <a:r>
              <a:rPr lang="sk-SK" sz="2400" dirty="0">
                <a:solidFill>
                  <a:prstClr val="black"/>
                </a:solidFill>
              </a:rPr>
              <a:t>lesz a helyiségek tulajdonosa, amelyekben vállalkozni </a:t>
            </a:r>
            <a:r>
              <a:rPr lang="sk-SK" sz="2400" dirty="0" smtClean="0">
                <a:solidFill>
                  <a:prstClr val="black"/>
                </a:solidFill>
              </a:rPr>
              <a:t>fogsz?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Akú nájomnú zmluvu </a:t>
            </a:r>
            <a:r>
              <a:rPr lang="sk-SK" sz="2400" dirty="0" smtClean="0">
                <a:solidFill>
                  <a:prstClr val="black"/>
                </a:solidFill>
              </a:rPr>
              <a:t>uzavrieš?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Milyen </a:t>
            </a:r>
            <a:r>
              <a:rPr lang="sk-SK" sz="2400" dirty="0">
                <a:solidFill>
                  <a:prstClr val="black"/>
                </a:solidFill>
              </a:rPr>
              <a:t>bérleti szerződést </a:t>
            </a:r>
            <a:r>
              <a:rPr lang="sk-SK" sz="2400" dirty="0" smtClean="0">
                <a:solidFill>
                  <a:prstClr val="black"/>
                </a:solidFill>
              </a:rPr>
              <a:t>kötsz? </a:t>
            </a:r>
            <a:endParaRPr lang="sk-SK" sz="2400" dirty="0">
              <a:solidFill>
                <a:prstClr val="black"/>
              </a:solidFill>
            </a:endParaRPr>
          </a:p>
          <a:p>
            <a:pPr lvl="0"/>
            <a:endParaRPr lang="sk-SK" sz="27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Nájomnú </a:t>
            </a:r>
            <a:r>
              <a:rPr lang="sk-SK" sz="2400" dirty="0">
                <a:solidFill>
                  <a:prstClr val="black"/>
                </a:solidFill>
              </a:rPr>
              <a:t>zmluvu </a:t>
            </a:r>
            <a:r>
              <a:rPr lang="sk-SK" sz="2400" dirty="0" smtClean="0">
                <a:solidFill>
                  <a:prstClr val="black"/>
                </a:solidFill>
              </a:rPr>
              <a:t>uzavrieš v </a:t>
            </a:r>
            <a:r>
              <a:rPr lang="sk-SK" sz="2400" dirty="0">
                <a:solidFill>
                  <a:prstClr val="black"/>
                </a:solidFill>
              </a:rPr>
              <a:t>akej </a:t>
            </a:r>
            <a:r>
              <a:rPr lang="sk-SK" sz="2400" dirty="0" smtClean="0">
                <a:solidFill>
                  <a:prstClr val="black"/>
                </a:solidFill>
              </a:rPr>
              <a:t>výške?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Milyen </a:t>
            </a:r>
            <a:r>
              <a:rPr lang="sk-SK" sz="2400" dirty="0">
                <a:solidFill>
                  <a:prstClr val="black"/>
                </a:solidFill>
              </a:rPr>
              <a:t>összegre </a:t>
            </a:r>
            <a:r>
              <a:rPr lang="sk-SK" sz="2400" dirty="0" smtClean="0">
                <a:solidFill>
                  <a:prstClr val="black"/>
                </a:solidFill>
              </a:rPr>
              <a:t>kötsz bérleti szerződést?</a:t>
            </a:r>
            <a:endParaRPr lang="sk-SK" sz="2400" dirty="0">
              <a:solidFill>
                <a:prstClr val="black"/>
              </a:solidFill>
            </a:endParaRPr>
          </a:p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Nájomnú </a:t>
            </a:r>
            <a:r>
              <a:rPr lang="sk-SK" sz="2400" dirty="0">
                <a:solidFill>
                  <a:prstClr val="black"/>
                </a:solidFill>
              </a:rPr>
              <a:t>zmluvu </a:t>
            </a:r>
            <a:r>
              <a:rPr lang="sk-SK" sz="2400" dirty="0" smtClean="0">
                <a:solidFill>
                  <a:prstClr val="black"/>
                </a:solidFill>
              </a:rPr>
              <a:t>uzavrieš s </a:t>
            </a:r>
            <a:r>
              <a:rPr lang="sk-SK" sz="2400" dirty="0">
                <a:solidFill>
                  <a:prstClr val="black"/>
                </a:solidFill>
              </a:rPr>
              <a:t>akou výpovednou lehotou? </a:t>
            </a:r>
          </a:p>
          <a:p>
            <a:r>
              <a:rPr lang="sk-SK" sz="2400" dirty="0">
                <a:solidFill>
                  <a:prstClr val="black"/>
                </a:solidFill>
              </a:rPr>
              <a:t>M</a:t>
            </a:r>
            <a:r>
              <a:rPr lang="sk-SK" sz="2400" dirty="0" smtClean="0">
                <a:solidFill>
                  <a:prstClr val="black"/>
                </a:solidFill>
              </a:rPr>
              <a:t>ilyen </a:t>
            </a:r>
            <a:r>
              <a:rPr lang="sk-SK" sz="2400" dirty="0">
                <a:solidFill>
                  <a:prstClr val="black"/>
                </a:solidFill>
              </a:rPr>
              <a:t>felmondási </a:t>
            </a:r>
            <a:r>
              <a:rPr lang="sk-SK" sz="2400" dirty="0" smtClean="0">
                <a:solidFill>
                  <a:prstClr val="black"/>
                </a:solidFill>
              </a:rPr>
              <a:t>határidővel</a:t>
            </a:r>
            <a:r>
              <a:rPr lang="sk-SK" sz="2400" dirty="0">
                <a:solidFill>
                  <a:prstClr val="black"/>
                </a:solidFill>
              </a:rPr>
              <a:t> </a:t>
            </a:r>
            <a:r>
              <a:rPr lang="sk-SK" sz="2400" dirty="0" smtClean="0">
                <a:solidFill>
                  <a:prstClr val="black"/>
                </a:solidFill>
              </a:rPr>
              <a:t>kötsz</a:t>
            </a:r>
            <a:r>
              <a:rPr lang="hu-HU" sz="2400" dirty="0" smtClean="0"/>
              <a:t> </a:t>
            </a:r>
            <a:r>
              <a:rPr lang="sk-SK" sz="2400" dirty="0" smtClean="0">
                <a:solidFill>
                  <a:prstClr val="black"/>
                </a:solidFill>
              </a:rPr>
              <a:t>bérleti szerződést?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Aké </a:t>
            </a:r>
            <a:r>
              <a:rPr lang="sk-SK" sz="2400" dirty="0">
                <a:solidFill>
                  <a:prstClr val="black"/>
                </a:solidFill>
              </a:rPr>
              <a:t>veľké priestory </a:t>
            </a:r>
            <a:r>
              <a:rPr lang="sk-SK" sz="2400" dirty="0" smtClean="0">
                <a:solidFill>
                  <a:prstClr val="black"/>
                </a:solidFill>
              </a:rPr>
              <a:t>plánuješ </a:t>
            </a:r>
            <a:r>
              <a:rPr lang="sk-SK" sz="2400" dirty="0">
                <a:solidFill>
                  <a:prstClr val="black"/>
                </a:solidFill>
              </a:rPr>
              <a:t>mať? </a:t>
            </a:r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Milyen nagy helyiségeket </a:t>
            </a:r>
            <a:r>
              <a:rPr lang="sk-SK" sz="2400" dirty="0" smtClean="0">
                <a:solidFill>
                  <a:prstClr val="black"/>
                </a:solidFill>
              </a:rPr>
              <a:t>tervezel? </a:t>
            </a:r>
            <a:endParaRPr lang="sk-SK" sz="2400" dirty="0">
              <a:solidFill>
                <a:prstClr val="black"/>
              </a:solidFill>
            </a:endParaRPr>
          </a:p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Priestory budú </a:t>
            </a:r>
            <a:r>
              <a:rPr lang="sk-SK" sz="2400" dirty="0">
                <a:solidFill>
                  <a:prstClr val="black"/>
                </a:solidFill>
              </a:rPr>
              <a:t>zariadené? </a:t>
            </a:r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A helyiségek be </a:t>
            </a:r>
            <a:r>
              <a:rPr lang="sk-SK" sz="2400" dirty="0">
                <a:solidFill>
                  <a:prstClr val="black"/>
                </a:solidFill>
              </a:rPr>
              <a:t>lesznek rendezve?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silné </a:t>
            </a:r>
            <a:r>
              <a:rPr lang="sk-SK" sz="2400" dirty="0">
                <a:solidFill>
                  <a:prstClr val="black"/>
                </a:solidFill>
              </a:rPr>
              <a:t>stránky (v čom </a:t>
            </a:r>
            <a:r>
              <a:rPr lang="sk-SK" sz="2400" dirty="0" smtClean="0">
                <a:solidFill>
                  <a:prstClr val="black"/>
                </a:solidFill>
              </a:rPr>
              <a:t>si </a:t>
            </a:r>
            <a:r>
              <a:rPr lang="sk-SK" sz="2400" dirty="0">
                <a:solidFill>
                  <a:prstClr val="black"/>
                </a:solidFill>
              </a:rPr>
              <a:t>dobrý</a:t>
            </a:r>
            <a:r>
              <a:rPr lang="sk-SK" sz="2400" dirty="0" smtClean="0">
                <a:solidFill>
                  <a:prstClr val="black"/>
                </a:solidFill>
              </a:rPr>
              <a:t>) 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erősségek (amiben jó vagy)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slabé stránky (v čom </a:t>
            </a:r>
            <a:r>
              <a:rPr lang="sk-SK" sz="2400" dirty="0" smtClean="0">
                <a:solidFill>
                  <a:prstClr val="black"/>
                </a:solidFill>
              </a:rPr>
              <a:t>máš rezervy)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g</a:t>
            </a:r>
            <a:r>
              <a:rPr lang="sk-SK" sz="2400" dirty="0" smtClean="0">
                <a:solidFill>
                  <a:prstClr val="black"/>
                </a:solidFill>
              </a:rPr>
              <a:t>yengeségek (amiben hiányosságaid vannak)</a:t>
            </a:r>
            <a:endParaRPr lang="sk-SK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príležitosti </a:t>
            </a:r>
            <a:r>
              <a:rPr lang="sk-SK" sz="2400" dirty="0">
                <a:solidFill>
                  <a:prstClr val="black"/>
                </a:solidFill>
              </a:rPr>
              <a:t>(čo by </a:t>
            </a:r>
            <a:r>
              <a:rPr lang="sk-SK" sz="2400" dirty="0" smtClean="0">
                <a:solidFill>
                  <a:prstClr val="black"/>
                </a:solidFill>
              </a:rPr>
              <a:t>ti </a:t>
            </a:r>
            <a:r>
              <a:rPr lang="sk-SK" sz="2400" dirty="0">
                <a:solidFill>
                  <a:prstClr val="black"/>
                </a:solidFill>
              </a:rPr>
              <a:t>v budúcnosti mohlo priniesť nové zárobky) </a:t>
            </a:r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lehetőségek (melyek a jövőben új bevételt hozhatnak)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hrozby (čo by v budúcnosti mohlo </a:t>
            </a:r>
            <a:r>
              <a:rPr lang="sk-SK" sz="2400" dirty="0" smtClean="0">
                <a:solidFill>
                  <a:prstClr val="black"/>
                </a:solidFill>
              </a:rPr>
              <a:t>tvoju </a:t>
            </a:r>
            <a:r>
              <a:rPr lang="sk-SK" sz="2400" dirty="0">
                <a:solidFill>
                  <a:prstClr val="black"/>
                </a:solidFill>
              </a:rPr>
              <a:t>firmu ohroziť) </a:t>
            </a:r>
            <a:r>
              <a:rPr lang="sk-SK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veszélyek ( melyek a jövőben veszélyeztethetik cégedet)</a:t>
            </a:r>
            <a:endParaRPr lang="sk-SK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sk-SK" sz="26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sk-SK" sz="2400" dirty="0" smtClean="0">
                <a:solidFill>
                  <a:prstClr val="black"/>
                </a:solidFill>
                <a:ea typeface="+mj-ea"/>
                <a:cs typeface="+mj-cs"/>
              </a:rPr>
              <a:t>organizačný </a:t>
            </a:r>
            <a:r>
              <a:rPr lang="sk-SK" sz="2400" dirty="0">
                <a:solidFill>
                  <a:prstClr val="black"/>
                </a:solidFill>
                <a:ea typeface="+mj-ea"/>
                <a:cs typeface="+mj-cs"/>
              </a:rPr>
              <a:t>plán </a:t>
            </a:r>
            <a:r>
              <a:rPr lang="sk-SK" sz="24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</a:p>
          <a:p>
            <a:r>
              <a:rPr lang="sk-SK" sz="2400" dirty="0" smtClean="0">
                <a:solidFill>
                  <a:prstClr val="black"/>
                </a:solidFill>
                <a:ea typeface="+mj-ea"/>
                <a:cs typeface="+mj-cs"/>
              </a:rPr>
              <a:t>a</a:t>
            </a:r>
            <a:r>
              <a:rPr lang="sk-SK" sz="2400" dirty="0">
                <a:solidFill>
                  <a:prstClr val="black"/>
                </a:solidFill>
                <a:ea typeface="+mj-ea"/>
                <a:cs typeface="+mj-cs"/>
              </a:rPr>
              <a:t> szervezés </a:t>
            </a:r>
            <a:r>
              <a:rPr lang="sk-SK" sz="2400" dirty="0" smtClean="0">
                <a:solidFill>
                  <a:prstClr val="black"/>
                </a:solidFill>
                <a:ea typeface="+mj-ea"/>
                <a:cs typeface="+mj-cs"/>
              </a:rPr>
              <a:t>menete, terve</a:t>
            </a:r>
          </a:p>
          <a:p>
            <a:endParaRPr lang="sk-SK" sz="2400" dirty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časový </a:t>
            </a:r>
            <a:r>
              <a:rPr lang="sk-SK" sz="2400" dirty="0">
                <a:solidFill>
                  <a:prstClr val="black"/>
                </a:solidFill>
              </a:rPr>
              <a:t>postup, ako </a:t>
            </a:r>
            <a:r>
              <a:rPr lang="sk-SK" sz="2400" dirty="0" smtClean="0">
                <a:solidFill>
                  <a:prstClr val="black"/>
                </a:solidFill>
              </a:rPr>
              <a:t>svoje </a:t>
            </a:r>
            <a:r>
              <a:rPr lang="sk-SK" sz="2400" dirty="0">
                <a:solidFill>
                  <a:prstClr val="black"/>
                </a:solidFill>
              </a:rPr>
              <a:t>podnikanie </a:t>
            </a:r>
            <a:r>
              <a:rPr lang="sk-SK" sz="2400" dirty="0" smtClean="0">
                <a:solidFill>
                  <a:prstClr val="black"/>
                </a:solidFill>
              </a:rPr>
              <a:t>rozbehneš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 </a:t>
            </a:r>
            <a:r>
              <a:rPr lang="sk-SK" sz="2400" dirty="0" smtClean="0">
                <a:solidFill>
                  <a:prstClr val="black"/>
                </a:solidFill>
              </a:rPr>
              <a:t>vállalkozásod </a:t>
            </a:r>
            <a:r>
              <a:rPr lang="sk-SK" sz="2400" dirty="0">
                <a:solidFill>
                  <a:prstClr val="black"/>
                </a:solidFill>
              </a:rPr>
              <a:t>felfuttatásának időharmonogramja</a:t>
            </a:r>
            <a:endParaRPr lang="hu-HU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sk-SK" sz="2400" dirty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sk-SK" sz="2400" dirty="0">
                <a:solidFill>
                  <a:prstClr val="black"/>
                </a:solidFill>
                <a:ea typeface="+mj-ea"/>
                <a:cs typeface="+mj-cs"/>
              </a:rPr>
            </a:b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</TotalTime>
  <Words>410</Words>
  <Application>Microsoft Office PowerPoint</Application>
  <PresentationFormat>Prezentácia na obrazovke (4:3)</PresentationFormat>
  <Paragraphs>158</Paragraphs>
  <Slides>23</Slides>
  <Notes>23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23</vt:i4>
      </vt:variant>
    </vt:vector>
  </HeadingPairs>
  <TitlesOfParts>
    <vt:vector size="24" baseType="lpstr">
      <vt:lpstr>Office-téma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Lenovo</cp:lastModifiedBy>
  <cp:revision>15</cp:revision>
  <cp:lastPrinted>2014-01-31T07:45:30Z</cp:lastPrinted>
  <dcterms:created xsi:type="dcterms:W3CDTF">2013-03-28T07:15:55Z</dcterms:created>
  <dcterms:modified xsi:type="dcterms:W3CDTF">2014-01-31T07:46:19Z</dcterms:modified>
</cp:coreProperties>
</file>