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7559675" cy="10691813"/>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4" name="PlaceHolder 2"/>
          <p:cNvSpPr>
            <a:spLocks noGrp="1"/>
          </p:cNvSpPr>
          <p:nvPr>
            <p:ph type="body"/>
          </p:nvPr>
        </p:nvSpPr>
        <p:spPr>
          <a:xfrm>
            <a:off x="457200" y="1604520"/>
            <a:ext cx="8046360" cy="1896840"/>
          </a:xfrm>
          <a:prstGeom prst="rect">
            <a:avLst/>
          </a:prstGeom>
        </p:spPr>
        <p:txBody>
          <a:bodyPr wrap="none" lIns="0" tIns="0" rIns="0" bIns="0"/>
          <a:lstStyle/>
          <a:p>
            <a:endParaRPr/>
          </a:p>
        </p:txBody>
      </p:sp>
      <p:sp>
        <p:nvSpPr>
          <p:cNvPr id="25" name="PlaceHolder 3"/>
          <p:cNvSpPr>
            <a:spLocks noGrp="1"/>
          </p:cNvSpPr>
          <p:nvPr>
            <p:ph type="body"/>
          </p:nvPr>
        </p:nvSpPr>
        <p:spPr>
          <a:xfrm>
            <a:off x="457200" y="3681720"/>
            <a:ext cx="8046360" cy="18968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7"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28"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29"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
        <p:nvSpPr>
          <p:cNvPr id="30" name="PlaceHolder 5"/>
          <p:cNvSpPr>
            <a:spLocks noGrp="1"/>
          </p:cNvSpPr>
          <p:nvPr>
            <p:ph type="body"/>
          </p:nvPr>
        </p:nvSpPr>
        <p:spPr>
          <a:xfrm>
            <a:off x="457200" y="3681720"/>
            <a:ext cx="3926160" cy="18968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2"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33"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7" name="PlaceHolder 2"/>
          <p:cNvSpPr>
            <a:spLocks noGrp="1"/>
          </p:cNvSpPr>
          <p:nvPr>
            <p:ph type="subTitle"/>
          </p:nvPr>
        </p:nvSpPr>
        <p:spPr>
          <a:xfrm>
            <a:off x="457200" y="1604520"/>
            <a:ext cx="8046360" cy="397764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9" name="PlaceHolder 2"/>
          <p:cNvSpPr>
            <a:spLocks noGrp="1"/>
          </p:cNvSpPr>
          <p:nvPr>
            <p:ph type="body"/>
          </p:nvPr>
        </p:nvSpPr>
        <p:spPr>
          <a:xfrm>
            <a:off x="457200" y="1604520"/>
            <a:ext cx="8046360" cy="397728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1"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42" name="PlaceHolder 3"/>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4"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6"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47" name="PlaceHolder 3"/>
          <p:cNvSpPr>
            <a:spLocks noGrp="1"/>
          </p:cNvSpPr>
          <p:nvPr>
            <p:ph type="body"/>
          </p:nvPr>
        </p:nvSpPr>
        <p:spPr>
          <a:xfrm>
            <a:off x="457200" y="3681720"/>
            <a:ext cx="3926160" cy="1896840"/>
          </a:xfrm>
          <a:prstGeom prst="rect">
            <a:avLst/>
          </a:prstGeom>
        </p:spPr>
        <p:txBody>
          <a:bodyPr wrap="none" lIns="0" tIns="0" rIns="0" bIns="0"/>
          <a:lstStyle/>
          <a:p>
            <a:endParaRPr/>
          </a:p>
        </p:txBody>
      </p:sp>
      <p:sp>
        <p:nvSpPr>
          <p:cNvPr id="48" name="PlaceHolder 4"/>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 name="PlaceHolder 2"/>
          <p:cNvSpPr>
            <a:spLocks noGrp="1"/>
          </p:cNvSpPr>
          <p:nvPr>
            <p:ph type="subTitle"/>
          </p:nvPr>
        </p:nvSpPr>
        <p:spPr>
          <a:xfrm>
            <a:off x="457200" y="1604520"/>
            <a:ext cx="8046360" cy="397764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0"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51"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52"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4"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55"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56" name="PlaceHolder 4"/>
          <p:cNvSpPr>
            <a:spLocks noGrp="1"/>
          </p:cNvSpPr>
          <p:nvPr>
            <p:ph type="body"/>
          </p:nvPr>
        </p:nvSpPr>
        <p:spPr>
          <a:xfrm>
            <a:off x="457200" y="3681720"/>
            <a:ext cx="8045640" cy="189684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8" name="PlaceHolder 2"/>
          <p:cNvSpPr>
            <a:spLocks noGrp="1"/>
          </p:cNvSpPr>
          <p:nvPr>
            <p:ph type="body"/>
          </p:nvPr>
        </p:nvSpPr>
        <p:spPr>
          <a:xfrm>
            <a:off x="457200" y="1604520"/>
            <a:ext cx="8046360" cy="1896840"/>
          </a:xfrm>
          <a:prstGeom prst="rect">
            <a:avLst/>
          </a:prstGeom>
        </p:spPr>
        <p:txBody>
          <a:bodyPr wrap="none" lIns="0" tIns="0" rIns="0" bIns="0"/>
          <a:lstStyle/>
          <a:p>
            <a:endParaRPr/>
          </a:p>
        </p:txBody>
      </p:sp>
      <p:sp>
        <p:nvSpPr>
          <p:cNvPr id="59" name="PlaceHolder 3"/>
          <p:cNvSpPr>
            <a:spLocks noGrp="1"/>
          </p:cNvSpPr>
          <p:nvPr>
            <p:ph type="body"/>
          </p:nvPr>
        </p:nvSpPr>
        <p:spPr>
          <a:xfrm>
            <a:off x="457200" y="3681720"/>
            <a:ext cx="8046360" cy="189684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1"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62"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63"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
        <p:nvSpPr>
          <p:cNvPr id="64" name="PlaceHolder 5"/>
          <p:cNvSpPr>
            <a:spLocks noGrp="1"/>
          </p:cNvSpPr>
          <p:nvPr>
            <p:ph type="body"/>
          </p:nvPr>
        </p:nvSpPr>
        <p:spPr>
          <a:xfrm>
            <a:off x="457200" y="3681720"/>
            <a:ext cx="3926160" cy="189684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6"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67"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 name="PlaceHolder 2"/>
          <p:cNvSpPr>
            <a:spLocks noGrp="1"/>
          </p:cNvSpPr>
          <p:nvPr>
            <p:ph type="body"/>
          </p:nvPr>
        </p:nvSpPr>
        <p:spPr>
          <a:xfrm>
            <a:off x="457200" y="1604520"/>
            <a:ext cx="8046360" cy="397728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8" name="PlaceHolder 3"/>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2"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13" name="PlaceHolder 3"/>
          <p:cNvSpPr>
            <a:spLocks noGrp="1"/>
          </p:cNvSpPr>
          <p:nvPr>
            <p:ph type="body"/>
          </p:nvPr>
        </p:nvSpPr>
        <p:spPr>
          <a:xfrm>
            <a:off x="457200" y="3681720"/>
            <a:ext cx="3926160" cy="1896840"/>
          </a:xfrm>
          <a:prstGeom prst="rect">
            <a:avLst/>
          </a:prstGeom>
        </p:spPr>
        <p:txBody>
          <a:bodyPr wrap="none" lIns="0" tIns="0" rIns="0" bIns="0"/>
          <a:lstStyle/>
          <a:p>
            <a:endParaRPr/>
          </a:p>
        </p:txBody>
      </p:sp>
      <p:sp>
        <p:nvSpPr>
          <p:cNvPr id="14" name="PlaceHolder 4"/>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6"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17"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18"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0"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21"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22" name="PlaceHolder 4"/>
          <p:cNvSpPr>
            <a:spLocks noGrp="1"/>
          </p:cNvSpPr>
          <p:nvPr>
            <p:ph type="body"/>
          </p:nvPr>
        </p:nvSpPr>
        <p:spPr>
          <a:xfrm>
            <a:off x="457200" y="3681720"/>
            <a:ext cx="8045640" cy="18968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4680"/>
            <a:ext cx="8228880" cy="1142640"/>
          </a:xfrm>
          <a:prstGeom prst="rect">
            <a:avLst/>
          </a:prstGeom>
        </p:spPr>
        <p:txBody>
          <a:bodyPr wrap="none" lIns="0" tIns="0" rIns="0" bIns="0" anchor="ctr"/>
          <a:lstStyle/>
          <a:p>
            <a:r>
              <a:rPr lang="sk-SK"/>
              <a:t>Click to edit the title text format</a:t>
            </a:r>
            <a:endParaRPr/>
          </a:p>
        </p:txBody>
      </p:sp>
      <p:sp>
        <p:nvSpPr>
          <p:cNvPr id="3" name="PlaceHolder 2"/>
          <p:cNvSpPr>
            <a:spLocks noGrp="1"/>
          </p:cNvSpPr>
          <p:nvPr>
            <p:ph type="body"/>
          </p:nvPr>
        </p:nvSpPr>
        <p:spPr>
          <a:xfrm>
            <a:off x="457200" y="1604520"/>
            <a:ext cx="8046360" cy="3977280"/>
          </a:xfrm>
          <a:prstGeom prst="rect">
            <a:avLst/>
          </a:prstGeom>
        </p:spPr>
        <p:txBody>
          <a:bodyPr wrap="none" lIns="0" tIns="0" rIns="0" bIns="0"/>
          <a:lstStyle/>
          <a:p>
            <a:pPr>
              <a:buSzPct val="45000"/>
              <a:buFont typeface="StarSymbol"/>
              <a:buChar char=""/>
            </a:pPr>
            <a:r>
              <a:rPr lang="sk-SK"/>
              <a:t>Click to edit the outline text format</a:t>
            </a:r>
            <a:endParaRPr/>
          </a:p>
          <a:p>
            <a:pPr lvl="1">
              <a:buSzPct val="75000"/>
              <a:buFont typeface="StarSymbol"/>
              <a:buChar char=""/>
            </a:pPr>
            <a:r>
              <a:rPr lang="sk-SK"/>
              <a:t>Second Outline Level</a:t>
            </a:r>
            <a:endParaRPr/>
          </a:p>
          <a:p>
            <a:pPr lvl="2">
              <a:buSzPct val="45000"/>
              <a:buFont typeface="StarSymbol"/>
              <a:buChar char=""/>
            </a:pPr>
            <a:r>
              <a:rPr lang="sk-SK"/>
              <a:t>Third Outline Level</a:t>
            </a:r>
            <a:endParaRPr/>
          </a:p>
          <a:p>
            <a:pPr lvl="3">
              <a:buSzPct val="75000"/>
              <a:buFont typeface="StarSymbol"/>
              <a:buChar char=""/>
            </a:pPr>
            <a:r>
              <a:rPr lang="sk-SK"/>
              <a:t>Fourth Outline Level</a:t>
            </a:r>
            <a:endParaRPr/>
          </a:p>
          <a:p>
            <a:pPr lvl="4">
              <a:buSzPct val="45000"/>
              <a:buFont typeface="StarSymbol"/>
              <a:buChar char=""/>
            </a:pPr>
            <a:r>
              <a:rPr lang="sk-SK"/>
              <a:t>Fifth Outline Level</a:t>
            </a:r>
            <a:endParaRPr/>
          </a:p>
          <a:p>
            <a:pPr lvl="5">
              <a:buSzPct val="45000"/>
              <a:buFont typeface="StarSymbol"/>
              <a:buChar char=""/>
            </a:pPr>
            <a:r>
              <a:rPr lang="sk-SK"/>
              <a:t>Sixth Outline Level</a:t>
            </a:r>
            <a:endParaRPr/>
          </a:p>
          <a:p>
            <a:pPr lvl="6">
              <a:buSzPct val="45000"/>
              <a:buFont typeface="StarSymbol"/>
              <a:buChar char=""/>
            </a:pPr>
            <a:r>
              <a:rPr lang="sk-SK"/>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3600"/>
            <a:ext cx="8229240" cy="1144800"/>
          </a:xfrm>
          <a:prstGeom prst="rect">
            <a:avLst/>
          </a:prstGeom>
        </p:spPr>
        <p:txBody>
          <a:bodyPr wrap="none" lIns="0" tIns="0" rIns="0" bIns="0" anchor="ctr"/>
          <a:lstStyle/>
          <a:p>
            <a:pPr algn="ctr"/>
            <a:r>
              <a:rPr lang="sk-SK"/>
              <a:t>Click to edit the title text format</a:t>
            </a:r>
            <a:endParaRPr/>
          </a:p>
        </p:txBody>
      </p:sp>
      <p:sp>
        <p:nvSpPr>
          <p:cNvPr id="35" name="PlaceHolder 2"/>
          <p:cNvSpPr>
            <a:spLocks noGrp="1"/>
          </p:cNvSpPr>
          <p:nvPr>
            <p:ph type="body"/>
          </p:nvPr>
        </p:nvSpPr>
        <p:spPr>
          <a:xfrm>
            <a:off x="457200" y="1604520"/>
            <a:ext cx="8046360" cy="3977280"/>
          </a:xfrm>
          <a:prstGeom prst="rect">
            <a:avLst/>
          </a:prstGeom>
        </p:spPr>
        <p:txBody>
          <a:bodyPr wrap="none" lIns="0" tIns="0" rIns="0" bIns="0"/>
          <a:lstStyle/>
          <a:p>
            <a:pPr>
              <a:buSzPct val="45000"/>
              <a:buFont typeface="StarSymbol"/>
              <a:buChar char=""/>
            </a:pPr>
            <a:r>
              <a:rPr lang="sk-SK"/>
              <a:t>Click to edit the outline text format</a:t>
            </a:r>
            <a:endParaRPr/>
          </a:p>
          <a:p>
            <a:pPr lvl="1">
              <a:buSzPct val="75000"/>
              <a:buFont typeface="StarSymbol"/>
              <a:buChar char=""/>
            </a:pPr>
            <a:r>
              <a:rPr lang="sk-SK"/>
              <a:t>Second Outline Level</a:t>
            </a:r>
            <a:endParaRPr/>
          </a:p>
          <a:p>
            <a:pPr lvl="2">
              <a:buSzPct val="45000"/>
              <a:buFont typeface="StarSymbol"/>
              <a:buChar char=""/>
            </a:pPr>
            <a:r>
              <a:rPr lang="sk-SK"/>
              <a:t>Third Outline Level</a:t>
            </a:r>
            <a:endParaRPr/>
          </a:p>
          <a:p>
            <a:pPr lvl="3">
              <a:buSzPct val="75000"/>
              <a:buFont typeface="StarSymbol"/>
              <a:buChar char=""/>
            </a:pPr>
            <a:r>
              <a:rPr lang="sk-SK"/>
              <a:t>Fourth Outline Level</a:t>
            </a:r>
            <a:endParaRPr/>
          </a:p>
          <a:p>
            <a:pPr lvl="4">
              <a:buSzPct val="45000"/>
              <a:buFont typeface="StarSymbol"/>
              <a:buChar char=""/>
            </a:pPr>
            <a:r>
              <a:rPr lang="sk-SK"/>
              <a:t>Fifth Outline Level</a:t>
            </a:r>
            <a:endParaRPr/>
          </a:p>
          <a:p>
            <a:pPr lvl="5">
              <a:buSzPct val="45000"/>
              <a:buFont typeface="StarSymbol"/>
              <a:buChar char=""/>
            </a:pPr>
            <a:r>
              <a:rPr lang="sk-SK"/>
              <a:t>Sixth Outline Level</a:t>
            </a:r>
            <a:endParaRPr/>
          </a:p>
          <a:p>
            <a:pPr lvl="6">
              <a:buSzPct val="45000"/>
              <a:buFont typeface="StarSymbol"/>
              <a:buChar char=""/>
            </a:pPr>
            <a:r>
              <a:rPr lang="sk-SK"/>
              <a:t>Seventh Outline Level</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3.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3.jpeg"/><Relationship Id="rId5" Type="http://schemas.openxmlformats.org/officeDocument/2006/relationships/image" Target="../media/image4.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CustomShape 1"/>
          <p:cNvSpPr/>
          <p:nvPr/>
        </p:nvSpPr>
        <p:spPr>
          <a:xfrm>
            <a:off x="611280" y="1413000"/>
            <a:ext cx="7771680" cy="3526560"/>
          </a:xfrm>
          <a:prstGeom prst="rect">
            <a:avLst/>
          </a:prstGeom>
        </p:spPr>
        <p:txBody>
          <a:bodyPr lIns="90000" tIns="45000" rIns="90000" bIns="45000" anchor="ctr"/>
          <a:lstStyle/>
          <a:p>
            <a:pPr algn="ctr"/>
            <a:r>
              <a:rPr lang="sk-SK" sz="4400" b="1" dirty="0">
                <a:solidFill>
                  <a:srgbClr val="000000"/>
                </a:solidFill>
                <a:latin typeface="Arial"/>
              </a:rPr>
              <a:t>Ako začať podnikať v Maďarsku</a:t>
            </a:r>
            <a:endParaRPr/>
          </a:p>
          <a:p>
            <a:pPr algn="ctr"/>
            <a:endParaRPr/>
          </a:p>
          <a:p>
            <a:pPr algn="ctr"/>
            <a:r>
              <a:rPr lang="sk-SK" sz="4400" dirty="0">
                <a:solidFill>
                  <a:srgbClr val="000000"/>
                </a:solidFill>
                <a:latin typeface="Arial"/>
              </a:rPr>
              <a:t>3</a:t>
            </a:r>
            <a:r>
              <a:rPr lang="sk-SK" sz="4400" b="1" i="1" dirty="0">
                <a:solidFill>
                  <a:srgbClr val="000000"/>
                </a:solidFill>
                <a:latin typeface="Arial"/>
              </a:rPr>
              <a:t>. prednáška</a:t>
            </a:r>
            <a:endParaRPr/>
          </a:p>
          <a:p>
            <a:pPr algn="ctr">
              <a:lnSpc>
                <a:spcPct val="100000"/>
              </a:lnSpc>
            </a:pPr>
            <a:endParaRPr/>
          </a:p>
        </p:txBody>
      </p:sp>
      <p:pic>
        <p:nvPicPr>
          <p:cNvPr id="70" name="Picture 3"/>
          <p:cNvPicPr/>
          <p:nvPr/>
        </p:nvPicPr>
        <p:blipFill>
          <a:blip r:embed="rId2"/>
          <a:stretch>
            <a:fillRect/>
          </a:stretch>
        </p:blipFill>
        <p:spPr>
          <a:xfrm>
            <a:off x="5643720" y="142920"/>
            <a:ext cx="3299760" cy="519840"/>
          </a:xfrm>
          <a:prstGeom prst="rect">
            <a:avLst/>
          </a:prstGeom>
        </p:spPr>
      </p:pic>
      <p:pic>
        <p:nvPicPr>
          <p:cNvPr id="72" name="Picture 7"/>
          <p:cNvPicPr/>
          <p:nvPr/>
        </p:nvPicPr>
        <p:blipFill>
          <a:blip r:embed="rId3"/>
          <a:stretch>
            <a:fillRect/>
          </a:stretch>
        </p:blipFill>
        <p:spPr>
          <a:xfrm>
            <a:off x="214200" y="5929200"/>
            <a:ext cx="1571040" cy="781920"/>
          </a:xfrm>
          <a:prstGeom prst="rect">
            <a:avLst/>
          </a:prstGeom>
        </p:spPr>
      </p:pic>
      <p:pic>
        <p:nvPicPr>
          <p:cNvPr id="5" name="Picture 4" descr="Z:\Adri - projekt\husk_logo_sk.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223838"/>
            <a:ext cx="2592387" cy="61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Z:\ERB Ip_Sok_Ipolyszakállos_small.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CustomShape 1"/>
          <p:cNvSpPr/>
          <p:nvPr/>
        </p:nvSpPr>
        <p:spPr>
          <a:xfrm>
            <a:off x="0" y="0"/>
            <a:ext cx="11796480" cy="11796480"/>
          </a:xfrm>
          <a:prstGeom prst="rect">
            <a:avLst/>
          </a:prstGeom>
        </p:spPr>
        <p:txBody>
          <a:bodyPr lIns="90000" tIns="45000" rIns="90000" bIns="45000"/>
          <a:lstStyle/>
          <a:p>
            <a:pPr>
              <a:lnSpc>
                <a:spcPct val="100000"/>
              </a:lnSpc>
            </a:pPr>
            <a:fld id="{9176A689-5C09-434F-81C8-95EFD5AD6317}" type="slidenum">
              <a:rPr lang="sk-SK">
                <a:solidFill>
                  <a:srgbClr val="000000"/>
                </a:solidFill>
                <a:latin typeface="Arial"/>
              </a:rPr>
              <a:pPr>
                <a:lnSpc>
                  <a:spcPct val="100000"/>
                </a:lnSpc>
              </a:pPr>
              <a:t>10</a:t>
            </a:fld>
            <a:endParaRPr/>
          </a:p>
        </p:txBody>
      </p:sp>
      <p:sp>
        <p:nvSpPr>
          <p:cNvPr id="147" name="CustomShape 2"/>
          <p:cNvSpPr/>
          <p:nvPr/>
        </p:nvSpPr>
        <p:spPr>
          <a:xfrm>
            <a:off x="468360" y="953100"/>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148" name="CustomShape 3"/>
          <p:cNvSpPr/>
          <p:nvPr/>
        </p:nvSpPr>
        <p:spPr>
          <a:xfrm>
            <a:off x="417930" y="2132856"/>
            <a:ext cx="8495640" cy="3295208"/>
          </a:xfrm>
          <a:prstGeom prst="rect">
            <a:avLst/>
          </a:prstGeom>
        </p:spPr>
        <p:txBody>
          <a:bodyPr lIns="90000" tIns="45000" rIns="90000" bIns="45000"/>
          <a:lstStyle/>
          <a:p>
            <a:pPr>
              <a:lnSpc>
                <a:spcPct val="100000"/>
              </a:lnSpc>
            </a:pPr>
            <a:r>
              <a:rPr lang="sk-SK" sz="2400" b="1" dirty="0">
                <a:solidFill>
                  <a:srgbClr val="000000"/>
                </a:solidFill>
                <a:latin typeface="Arial"/>
              </a:rPr>
              <a:t>Do výlučnej pôsobnosti valného zhromaždenia spadá:</a:t>
            </a:r>
            <a:endParaRPr dirty="0"/>
          </a:p>
          <a:p>
            <a:pPr>
              <a:lnSpc>
                <a:spcPct val="100000"/>
              </a:lnSpc>
              <a:buFont typeface="StarSymbol"/>
              <a:buChar char="l"/>
            </a:pPr>
            <a:r>
              <a:rPr lang="sk-SK" sz="2200" dirty="0">
                <a:solidFill>
                  <a:srgbClr val="000000"/>
                </a:solidFill>
                <a:latin typeface="Arial"/>
              </a:rPr>
              <a:t>voľba konateľa, jeho odvolanie a určenie odmien;</a:t>
            </a:r>
            <a:endParaRPr dirty="0"/>
          </a:p>
          <a:p>
            <a:pPr>
              <a:lnSpc>
                <a:spcPct val="100000"/>
              </a:lnSpc>
              <a:buFont typeface="StarSymbol"/>
              <a:buChar char="l"/>
            </a:pPr>
            <a:r>
              <a:rPr lang="sk-SK" sz="2200" dirty="0">
                <a:solidFill>
                  <a:srgbClr val="000000"/>
                </a:solidFill>
                <a:latin typeface="Arial"/>
              </a:rPr>
              <a:t>voľba členov dozornej rady, ich odvolanie a určenie odmien;</a:t>
            </a:r>
            <a:endParaRPr dirty="0"/>
          </a:p>
          <a:p>
            <a:pPr>
              <a:lnSpc>
                <a:spcPct val="100000"/>
              </a:lnSpc>
              <a:buFont typeface="StarSymbol"/>
              <a:buChar char="l"/>
            </a:pPr>
            <a:r>
              <a:rPr lang="sk-SK" sz="2200" dirty="0">
                <a:solidFill>
                  <a:srgbClr val="000000"/>
                </a:solidFill>
                <a:latin typeface="Arial"/>
              </a:rPr>
              <a:t>voľba </a:t>
            </a:r>
            <a:r>
              <a:rPr lang="sk-SK" sz="2200" dirty="0" err="1">
                <a:solidFill>
                  <a:srgbClr val="000000"/>
                </a:solidFill>
                <a:latin typeface="Arial"/>
              </a:rPr>
              <a:t>auditora</a:t>
            </a:r>
            <a:r>
              <a:rPr lang="sk-SK" sz="2200" dirty="0">
                <a:solidFill>
                  <a:srgbClr val="000000"/>
                </a:solidFill>
                <a:latin typeface="Arial"/>
              </a:rPr>
              <a:t>, jeho odvolanie a určenie odmien;</a:t>
            </a:r>
            <a:endParaRPr dirty="0"/>
          </a:p>
          <a:p>
            <a:pPr>
              <a:lnSpc>
                <a:spcPct val="100000"/>
              </a:lnSpc>
              <a:buFont typeface="StarSymbol"/>
              <a:buChar char="l"/>
            </a:pPr>
            <a:r>
              <a:rPr lang="sk-SK" sz="2200" dirty="0">
                <a:solidFill>
                  <a:srgbClr val="000000"/>
                </a:solidFill>
                <a:latin typeface="Arial"/>
              </a:rPr>
              <a:t>schválenie podpísania zmluvy, ktorú spoločnosť uzatvára s vlastným spoločníkom, konateľom alebo jeho blízkymi či životným partnerom; </a:t>
            </a:r>
            <a:endParaRPr dirty="0"/>
          </a:p>
          <a:p>
            <a:pPr>
              <a:lnSpc>
                <a:spcPct val="100000"/>
              </a:lnSpc>
              <a:buFont typeface="StarSymbol"/>
              <a:buChar char="l"/>
            </a:pPr>
            <a:r>
              <a:rPr lang="sk-SK" sz="2200" dirty="0">
                <a:solidFill>
                  <a:srgbClr val="000000"/>
                </a:solidFill>
                <a:latin typeface="Arial"/>
              </a:rPr>
              <a:t>uplatnenie pohľadávok voči spoločníkom, konateľom, členom dozornej rady či </a:t>
            </a:r>
            <a:r>
              <a:rPr lang="sk-SK" sz="2200" dirty="0" err="1">
                <a:solidFill>
                  <a:srgbClr val="000000"/>
                </a:solidFill>
                <a:latin typeface="Arial"/>
              </a:rPr>
              <a:t>auditorom</a:t>
            </a:r>
            <a:r>
              <a:rPr lang="sk-SK" sz="2200" dirty="0">
                <a:solidFill>
                  <a:srgbClr val="000000"/>
                </a:solidFill>
                <a:latin typeface="Arial"/>
              </a:rPr>
              <a:t>;</a:t>
            </a:r>
            <a:endParaRPr dirty="0"/>
          </a:p>
        </p:txBody>
      </p:sp>
      <p:pic>
        <p:nvPicPr>
          <p:cNvPr id="150" name="Picture 3"/>
          <p:cNvPicPr/>
          <p:nvPr/>
        </p:nvPicPr>
        <p:blipFill>
          <a:blip r:embed="rId2"/>
          <a:stretch>
            <a:fillRect/>
          </a:stretch>
        </p:blipFill>
        <p:spPr>
          <a:xfrm>
            <a:off x="5643720" y="142920"/>
            <a:ext cx="3299760" cy="519840"/>
          </a:xfrm>
          <a:prstGeom prst="rect">
            <a:avLst/>
          </a:prstGeom>
        </p:spPr>
      </p:pic>
      <p:pic>
        <p:nvPicPr>
          <p:cNvPr id="152"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CustomShape 1"/>
          <p:cNvSpPr/>
          <p:nvPr/>
        </p:nvSpPr>
        <p:spPr>
          <a:xfrm>
            <a:off x="0" y="0"/>
            <a:ext cx="11796480" cy="11796480"/>
          </a:xfrm>
          <a:prstGeom prst="rect">
            <a:avLst/>
          </a:prstGeom>
        </p:spPr>
        <p:txBody>
          <a:bodyPr lIns="90000" tIns="45000" rIns="90000" bIns="45000"/>
          <a:lstStyle/>
          <a:p>
            <a:pPr>
              <a:lnSpc>
                <a:spcPct val="100000"/>
              </a:lnSpc>
            </a:pPr>
            <a:fld id="{B6264340-9792-432A-BA6D-77672365CABA}" type="slidenum">
              <a:rPr lang="sk-SK">
                <a:solidFill>
                  <a:srgbClr val="000000"/>
                </a:solidFill>
                <a:latin typeface="Arial"/>
              </a:rPr>
              <a:pPr>
                <a:lnSpc>
                  <a:spcPct val="100000"/>
                </a:lnSpc>
              </a:pPr>
              <a:t>11</a:t>
            </a:fld>
            <a:endParaRPr/>
          </a:p>
        </p:txBody>
      </p:sp>
      <p:sp>
        <p:nvSpPr>
          <p:cNvPr id="155" name="CustomShape 2"/>
          <p:cNvSpPr/>
          <p:nvPr/>
        </p:nvSpPr>
        <p:spPr>
          <a:xfrm>
            <a:off x="486845" y="958079"/>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156" name="CustomShape 3"/>
          <p:cNvSpPr/>
          <p:nvPr/>
        </p:nvSpPr>
        <p:spPr>
          <a:xfrm>
            <a:off x="242055" y="1861761"/>
            <a:ext cx="8495640" cy="3799264"/>
          </a:xfrm>
          <a:prstGeom prst="rect">
            <a:avLst/>
          </a:prstGeom>
        </p:spPr>
        <p:txBody>
          <a:bodyPr lIns="90000" tIns="45000" rIns="90000" bIns="45000"/>
          <a:lstStyle/>
          <a:p>
            <a:pPr>
              <a:lnSpc>
                <a:spcPct val="100000"/>
              </a:lnSpc>
            </a:pPr>
            <a:r>
              <a:rPr lang="sk-SK" sz="2400" b="1" dirty="0">
                <a:solidFill>
                  <a:srgbClr val="000000"/>
                </a:solidFill>
                <a:latin typeface="Arial"/>
              </a:rPr>
              <a:t>Konateľ</a:t>
            </a:r>
            <a:endParaRPr dirty="0"/>
          </a:p>
          <a:p>
            <a:pPr algn="just">
              <a:lnSpc>
                <a:spcPct val="100000"/>
              </a:lnSpc>
            </a:pPr>
            <a:r>
              <a:rPr lang="sk-SK" sz="2400" dirty="0">
                <a:solidFill>
                  <a:srgbClr val="000000"/>
                </a:solidFill>
                <a:latin typeface="Arial"/>
              </a:rPr>
              <a:t>	Na vybavovanie vecí spoločnosti a zákonné zastupovanie spoločnosti dohliada jeden alebo viac konateľov zvolených valným zhromaždením zo  spoločníkov alebo okruhu tretích osôb.</a:t>
            </a:r>
            <a:endParaRPr dirty="0"/>
          </a:p>
          <a:p>
            <a:pPr algn="just">
              <a:lnSpc>
                <a:spcPct val="100000"/>
              </a:lnSpc>
            </a:pPr>
            <a:endParaRPr dirty="0"/>
          </a:p>
          <a:p>
            <a:pPr algn="just">
              <a:lnSpc>
                <a:spcPct val="100000"/>
              </a:lnSpc>
            </a:pPr>
            <a:r>
              <a:rPr lang="sk-SK" sz="2400" dirty="0">
                <a:solidFill>
                  <a:srgbClr val="000000"/>
                </a:solidFill>
                <a:latin typeface="Arial"/>
              </a:rPr>
              <a:t>   Úlohu vedúceho funkcionára vykonáva sám. Je podriadený iba legislatíve, spoločenskej zmluve,  uzneseniam najvyššieho orgánu spoločnosti, tým pádom nepodlieha príkazom spoločníkov hospodárskej spoločnosti. </a:t>
            </a:r>
            <a:endParaRPr dirty="0"/>
          </a:p>
        </p:txBody>
      </p:sp>
      <p:pic>
        <p:nvPicPr>
          <p:cNvPr id="158" name="Picture 3"/>
          <p:cNvPicPr/>
          <p:nvPr/>
        </p:nvPicPr>
        <p:blipFill>
          <a:blip r:embed="rId2"/>
          <a:stretch>
            <a:fillRect/>
          </a:stretch>
        </p:blipFill>
        <p:spPr>
          <a:xfrm>
            <a:off x="5643720" y="142920"/>
            <a:ext cx="3299760" cy="519840"/>
          </a:xfrm>
          <a:prstGeom prst="rect">
            <a:avLst/>
          </a:prstGeom>
        </p:spPr>
      </p:pic>
      <p:pic>
        <p:nvPicPr>
          <p:cNvPr id="160"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9046" y="107796"/>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CustomShape 1"/>
          <p:cNvSpPr/>
          <p:nvPr/>
        </p:nvSpPr>
        <p:spPr>
          <a:xfrm>
            <a:off x="0" y="0"/>
            <a:ext cx="11796480" cy="11796480"/>
          </a:xfrm>
          <a:prstGeom prst="rect">
            <a:avLst/>
          </a:prstGeom>
        </p:spPr>
        <p:txBody>
          <a:bodyPr lIns="90000" tIns="45000" rIns="90000" bIns="45000"/>
          <a:lstStyle/>
          <a:p>
            <a:pPr>
              <a:lnSpc>
                <a:spcPct val="100000"/>
              </a:lnSpc>
            </a:pPr>
            <a:fld id="{942B3C10-267E-44AE-AF5A-612D3A92B499}" type="slidenum">
              <a:rPr lang="sk-SK">
                <a:solidFill>
                  <a:srgbClr val="000000"/>
                </a:solidFill>
                <a:latin typeface="Arial"/>
              </a:rPr>
              <a:pPr>
                <a:lnSpc>
                  <a:spcPct val="100000"/>
                </a:lnSpc>
              </a:pPr>
              <a:t>12</a:t>
            </a:fld>
            <a:endParaRPr/>
          </a:p>
        </p:txBody>
      </p:sp>
      <p:sp>
        <p:nvSpPr>
          <p:cNvPr id="163" name="CustomShape 2"/>
          <p:cNvSpPr/>
          <p:nvPr/>
        </p:nvSpPr>
        <p:spPr>
          <a:xfrm>
            <a:off x="487347" y="797375"/>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164" name="CustomShape 3"/>
          <p:cNvSpPr/>
          <p:nvPr/>
        </p:nvSpPr>
        <p:spPr>
          <a:xfrm>
            <a:off x="395280" y="2003224"/>
            <a:ext cx="8495640" cy="3655248"/>
          </a:xfrm>
          <a:prstGeom prst="rect">
            <a:avLst/>
          </a:prstGeom>
        </p:spPr>
        <p:txBody>
          <a:bodyPr lIns="90000" tIns="45000" rIns="90000" bIns="45000"/>
          <a:lstStyle/>
          <a:p>
            <a:pPr algn="just">
              <a:lnSpc>
                <a:spcPct val="100000"/>
              </a:lnSpc>
            </a:pPr>
            <a:r>
              <a:rPr lang="sk-SK" sz="2400" dirty="0">
                <a:solidFill>
                  <a:srgbClr val="000000"/>
                </a:solidFill>
                <a:latin typeface="Arial"/>
              </a:rPr>
              <a:t>	Úlohou konateľa je viesť register spoločníkov (zoznam členov). Konateľ je povinný odovzdať register spoločníkov obchodnému registru, ako aj v prípade zmenených údajov odovzdať  pozmenený register spoločníkov. </a:t>
            </a:r>
            <a:endParaRPr dirty="0"/>
          </a:p>
          <a:p>
            <a:pPr algn="just">
              <a:lnSpc>
                <a:spcPct val="100000"/>
              </a:lnSpc>
            </a:pPr>
            <a:r>
              <a:rPr lang="sk-SK" sz="2400" dirty="0">
                <a:solidFill>
                  <a:srgbClr val="000000"/>
                </a:solidFill>
                <a:latin typeface="Arial"/>
              </a:rPr>
              <a:t>	V prípade založenia hospodárskej spoločnosti, úpravy spoločenskej zmluvy, zmeny údajov, práv či faktov v obchodnom registri, ako aj v prípade zákonom predpísaných údajov – má vedúci funkcionár povinnosť nahlásiť tieto zmeny elektronickou formou obchodnému registru. </a:t>
            </a:r>
            <a:endParaRPr dirty="0"/>
          </a:p>
        </p:txBody>
      </p:sp>
      <p:pic>
        <p:nvPicPr>
          <p:cNvPr id="166" name="Picture 3"/>
          <p:cNvPicPr/>
          <p:nvPr/>
        </p:nvPicPr>
        <p:blipFill>
          <a:blip r:embed="rId2"/>
          <a:stretch>
            <a:fillRect/>
          </a:stretch>
        </p:blipFill>
        <p:spPr>
          <a:xfrm>
            <a:off x="5643720" y="142920"/>
            <a:ext cx="3299760" cy="519840"/>
          </a:xfrm>
          <a:prstGeom prst="rect">
            <a:avLst/>
          </a:prstGeom>
        </p:spPr>
      </p:pic>
      <p:pic>
        <p:nvPicPr>
          <p:cNvPr id="168"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280" y="5237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CustomShape 1"/>
          <p:cNvSpPr/>
          <p:nvPr/>
        </p:nvSpPr>
        <p:spPr>
          <a:xfrm>
            <a:off x="0" y="0"/>
            <a:ext cx="11796480" cy="11796480"/>
          </a:xfrm>
          <a:prstGeom prst="rect">
            <a:avLst/>
          </a:prstGeom>
        </p:spPr>
        <p:txBody>
          <a:bodyPr lIns="90000" tIns="45000" rIns="90000" bIns="45000"/>
          <a:lstStyle/>
          <a:p>
            <a:pPr>
              <a:lnSpc>
                <a:spcPct val="100000"/>
              </a:lnSpc>
            </a:pPr>
            <a:fld id="{DD704285-9472-45DD-A64D-A323263DA734}" type="slidenum">
              <a:rPr lang="sk-SK">
                <a:solidFill>
                  <a:srgbClr val="000000"/>
                </a:solidFill>
                <a:latin typeface="Arial"/>
              </a:rPr>
              <a:pPr>
                <a:lnSpc>
                  <a:spcPct val="100000"/>
                </a:lnSpc>
              </a:pPr>
              <a:t>13</a:t>
            </a:fld>
            <a:endParaRPr/>
          </a:p>
        </p:txBody>
      </p:sp>
      <p:sp>
        <p:nvSpPr>
          <p:cNvPr id="171" name="CustomShape 2"/>
          <p:cNvSpPr/>
          <p:nvPr/>
        </p:nvSpPr>
        <p:spPr>
          <a:xfrm>
            <a:off x="468360" y="760917"/>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172" name="CustomShape 3"/>
          <p:cNvSpPr/>
          <p:nvPr/>
        </p:nvSpPr>
        <p:spPr>
          <a:xfrm>
            <a:off x="334980" y="2242992"/>
            <a:ext cx="8495640" cy="3655248"/>
          </a:xfrm>
          <a:prstGeom prst="rect">
            <a:avLst/>
          </a:prstGeom>
        </p:spPr>
        <p:txBody>
          <a:bodyPr lIns="90000" tIns="45000" rIns="90000" bIns="45000"/>
          <a:lstStyle/>
          <a:p>
            <a:pPr>
              <a:lnSpc>
                <a:spcPct val="100000"/>
              </a:lnSpc>
            </a:pPr>
            <a:r>
              <a:rPr lang="sk-SK" sz="2800" b="1" dirty="0">
                <a:solidFill>
                  <a:srgbClr val="000000"/>
                </a:solidFill>
                <a:latin typeface="Arial"/>
              </a:rPr>
              <a:t>Dozorná rada</a:t>
            </a:r>
            <a:endParaRPr dirty="0"/>
          </a:p>
          <a:p>
            <a:pPr>
              <a:lnSpc>
                <a:spcPct val="100000"/>
              </a:lnSpc>
            </a:pPr>
            <a:r>
              <a:rPr lang="sk-SK" sz="2400" dirty="0">
                <a:solidFill>
                  <a:srgbClr val="000000"/>
                </a:solidFill>
                <a:latin typeface="Arial"/>
              </a:rPr>
              <a:t>	</a:t>
            </a:r>
            <a:endParaRPr dirty="0"/>
          </a:p>
          <a:p>
            <a:pPr>
              <a:lnSpc>
                <a:spcPct val="100000"/>
              </a:lnSpc>
            </a:pPr>
            <a:r>
              <a:rPr lang="sk-SK" sz="2400" dirty="0">
                <a:solidFill>
                  <a:srgbClr val="000000"/>
                </a:solidFill>
                <a:latin typeface="Arial"/>
              </a:rPr>
              <a:t>	Spoločnosť s ručením obmedzeným má povinnosť zriadiť dozornú radu, ak:</a:t>
            </a:r>
            <a:endParaRPr dirty="0"/>
          </a:p>
          <a:p>
            <a:pPr>
              <a:lnSpc>
                <a:spcPct val="100000"/>
              </a:lnSpc>
              <a:buSzPct val="45000"/>
              <a:buFont typeface="StarSymbol"/>
              <a:buChar char=""/>
            </a:pPr>
            <a:r>
              <a:rPr lang="sk-SK" sz="2400" i="1" dirty="0">
                <a:solidFill>
                  <a:srgbClr val="000000"/>
                </a:solidFill>
                <a:latin typeface="Arial"/>
              </a:rPr>
              <a:t>tak zákon predpisuje v záujme ochrany spoločného vlastníctva alebo v záujme činnosti, ktorú spoločnosť vykonáva alebo</a:t>
            </a:r>
            <a:endParaRPr dirty="0"/>
          </a:p>
          <a:p>
            <a:pPr>
              <a:lnSpc>
                <a:spcPct val="100000"/>
              </a:lnSpc>
              <a:buSzPct val="45000"/>
              <a:buFont typeface="StarSymbol"/>
              <a:buChar char=""/>
            </a:pPr>
            <a:r>
              <a:rPr lang="sk-SK" sz="2400" i="1" dirty="0">
                <a:solidFill>
                  <a:srgbClr val="000000"/>
                </a:solidFill>
                <a:latin typeface="Arial"/>
              </a:rPr>
              <a:t>tak ustanovuje zákon o hospodárskych spoločnostiach na ochranu práv zamestnanca.</a:t>
            </a:r>
            <a:endParaRPr dirty="0"/>
          </a:p>
        </p:txBody>
      </p:sp>
      <p:pic>
        <p:nvPicPr>
          <p:cNvPr id="174" name="Picture 3"/>
          <p:cNvPicPr/>
          <p:nvPr/>
        </p:nvPicPr>
        <p:blipFill>
          <a:blip r:embed="rId2"/>
          <a:stretch>
            <a:fillRect/>
          </a:stretch>
        </p:blipFill>
        <p:spPr>
          <a:xfrm>
            <a:off x="5643720" y="142920"/>
            <a:ext cx="3299760" cy="519840"/>
          </a:xfrm>
          <a:prstGeom prst="rect">
            <a:avLst/>
          </a:prstGeom>
        </p:spPr>
      </p:pic>
      <p:pic>
        <p:nvPicPr>
          <p:cNvPr id="176"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CustomShape 1"/>
          <p:cNvSpPr/>
          <p:nvPr/>
        </p:nvSpPr>
        <p:spPr>
          <a:xfrm>
            <a:off x="0" y="0"/>
            <a:ext cx="11796480" cy="11796480"/>
          </a:xfrm>
          <a:prstGeom prst="rect">
            <a:avLst/>
          </a:prstGeom>
        </p:spPr>
        <p:txBody>
          <a:bodyPr lIns="90000" tIns="45000" rIns="90000" bIns="45000"/>
          <a:lstStyle/>
          <a:p>
            <a:pPr>
              <a:lnSpc>
                <a:spcPct val="100000"/>
              </a:lnSpc>
            </a:pPr>
            <a:fld id="{97DF28F6-9800-45A3-8943-1AFB8AAF5A29}" type="slidenum">
              <a:rPr lang="sk-SK">
                <a:solidFill>
                  <a:srgbClr val="000000"/>
                </a:solidFill>
                <a:latin typeface="Arial"/>
              </a:rPr>
              <a:pPr>
                <a:lnSpc>
                  <a:spcPct val="100000"/>
                </a:lnSpc>
              </a:pPr>
              <a:t>14</a:t>
            </a:fld>
            <a:endParaRPr/>
          </a:p>
        </p:txBody>
      </p:sp>
      <p:sp>
        <p:nvSpPr>
          <p:cNvPr id="179" name="CustomShape 2"/>
          <p:cNvSpPr/>
          <p:nvPr/>
        </p:nvSpPr>
        <p:spPr>
          <a:xfrm>
            <a:off x="505545" y="953100"/>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180" name="CustomShape 3"/>
          <p:cNvSpPr/>
          <p:nvPr/>
        </p:nvSpPr>
        <p:spPr>
          <a:xfrm>
            <a:off x="468360" y="1955175"/>
            <a:ext cx="8495640" cy="4231312"/>
          </a:xfrm>
          <a:prstGeom prst="rect">
            <a:avLst/>
          </a:prstGeom>
        </p:spPr>
        <p:txBody>
          <a:bodyPr lIns="90000" tIns="45000" rIns="90000" bIns="45000"/>
          <a:lstStyle/>
          <a:p>
            <a:pPr>
              <a:lnSpc>
                <a:spcPct val="100000"/>
              </a:lnSpc>
            </a:pPr>
            <a:r>
              <a:rPr lang="sk-SK" sz="2800" b="1" dirty="0" err="1">
                <a:solidFill>
                  <a:srgbClr val="000000"/>
                </a:solidFill>
                <a:latin typeface="Arial"/>
              </a:rPr>
              <a:t>Auditor</a:t>
            </a:r>
            <a:endParaRPr dirty="0"/>
          </a:p>
          <a:p>
            <a:pPr algn="just">
              <a:lnSpc>
                <a:spcPct val="100000"/>
              </a:lnSpc>
            </a:pPr>
            <a:r>
              <a:rPr lang="sk-SK" sz="2400" dirty="0">
                <a:solidFill>
                  <a:srgbClr val="000000"/>
                </a:solidFill>
                <a:latin typeface="Arial"/>
              </a:rPr>
              <a:t>	Úlohou </a:t>
            </a:r>
            <a:r>
              <a:rPr lang="sk-SK" sz="2400" dirty="0" err="1">
                <a:solidFill>
                  <a:srgbClr val="000000"/>
                </a:solidFill>
                <a:latin typeface="Arial"/>
              </a:rPr>
              <a:t>auditora</a:t>
            </a:r>
            <a:r>
              <a:rPr lang="sk-SK" sz="2400" dirty="0">
                <a:solidFill>
                  <a:srgbClr val="000000"/>
                </a:solidFill>
                <a:latin typeface="Arial"/>
              </a:rPr>
              <a:t> spoločnosti s ručením obmedzeným zvoleného valným zhromaždením je podľa účtovného zákona dozerať na vykonanie auditu, a predovšetkým zistiť, či závierka spoločnosti podľa účtovného zákona vyhovuje právnym predpisom, ďalej či poskytuje dôveryhodný a pravdivý obraz o majetkovej a finančnej situácii spoločnosti a o výsledkoch jej činnosti.</a:t>
            </a:r>
            <a:endParaRPr dirty="0"/>
          </a:p>
          <a:p>
            <a:pPr>
              <a:lnSpc>
                <a:spcPct val="100000"/>
              </a:lnSpc>
            </a:pPr>
            <a:r>
              <a:rPr lang="sk-SK" sz="2400" dirty="0">
                <a:solidFill>
                  <a:srgbClr val="000000"/>
                </a:solidFill>
                <a:latin typeface="Arial"/>
              </a:rPr>
              <a:t>	Audit nie je povinný, ak priemer ročnej tržby podnikateľa v čistom za predchádzajúce dva roky podnikania nepresiahla 50 miliónov forintov. </a:t>
            </a:r>
            <a:endParaRPr dirty="0"/>
          </a:p>
        </p:txBody>
      </p:sp>
      <p:pic>
        <p:nvPicPr>
          <p:cNvPr id="182" name="Picture 3"/>
          <p:cNvPicPr/>
          <p:nvPr/>
        </p:nvPicPr>
        <p:blipFill>
          <a:blip r:embed="rId2"/>
          <a:stretch>
            <a:fillRect/>
          </a:stretch>
        </p:blipFill>
        <p:spPr>
          <a:xfrm>
            <a:off x="5643720" y="142920"/>
            <a:ext cx="3299760" cy="519840"/>
          </a:xfrm>
          <a:prstGeom prst="rect">
            <a:avLst/>
          </a:prstGeom>
        </p:spPr>
      </p:pic>
      <p:pic>
        <p:nvPicPr>
          <p:cNvPr id="184"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6726"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CustomShape 1"/>
          <p:cNvSpPr/>
          <p:nvPr/>
        </p:nvSpPr>
        <p:spPr>
          <a:xfrm>
            <a:off x="0" y="0"/>
            <a:ext cx="11796480" cy="11796480"/>
          </a:xfrm>
          <a:prstGeom prst="rect">
            <a:avLst/>
          </a:prstGeom>
        </p:spPr>
        <p:txBody>
          <a:bodyPr lIns="90000" tIns="45000" rIns="90000" bIns="45000"/>
          <a:lstStyle/>
          <a:p>
            <a:pPr>
              <a:lnSpc>
                <a:spcPct val="100000"/>
              </a:lnSpc>
            </a:pPr>
            <a:fld id="{29DAB43F-F8C9-499A-84C7-7770351AFFC9}" type="slidenum">
              <a:rPr lang="sk-SK">
                <a:solidFill>
                  <a:srgbClr val="000000"/>
                </a:solidFill>
                <a:latin typeface="Arial"/>
              </a:rPr>
              <a:pPr>
                <a:lnSpc>
                  <a:spcPct val="100000"/>
                </a:lnSpc>
              </a:pPr>
              <a:t>15</a:t>
            </a:fld>
            <a:endParaRPr/>
          </a:p>
        </p:txBody>
      </p:sp>
      <p:sp>
        <p:nvSpPr>
          <p:cNvPr id="187" name="CustomShape 2"/>
          <p:cNvSpPr/>
          <p:nvPr/>
        </p:nvSpPr>
        <p:spPr>
          <a:xfrm>
            <a:off x="468360" y="929419"/>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188" name="CustomShape 3"/>
          <p:cNvSpPr/>
          <p:nvPr/>
        </p:nvSpPr>
        <p:spPr>
          <a:xfrm>
            <a:off x="447840" y="1736899"/>
            <a:ext cx="8495640" cy="4231312"/>
          </a:xfrm>
          <a:prstGeom prst="rect">
            <a:avLst/>
          </a:prstGeom>
        </p:spPr>
        <p:txBody>
          <a:bodyPr lIns="90000" tIns="45000" rIns="90000" bIns="45000"/>
          <a:lstStyle/>
          <a:p>
            <a:pPr>
              <a:lnSpc>
                <a:spcPct val="100000"/>
              </a:lnSpc>
            </a:pPr>
            <a:r>
              <a:rPr lang="sk-SK" sz="2800" b="1" dirty="0" err="1">
                <a:solidFill>
                  <a:srgbClr val="000000"/>
                </a:solidFill>
                <a:latin typeface="Arial"/>
              </a:rPr>
              <a:t>Auditor</a:t>
            </a:r>
            <a:endParaRPr dirty="0"/>
          </a:p>
          <a:p>
            <a:pPr algn="just">
              <a:lnSpc>
                <a:spcPct val="100000"/>
              </a:lnSpc>
            </a:pPr>
            <a:r>
              <a:rPr lang="sk-SK" sz="2400" dirty="0">
                <a:solidFill>
                  <a:srgbClr val="000000"/>
                </a:solidFill>
                <a:latin typeface="Arial"/>
              </a:rPr>
              <a:t>	Úlohou </a:t>
            </a:r>
            <a:r>
              <a:rPr lang="sk-SK" sz="2400" dirty="0" err="1">
                <a:solidFill>
                  <a:srgbClr val="000000"/>
                </a:solidFill>
                <a:latin typeface="Arial"/>
              </a:rPr>
              <a:t>auditora</a:t>
            </a:r>
            <a:r>
              <a:rPr lang="sk-SK" sz="2400" dirty="0">
                <a:solidFill>
                  <a:srgbClr val="000000"/>
                </a:solidFill>
                <a:latin typeface="Arial"/>
              </a:rPr>
              <a:t> spoločnosti s ručením obmedzeným zvoleného valným zhromaždením je podľa účtovného zákona dozerať na vykonanie auditu, a predovšetkým zistiť, či závierka spoločnosti podľa účtovného zákona vyhovuje právnym predpisom, ďalej či poskytuje dôveryhodný a pravdivý obraz o majetkovej a finančnej situácii spoločnosti a o výsledkoch jej činnosti.</a:t>
            </a:r>
            <a:endParaRPr dirty="0"/>
          </a:p>
          <a:p>
            <a:pPr>
              <a:lnSpc>
                <a:spcPct val="100000"/>
              </a:lnSpc>
            </a:pPr>
            <a:r>
              <a:rPr lang="sk-SK" sz="2400" dirty="0">
                <a:solidFill>
                  <a:srgbClr val="000000"/>
                </a:solidFill>
                <a:latin typeface="Arial"/>
              </a:rPr>
              <a:t>	Audit nie je povinný, ak priemer ročnej tržby podnikateľa v čistom za predchádzajúce dva roky podnikania nepresiahla 50 miliónov forintov. </a:t>
            </a:r>
            <a:endParaRPr dirty="0"/>
          </a:p>
        </p:txBody>
      </p:sp>
      <p:pic>
        <p:nvPicPr>
          <p:cNvPr id="190" name="Picture 3"/>
          <p:cNvPicPr/>
          <p:nvPr/>
        </p:nvPicPr>
        <p:blipFill>
          <a:blip r:embed="rId2"/>
          <a:stretch>
            <a:fillRect/>
          </a:stretch>
        </p:blipFill>
        <p:spPr>
          <a:xfrm>
            <a:off x="5643720" y="142920"/>
            <a:ext cx="3299760" cy="519840"/>
          </a:xfrm>
          <a:prstGeom prst="rect">
            <a:avLst/>
          </a:prstGeom>
        </p:spPr>
      </p:pic>
      <p:pic>
        <p:nvPicPr>
          <p:cNvPr id="192"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6726" y="142920"/>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CustomShape 1"/>
          <p:cNvSpPr/>
          <p:nvPr/>
        </p:nvSpPr>
        <p:spPr>
          <a:xfrm>
            <a:off x="0" y="0"/>
            <a:ext cx="11796480" cy="11796480"/>
          </a:xfrm>
          <a:prstGeom prst="rect">
            <a:avLst/>
          </a:prstGeom>
        </p:spPr>
        <p:txBody>
          <a:bodyPr lIns="90000" tIns="45000" rIns="90000" bIns="45000"/>
          <a:lstStyle/>
          <a:p>
            <a:pPr>
              <a:lnSpc>
                <a:spcPct val="100000"/>
              </a:lnSpc>
            </a:pPr>
            <a:fld id="{1440169E-59D3-4F30-B9FD-8978B5059BB9}" type="slidenum">
              <a:rPr lang="sk-SK">
                <a:solidFill>
                  <a:srgbClr val="000000"/>
                </a:solidFill>
                <a:latin typeface="Arial"/>
              </a:rPr>
              <a:pPr>
                <a:lnSpc>
                  <a:spcPct val="100000"/>
                </a:lnSpc>
              </a:pPr>
              <a:t>16</a:t>
            </a:fld>
            <a:endParaRPr/>
          </a:p>
        </p:txBody>
      </p:sp>
      <p:sp>
        <p:nvSpPr>
          <p:cNvPr id="195" name="CustomShape 2"/>
          <p:cNvSpPr/>
          <p:nvPr/>
        </p:nvSpPr>
        <p:spPr>
          <a:xfrm>
            <a:off x="489046" y="760313"/>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196" name="CustomShape 3"/>
          <p:cNvSpPr/>
          <p:nvPr/>
        </p:nvSpPr>
        <p:spPr>
          <a:xfrm>
            <a:off x="334980" y="1612740"/>
            <a:ext cx="8495640" cy="4087296"/>
          </a:xfrm>
          <a:prstGeom prst="rect">
            <a:avLst/>
          </a:prstGeom>
        </p:spPr>
        <p:txBody>
          <a:bodyPr lIns="90000" tIns="45000" rIns="90000" bIns="45000"/>
          <a:lstStyle/>
          <a:p>
            <a:pPr>
              <a:lnSpc>
                <a:spcPct val="100000"/>
              </a:lnSpc>
            </a:pPr>
            <a:r>
              <a:rPr lang="sk-SK" sz="2800" b="1" dirty="0">
                <a:solidFill>
                  <a:srgbClr val="000000"/>
                </a:solidFill>
                <a:latin typeface="Arial"/>
              </a:rPr>
              <a:t>Ručenie</a:t>
            </a:r>
            <a:endParaRPr dirty="0"/>
          </a:p>
          <a:p>
            <a:pPr algn="just">
              <a:lnSpc>
                <a:spcPct val="100000"/>
              </a:lnSpc>
            </a:pPr>
            <a:r>
              <a:rPr lang="sk-SK" sz="2400" dirty="0">
                <a:solidFill>
                  <a:srgbClr val="000000"/>
                </a:solidFill>
                <a:latin typeface="Arial"/>
              </a:rPr>
              <a:t>	Spoločnosť ručí plnou zodpovednosťou – celým majetkom – za svoje dlhy voči veriteľom. </a:t>
            </a:r>
            <a:endParaRPr dirty="0"/>
          </a:p>
          <a:p>
            <a:pPr algn="just">
              <a:lnSpc>
                <a:spcPct val="100000"/>
              </a:lnSpc>
            </a:pPr>
            <a:r>
              <a:rPr lang="sk-SK" sz="2400" dirty="0">
                <a:solidFill>
                  <a:srgbClr val="000000"/>
                </a:solidFill>
                <a:latin typeface="Arial"/>
              </a:rPr>
              <a:t>	Naproti tomu je ručenie spoločníkov obmedzené, pretože – odhliadnuc od určitých zákonných výnimiek – splácajú pohľadávky voči spoločnosti iba do výšky základného vkladu.</a:t>
            </a:r>
            <a:endParaRPr dirty="0"/>
          </a:p>
          <a:p>
            <a:pPr algn="just">
              <a:lnSpc>
                <a:spcPct val="100000"/>
              </a:lnSpc>
            </a:pPr>
            <a:r>
              <a:rPr lang="sk-SK" sz="2400" dirty="0">
                <a:solidFill>
                  <a:srgbClr val="000000"/>
                </a:solidFill>
                <a:latin typeface="Arial"/>
              </a:rPr>
              <a:t>	Spoločník má voči spoločnosti zodpovednosť za zaplatenie základného vkladu, prípadne za poplatky a vedľajšie služby určené spoločenskou zmluvou.   </a:t>
            </a:r>
            <a:endParaRPr dirty="0"/>
          </a:p>
        </p:txBody>
      </p:sp>
      <p:pic>
        <p:nvPicPr>
          <p:cNvPr id="198" name="Picture 3"/>
          <p:cNvPicPr/>
          <p:nvPr/>
        </p:nvPicPr>
        <p:blipFill>
          <a:blip r:embed="rId2"/>
          <a:stretch>
            <a:fillRect/>
          </a:stretch>
        </p:blipFill>
        <p:spPr>
          <a:xfrm>
            <a:off x="5643720" y="142920"/>
            <a:ext cx="3299760" cy="519840"/>
          </a:xfrm>
          <a:prstGeom prst="rect">
            <a:avLst/>
          </a:prstGeom>
        </p:spPr>
      </p:pic>
      <p:pic>
        <p:nvPicPr>
          <p:cNvPr id="200"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9046"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CustomShape 1"/>
          <p:cNvSpPr/>
          <p:nvPr/>
        </p:nvSpPr>
        <p:spPr>
          <a:xfrm>
            <a:off x="0" y="0"/>
            <a:ext cx="11796480" cy="11796480"/>
          </a:xfrm>
          <a:prstGeom prst="rect">
            <a:avLst/>
          </a:prstGeom>
        </p:spPr>
        <p:txBody>
          <a:bodyPr lIns="90000" tIns="45000" rIns="90000" bIns="45000"/>
          <a:lstStyle/>
          <a:p>
            <a:pPr>
              <a:lnSpc>
                <a:spcPct val="100000"/>
              </a:lnSpc>
            </a:pPr>
            <a:fld id="{122EB23E-2DD8-424A-9EBE-EB4B8BEEBADF}" type="slidenum">
              <a:rPr lang="sk-SK">
                <a:solidFill>
                  <a:srgbClr val="000000"/>
                </a:solidFill>
                <a:latin typeface="Arial"/>
              </a:rPr>
              <a:pPr>
                <a:lnSpc>
                  <a:spcPct val="100000"/>
                </a:lnSpc>
              </a:pPr>
              <a:t>17</a:t>
            </a:fld>
            <a:endParaRPr/>
          </a:p>
        </p:txBody>
      </p:sp>
      <p:sp>
        <p:nvSpPr>
          <p:cNvPr id="203" name="CustomShape 2"/>
          <p:cNvSpPr/>
          <p:nvPr/>
        </p:nvSpPr>
        <p:spPr>
          <a:xfrm>
            <a:off x="468360" y="549360"/>
            <a:ext cx="8228880" cy="807480"/>
          </a:xfrm>
          <a:prstGeom prst="rect">
            <a:avLst/>
          </a:prstGeom>
        </p:spPr>
        <p:txBody>
          <a:bodyPr lIns="90000" tIns="45000" rIns="90000" bIns="45000" anchor="ctr"/>
          <a:lstStyle/>
          <a:p>
            <a:pPr>
              <a:lnSpc>
                <a:spcPct val="100000"/>
              </a:lnSpc>
            </a:pPr>
            <a:r>
              <a:rPr lang="sk-SK" sz="3800">
                <a:solidFill>
                  <a:srgbClr val="000000"/>
                </a:solidFill>
                <a:latin typeface="Arial"/>
              </a:rPr>
              <a:t>Spoločnosť s ručením obmedzeným </a:t>
            </a:r>
            <a:endParaRPr/>
          </a:p>
        </p:txBody>
      </p:sp>
      <p:sp>
        <p:nvSpPr>
          <p:cNvPr id="204" name="CustomShape 3"/>
          <p:cNvSpPr/>
          <p:nvPr/>
        </p:nvSpPr>
        <p:spPr>
          <a:xfrm>
            <a:off x="395280" y="1285920"/>
            <a:ext cx="8495640" cy="4714200"/>
          </a:xfrm>
          <a:prstGeom prst="rect">
            <a:avLst/>
          </a:prstGeom>
        </p:spPr>
        <p:txBody>
          <a:bodyPr lIns="90000" tIns="45000" rIns="90000" bIns="45000"/>
          <a:lstStyle/>
          <a:p>
            <a:pPr>
              <a:lnSpc>
                <a:spcPct val="100000"/>
              </a:lnSpc>
            </a:pPr>
            <a:r>
              <a:rPr lang="sk-SK" sz="2800" b="1" dirty="0">
                <a:solidFill>
                  <a:srgbClr val="000000"/>
                </a:solidFill>
                <a:latin typeface="Arial"/>
              </a:rPr>
              <a:t>Dividendy</a:t>
            </a:r>
            <a:endParaRPr dirty="0"/>
          </a:p>
          <a:p>
            <a:pPr algn="just">
              <a:lnSpc>
                <a:spcPct val="100000"/>
              </a:lnSpc>
            </a:pPr>
            <a:r>
              <a:rPr lang="sk-SK" sz="2400" dirty="0">
                <a:solidFill>
                  <a:srgbClr val="000000"/>
                </a:solidFill>
                <a:latin typeface="Arial"/>
              </a:rPr>
              <a:t>	</a:t>
            </a:r>
            <a:r>
              <a:rPr lang="sk-SK" sz="2200" dirty="0">
                <a:solidFill>
                  <a:srgbClr val="000000"/>
                </a:solidFill>
                <a:latin typeface="Arial"/>
              </a:rPr>
              <a:t>Spoločníkovi spoločnosti patrí podiel (dividenda) rozdelený podľa zákona a rozhodnutia valného zhromaždenia, podľa zdaneného ročného zisku spoločnosti ako určuje účtovný zákon, resp. podľa zdaneného zisku obohateného o nerozdelené zisky.</a:t>
            </a:r>
            <a:endParaRPr dirty="0"/>
          </a:p>
          <a:p>
            <a:pPr algn="just">
              <a:lnSpc>
                <a:spcPct val="100000"/>
              </a:lnSpc>
            </a:pPr>
            <a:r>
              <a:rPr lang="sk-SK" sz="2200" dirty="0">
                <a:solidFill>
                  <a:srgbClr val="000000"/>
                </a:solidFill>
                <a:latin typeface="Arial"/>
              </a:rPr>
              <a:t> </a:t>
            </a:r>
            <a:endParaRPr dirty="0"/>
          </a:p>
          <a:p>
            <a:pPr algn="just">
              <a:lnSpc>
                <a:spcPct val="100000"/>
              </a:lnSpc>
            </a:pPr>
            <a:r>
              <a:rPr lang="sk-SK" sz="2200" dirty="0">
                <a:solidFill>
                  <a:srgbClr val="000000"/>
                </a:solidFill>
                <a:latin typeface="Arial"/>
              </a:rPr>
              <a:t>	Na dividendy má nárok spoločník, ktorý je v čase valného zhromaždenia rozhodujúceho o dividendách zapísaný v zozname spoločníkov, okrem prípadu, keď spoločenská zmluva určuje iný čas. Spoločenská zmluva poskytuje možnosť nato, aby sa spoločníkovi dividendy vyplatili nefinančným majetkovým príspevkom. Spoločník má právo na dividendy len v pomere už odovzdaného majetkového príspevku.</a:t>
            </a:r>
            <a:endParaRPr dirty="0"/>
          </a:p>
        </p:txBody>
      </p:sp>
      <p:pic>
        <p:nvPicPr>
          <p:cNvPr id="206" name="Picture 3"/>
          <p:cNvPicPr/>
          <p:nvPr/>
        </p:nvPicPr>
        <p:blipFill>
          <a:blip r:embed="rId2"/>
          <a:stretch>
            <a:fillRect/>
          </a:stretch>
        </p:blipFill>
        <p:spPr>
          <a:xfrm>
            <a:off x="5643720" y="142920"/>
            <a:ext cx="3299760" cy="519840"/>
          </a:xfrm>
          <a:prstGeom prst="rect">
            <a:avLst/>
          </a:prstGeom>
        </p:spPr>
      </p:pic>
      <p:pic>
        <p:nvPicPr>
          <p:cNvPr id="208"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CustomShape 1"/>
          <p:cNvSpPr/>
          <p:nvPr/>
        </p:nvSpPr>
        <p:spPr>
          <a:xfrm>
            <a:off x="0" y="0"/>
            <a:ext cx="11796480" cy="11796480"/>
          </a:xfrm>
          <a:prstGeom prst="rect">
            <a:avLst/>
          </a:prstGeom>
        </p:spPr>
        <p:txBody>
          <a:bodyPr lIns="90000" tIns="45000" rIns="90000" bIns="45000"/>
          <a:lstStyle/>
          <a:p>
            <a:pPr>
              <a:lnSpc>
                <a:spcPct val="100000"/>
              </a:lnSpc>
            </a:pPr>
            <a:fld id="{A8A90026-D40C-4ABE-82D2-C40772024BCE}" type="slidenum">
              <a:rPr lang="sk-SK">
                <a:solidFill>
                  <a:srgbClr val="000000"/>
                </a:solidFill>
                <a:latin typeface="Arial"/>
              </a:rPr>
              <a:pPr>
                <a:lnSpc>
                  <a:spcPct val="100000"/>
                </a:lnSpc>
              </a:pPr>
              <a:t>18</a:t>
            </a:fld>
            <a:endParaRPr/>
          </a:p>
        </p:txBody>
      </p:sp>
      <p:sp>
        <p:nvSpPr>
          <p:cNvPr id="211" name="CustomShape 2"/>
          <p:cNvSpPr/>
          <p:nvPr/>
        </p:nvSpPr>
        <p:spPr>
          <a:xfrm>
            <a:off x="468360" y="953100"/>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212" name="CustomShape 3"/>
          <p:cNvSpPr/>
          <p:nvPr/>
        </p:nvSpPr>
        <p:spPr>
          <a:xfrm>
            <a:off x="334980" y="1842618"/>
            <a:ext cx="8495640" cy="3871272"/>
          </a:xfrm>
          <a:prstGeom prst="rect">
            <a:avLst/>
          </a:prstGeom>
        </p:spPr>
        <p:txBody>
          <a:bodyPr lIns="90000" tIns="45000" rIns="90000" bIns="45000"/>
          <a:lstStyle/>
          <a:p>
            <a:pPr>
              <a:lnSpc>
                <a:spcPct val="100000"/>
              </a:lnSpc>
            </a:pPr>
            <a:r>
              <a:rPr lang="sk-SK" sz="2800" b="1" dirty="0">
                <a:solidFill>
                  <a:srgbClr val="000000"/>
                </a:solidFill>
                <a:latin typeface="Arial"/>
              </a:rPr>
              <a:t>Zánik spoločnosti s ručením obmedzeným </a:t>
            </a:r>
            <a:endParaRPr dirty="0"/>
          </a:p>
          <a:p>
            <a:pPr algn="just">
              <a:lnSpc>
                <a:spcPct val="100000"/>
              </a:lnSpc>
            </a:pPr>
            <a:r>
              <a:rPr lang="sk-SK" sz="2400" dirty="0">
                <a:solidFill>
                  <a:srgbClr val="000000"/>
                </a:solidFill>
                <a:latin typeface="Arial"/>
              </a:rPr>
              <a:t>	Na vynesenie rozhodnutia o zániku spoločnosti je potrebný súhlas trojštvrťovej hlasovacej väčšiny na valnom zhromaždení.</a:t>
            </a:r>
            <a:endParaRPr dirty="0"/>
          </a:p>
          <a:p>
            <a:pPr algn="just">
              <a:lnSpc>
                <a:spcPct val="100000"/>
              </a:lnSpc>
            </a:pPr>
            <a:endParaRPr dirty="0"/>
          </a:p>
          <a:p>
            <a:pPr algn="just">
              <a:lnSpc>
                <a:spcPct val="100000"/>
              </a:lnSpc>
            </a:pPr>
            <a:r>
              <a:rPr lang="sk-SK" sz="2400" dirty="0">
                <a:solidFill>
                  <a:srgbClr val="000000"/>
                </a:solidFill>
                <a:latin typeface="Arial"/>
              </a:rPr>
              <a:t>	Ak počet členov spoločnosti klesol na jednu osobu, spoločnosť nezaniká, ale pokračuje ako spoločnosť s jednou osobou.	 Ak spoločnosť najneskôr do jedného roka nenahlási nového spoločníka, spoločenskú zmluvu je potrebné zmeniť na zakladaciu listinu.	</a:t>
            </a:r>
            <a:endParaRPr dirty="0"/>
          </a:p>
        </p:txBody>
      </p:sp>
      <p:pic>
        <p:nvPicPr>
          <p:cNvPr id="214" name="Picture 3"/>
          <p:cNvPicPr/>
          <p:nvPr/>
        </p:nvPicPr>
        <p:blipFill>
          <a:blip r:embed="rId2"/>
          <a:stretch>
            <a:fillRect/>
          </a:stretch>
        </p:blipFill>
        <p:spPr>
          <a:xfrm>
            <a:off x="5643720" y="142920"/>
            <a:ext cx="3299760" cy="519840"/>
          </a:xfrm>
          <a:prstGeom prst="rect">
            <a:avLst/>
          </a:prstGeom>
        </p:spPr>
      </p:pic>
      <p:pic>
        <p:nvPicPr>
          <p:cNvPr id="216"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1201" y="142920"/>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CustomShape 1"/>
          <p:cNvSpPr/>
          <p:nvPr/>
        </p:nvSpPr>
        <p:spPr>
          <a:xfrm>
            <a:off x="0" y="0"/>
            <a:ext cx="11796480" cy="11796480"/>
          </a:xfrm>
          <a:prstGeom prst="rect">
            <a:avLst/>
          </a:prstGeom>
        </p:spPr>
        <p:txBody>
          <a:bodyPr lIns="90000" tIns="45000" rIns="90000" bIns="45000"/>
          <a:lstStyle/>
          <a:p>
            <a:pPr>
              <a:lnSpc>
                <a:spcPct val="100000"/>
              </a:lnSpc>
            </a:pPr>
            <a:fld id="{1EB50780-2325-4BEA-8EF4-E72148E84610}" type="slidenum">
              <a:rPr lang="sk-SK">
                <a:solidFill>
                  <a:srgbClr val="000000"/>
                </a:solidFill>
                <a:latin typeface="Arial"/>
              </a:rPr>
              <a:pPr>
                <a:lnSpc>
                  <a:spcPct val="100000"/>
                </a:lnSpc>
              </a:pPr>
              <a:t>19</a:t>
            </a:fld>
            <a:endParaRPr/>
          </a:p>
        </p:txBody>
      </p:sp>
      <p:sp>
        <p:nvSpPr>
          <p:cNvPr id="219" name="CustomShape 2"/>
          <p:cNvSpPr/>
          <p:nvPr/>
        </p:nvSpPr>
        <p:spPr>
          <a:xfrm>
            <a:off x="460511" y="662760"/>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220" name="CustomShape 3"/>
          <p:cNvSpPr/>
          <p:nvPr/>
        </p:nvSpPr>
        <p:spPr>
          <a:xfrm>
            <a:off x="432801" y="1472287"/>
            <a:ext cx="8495640" cy="4714200"/>
          </a:xfrm>
          <a:prstGeom prst="rect">
            <a:avLst/>
          </a:prstGeom>
        </p:spPr>
        <p:txBody>
          <a:bodyPr lIns="90000" tIns="45000" rIns="90000" bIns="45000"/>
          <a:lstStyle/>
          <a:p>
            <a:pPr>
              <a:lnSpc>
                <a:spcPct val="100000"/>
              </a:lnSpc>
            </a:pPr>
            <a:r>
              <a:rPr lang="sk-SK" sz="2800" b="1" dirty="0">
                <a:solidFill>
                  <a:srgbClr val="000000"/>
                </a:solidFill>
                <a:latin typeface="Arial"/>
              </a:rPr>
              <a:t>Zánik spoločnosti s ručením obmedzeným</a:t>
            </a:r>
            <a:endParaRPr dirty="0"/>
          </a:p>
          <a:p>
            <a:pPr>
              <a:lnSpc>
                <a:spcPct val="100000"/>
              </a:lnSpc>
            </a:pPr>
            <a:r>
              <a:rPr lang="sk-SK" sz="2400" dirty="0">
                <a:solidFill>
                  <a:srgbClr val="000000"/>
                </a:solidFill>
                <a:latin typeface="Arial"/>
              </a:rPr>
              <a:t>	</a:t>
            </a:r>
            <a:r>
              <a:rPr lang="sk-SK" sz="2000" dirty="0">
                <a:solidFill>
                  <a:srgbClr val="000000"/>
                </a:solidFill>
                <a:latin typeface="Arial"/>
              </a:rPr>
              <a:t>Spoločnosť pri zániku zmenou spoločenskej formy, pri zlúčení a zániku (ďalej ako: prerod) zaniká s právnym nástupcom. Za prerod formy spoločnosti sa považuje rozhodnutie hospodárskej spoločnosti so spoločným právnym nástupníctvom pokračovať ako iná forma hospodárskej spoločnosti.</a:t>
            </a:r>
            <a:endParaRPr dirty="0"/>
          </a:p>
          <a:p>
            <a:pPr>
              <a:lnSpc>
                <a:spcPct val="100000"/>
              </a:lnSpc>
            </a:pPr>
            <a:r>
              <a:rPr lang="sk-SK" sz="2000" dirty="0">
                <a:solidFill>
                  <a:srgbClr val="000000"/>
                </a:solidFill>
                <a:latin typeface="Arial"/>
              </a:rPr>
              <a:t>	Pri zlúčení dvoch a viacerých hospodárskych spoločností vzniká jedna hospodárska spoločnosť s jediným právnym nástupcom. Zlúčenie môže prebehnúť splynutím alebo priradením.</a:t>
            </a:r>
            <a:endParaRPr dirty="0"/>
          </a:p>
          <a:p>
            <a:pPr>
              <a:lnSpc>
                <a:spcPct val="100000"/>
              </a:lnSpc>
            </a:pPr>
            <a:r>
              <a:rPr lang="sk-SK" sz="2000" dirty="0">
                <a:solidFill>
                  <a:srgbClr val="000000"/>
                </a:solidFill>
                <a:latin typeface="Arial"/>
              </a:rPr>
              <a:t>	Pri rozdelení hospodárskej spoločnosti sa hospodárska spoločnosti – vrátane časti jej spoločníkov a majetku – rozdelí na dve alebo viac hospodárskych spoločností. Rozdelenie môže prebehnúť oddelením alebo odlúčením. Po zlúčení a rozdelení je možné zvoliť aj inú formu od doterajšej formy hospodárskej spoločnosti.</a:t>
            </a:r>
            <a:endParaRPr dirty="0"/>
          </a:p>
        </p:txBody>
      </p:sp>
      <p:pic>
        <p:nvPicPr>
          <p:cNvPr id="222" name="Picture 3"/>
          <p:cNvPicPr/>
          <p:nvPr/>
        </p:nvPicPr>
        <p:blipFill>
          <a:blip r:embed="rId2"/>
          <a:stretch>
            <a:fillRect/>
          </a:stretch>
        </p:blipFill>
        <p:spPr>
          <a:xfrm>
            <a:off x="5643720" y="142920"/>
            <a:ext cx="3299760" cy="519840"/>
          </a:xfrm>
          <a:prstGeom prst="rect">
            <a:avLst/>
          </a:prstGeom>
        </p:spPr>
      </p:pic>
      <p:pic>
        <p:nvPicPr>
          <p:cNvPr id="224"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CustomShape 1"/>
          <p:cNvSpPr/>
          <p:nvPr/>
        </p:nvSpPr>
        <p:spPr>
          <a:xfrm>
            <a:off x="0" y="0"/>
            <a:ext cx="11796480" cy="11796480"/>
          </a:xfrm>
          <a:prstGeom prst="rect">
            <a:avLst/>
          </a:prstGeom>
        </p:spPr>
        <p:txBody>
          <a:bodyPr lIns="90000" tIns="45000" rIns="90000" bIns="45000"/>
          <a:lstStyle/>
          <a:p>
            <a:pPr>
              <a:lnSpc>
                <a:spcPct val="100000"/>
              </a:lnSpc>
            </a:pPr>
            <a:fld id="{1C0CAFF2-EFAD-4ADF-BFCC-86AA68A9160B}" type="slidenum">
              <a:rPr lang="sk-SK">
                <a:solidFill>
                  <a:srgbClr val="000000"/>
                </a:solidFill>
                <a:latin typeface="Arial"/>
              </a:rPr>
              <a:pPr>
                <a:lnSpc>
                  <a:spcPct val="100000"/>
                </a:lnSpc>
              </a:pPr>
              <a:t>2</a:t>
            </a:fld>
            <a:endParaRPr/>
          </a:p>
        </p:txBody>
      </p:sp>
      <p:sp>
        <p:nvSpPr>
          <p:cNvPr id="75" name="CustomShape 2"/>
          <p:cNvSpPr/>
          <p:nvPr/>
        </p:nvSpPr>
        <p:spPr>
          <a:xfrm>
            <a:off x="468360" y="549360"/>
            <a:ext cx="8228880" cy="807480"/>
          </a:xfrm>
          <a:prstGeom prst="rect">
            <a:avLst/>
          </a:prstGeom>
        </p:spPr>
        <p:txBody>
          <a:bodyPr lIns="90000" tIns="45000" rIns="90000" bIns="45000" anchor="ctr"/>
          <a:lstStyle/>
          <a:p>
            <a:pPr>
              <a:lnSpc>
                <a:spcPct val="100000"/>
              </a:lnSpc>
            </a:pPr>
            <a:r>
              <a:rPr lang="sk-SK" sz="4000" dirty="0">
                <a:solidFill>
                  <a:srgbClr val="000000"/>
                </a:solidFill>
                <a:latin typeface="Arial"/>
              </a:rPr>
              <a:t>Súkromná firma</a:t>
            </a:r>
            <a:endParaRPr dirty="0"/>
          </a:p>
        </p:txBody>
      </p:sp>
      <p:sp>
        <p:nvSpPr>
          <p:cNvPr id="76" name="CustomShape 3"/>
          <p:cNvSpPr/>
          <p:nvPr/>
        </p:nvSpPr>
        <p:spPr>
          <a:xfrm>
            <a:off x="395280" y="1285920"/>
            <a:ext cx="8495640" cy="4714200"/>
          </a:xfrm>
          <a:prstGeom prst="rect">
            <a:avLst/>
          </a:prstGeom>
        </p:spPr>
        <p:txBody>
          <a:bodyPr lIns="90000" tIns="45000" rIns="90000" bIns="45000"/>
          <a:lstStyle/>
          <a:p>
            <a:pPr>
              <a:lnSpc>
                <a:spcPct val="100000"/>
              </a:lnSpc>
            </a:pPr>
            <a:endParaRPr/>
          </a:p>
          <a:p>
            <a:pPr>
              <a:lnSpc>
                <a:spcPct val="100000"/>
              </a:lnSpc>
              <a:buFont typeface="StarSymbol"/>
              <a:buChar char="l"/>
            </a:pPr>
            <a:r>
              <a:rPr lang="sk-SK" sz="2400">
                <a:solidFill>
                  <a:srgbClr val="000000"/>
                </a:solidFill>
                <a:latin typeface="Arial"/>
              </a:rPr>
              <a:t>Súkromná firma je firma, ktorú založila fyzická osoba a ktorá je zapísaná do obchodného registra súkromných firiem. Nedisponuje právnickou osobou a vzniká zápisom do obchodného registra.</a:t>
            </a:r>
            <a:endParaRPr/>
          </a:p>
          <a:p>
            <a:pPr>
              <a:lnSpc>
                <a:spcPct val="100000"/>
              </a:lnSpc>
              <a:buFont typeface="StarSymbol"/>
              <a:buChar char="l"/>
            </a:pPr>
            <a:r>
              <a:rPr lang="sk-SK" sz="2400">
                <a:solidFill>
                  <a:srgbClr val="000000"/>
                </a:solidFill>
                <a:latin typeface="Arial"/>
              </a:rPr>
              <a:t>Súkromná firma je právne spôsobilá, pod firemným menom môže nadobudnúť práva a prijímať záväzky, obzvlášť nadobudnúť majetok, uzavrieť zmluvu, obžalovať a byť obžalovaná.</a:t>
            </a:r>
            <a:endParaRPr/>
          </a:p>
          <a:p>
            <a:pPr>
              <a:lnSpc>
                <a:spcPct val="100000"/>
              </a:lnSpc>
              <a:buFont typeface="StarSymbol"/>
              <a:buChar char="l"/>
            </a:pPr>
            <a:r>
              <a:rPr lang="sk-SK" sz="2400">
                <a:solidFill>
                  <a:srgbClr val="000000"/>
                </a:solidFill>
                <a:latin typeface="Arial"/>
              </a:rPr>
              <a:t>Súkromná firma môže mať iba jedného spoločníka (zakladateľa). Jedna fyzická osoba môže byť spoločníkom (zakladateľom) iba jednej súkromnej firmy.</a:t>
            </a:r>
            <a:endParaRPr/>
          </a:p>
          <a:p>
            <a:pPr>
              <a:lnSpc>
                <a:spcPct val="100000"/>
              </a:lnSpc>
            </a:pPr>
            <a:endParaRPr/>
          </a:p>
        </p:txBody>
      </p:sp>
      <p:pic>
        <p:nvPicPr>
          <p:cNvPr id="78" name="Picture 3"/>
          <p:cNvPicPr/>
          <p:nvPr/>
        </p:nvPicPr>
        <p:blipFill>
          <a:blip r:embed="rId2"/>
          <a:stretch>
            <a:fillRect/>
          </a:stretch>
        </p:blipFill>
        <p:spPr>
          <a:xfrm>
            <a:off x="5643720" y="142920"/>
            <a:ext cx="3299760" cy="519840"/>
          </a:xfrm>
          <a:prstGeom prst="rect">
            <a:avLst/>
          </a:prstGeom>
        </p:spPr>
      </p:pic>
      <p:pic>
        <p:nvPicPr>
          <p:cNvPr id="80"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604" y="45223"/>
            <a:ext cx="2592387" cy="61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CustomShape 1"/>
          <p:cNvSpPr/>
          <p:nvPr/>
        </p:nvSpPr>
        <p:spPr>
          <a:xfrm>
            <a:off x="0" y="0"/>
            <a:ext cx="11796480" cy="11796480"/>
          </a:xfrm>
          <a:prstGeom prst="rect">
            <a:avLst/>
          </a:prstGeom>
        </p:spPr>
        <p:txBody>
          <a:bodyPr lIns="90000" tIns="45000" rIns="90000" bIns="45000"/>
          <a:lstStyle/>
          <a:p>
            <a:pPr>
              <a:lnSpc>
                <a:spcPct val="100000"/>
              </a:lnSpc>
            </a:pPr>
            <a:fld id="{C2DA7180-FE8B-4EE6-A145-20712933545E}" type="slidenum">
              <a:rPr lang="sk-SK">
                <a:solidFill>
                  <a:srgbClr val="000000"/>
                </a:solidFill>
                <a:latin typeface="Arial"/>
              </a:rPr>
              <a:pPr>
                <a:lnSpc>
                  <a:spcPct val="100000"/>
                </a:lnSpc>
              </a:pPr>
              <a:t>20</a:t>
            </a:fld>
            <a:endParaRPr/>
          </a:p>
        </p:txBody>
      </p:sp>
      <p:sp>
        <p:nvSpPr>
          <p:cNvPr id="227" name="CustomShape 2"/>
          <p:cNvSpPr/>
          <p:nvPr/>
        </p:nvSpPr>
        <p:spPr>
          <a:xfrm>
            <a:off x="428760" y="953100"/>
            <a:ext cx="8228880" cy="807480"/>
          </a:xfrm>
          <a:prstGeom prst="rect">
            <a:avLst/>
          </a:prstGeom>
        </p:spPr>
        <p:txBody>
          <a:bodyPr lIns="90000" tIns="45000" rIns="90000" bIns="45000" anchor="ctr"/>
          <a:lstStyle/>
          <a:p>
            <a:pPr>
              <a:lnSpc>
                <a:spcPct val="100000"/>
              </a:lnSpc>
            </a:pPr>
            <a:r>
              <a:rPr lang="sk-SK" sz="3800" dirty="0">
                <a:solidFill>
                  <a:srgbClr val="000000"/>
                </a:solidFill>
                <a:latin typeface="Arial"/>
              </a:rPr>
              <a:t>Spoločnosť s ručením obmedzeným </a:t>
            </a:r>
            <a:endParaRPr dirty="0"/>
          </a:p>
        </p:txBody>
      </p:sp>
      <p:sp>
        <p:nvSpPr>
          <p:cNvPr id="228" name="CustomShape 3"/>
          <p:cNvSpPr/>
          <p:nvPr/>
        </p:nvSpPr>
        <p:spPr>
          <a:xfrm>
            <a:off x="428760" y="2042789"/>
            <a:ext cx="8495640" cy="3654880"/>
          </a:xfrm>
          <a:prstGeom prst="rect">
            <a:avLst/>
          </a:prstGeom>
        </p:spPr>
        <p:txBody>
          <a:bodyPr lIns="90000" tIns="45000" rIns="90000" bIns="45000"/>
          <a:lstStyle/>
          <a:p>
            <a:pPr>
              <a:lnSpc>
                <a:spcPct val="100000"/>
              </a:lnSpc>
            </a:pPr>
            <a:r>
              <a:rPr lang="sk-SK" sz="2800" b="1" dirty="0">
                <a:solidFill>
                  <a:srgbClr val="000000"/>
                </a:solidFill>
                <a:latin typeface="Arial"/>
              </a:rPr>
              <a:t>Zánik spoločnosti s ručením obmedzeným</a:t>
            </a:r>
            <a:endParaRPr dirty="0"/>
          </a:p>
          <a:p>
            <a:pPr algn="just">
              <a:lnSpc>
                <a:spcPct val="100000"/>
              </a:lnSpc>
            </a:pPr>
            <a:r>
              <a:rPr lang="sk-SK" sz="2400" dirty="0">
                <a:solidFill>
                  <a:srgbClr val="000000"/>
                </a:solidFill>
                <a:latin typeface="Arial"/>
              </a:rPr>
              <a:t>		</a:t>
            </a:r>
            <a:r>
              <a:rPr lang="sk-SK" sz="2200" dirty="0">
                <a:solidFill>
                  <a:srgbClr val="000000"/>
                </a:solidFill>
                <a:latin typeface="Arial"/>
              </a:rPr>
              <a:t>V prípade zániku hospodárskej spoločnosti 	bez právneho nástupcu sa na základe záväzkov spoločnosti uplatňuje zostávajúca pohľadávka do piatich rokov od zániku spoločnosti voči bývalému spoločníkovi zaniknutej hospodárskej spoločnosti.  </a:t>
            </a:r>
            <a:endParaRPr dirty="0"/>
          </a:p>
          <a:p>
            <a:pPr algn="just">
              <a:lnSpc>
                <a:spcPct val="100000"/>
              </a:lnSpc>
            </a:pPr>
            <a:r>
              <a:rPr lang="sk-SK" dirty="0">
                <a:solidFill>
                  <a:srgbClr val="000000"/>
                </a:solidFill>
                <a:latin typeface="Arial"/>
              </a:rPr>
              <a:t>	Ak bolo ručenie spoločníka za záväzky hospodárskej spoločnosti počas existencie spoločnosti obmedzené, spoločník ručí za záväzky spoločnosti do výšky majetku nadobudnutého pri delení majetku zaniknutej spoločnosti. </a:t>
            </a:r>
            <a:endParaRPr dirty="0"/>
          </a:p>
          <a:p>
            <a:pPr algn="just">
              <a:lnSpc>
                <a:spcPct val="100000"/>
              </a:lnSpc>
            </a:pPr>
            <a:r>
              <a:rPr lang="sk-SK" sz="2200" dirty="0">
                <a:solidFill>
                  <a:srgbClr val="000000"/>
                </a:solidFill>
                <a:latin typeface="Arial"/>
              </a:rPr>
              <a:t>	Ak hospodárska spoločnosť zanikne bez právneho nástupcu – prebehne likvidačný proces, ako aj konečné vyúčtovanie.</a:t>
            </a:r>
            <a:endParaRPr dirty="0"/>
          </a:p>
        </p:txBody>
      </p:sp>
      <p:pic>
        <p:nvPicPr>
          <p:cNvPr id="230" name="Picture 3"/>
          <p:cNvPicPr/>
          <p:nvPr/>
        </p:nvPicPr>
        <p:blipFill>
          <a:blip r:embed="rId2"/>
          <a:stretch>
            <a:fillRect/>
          </a:stretch>
        </p:blipFill>
        <p:spPr>
          <a:xfrm>
            <a:off x="5643720" y="142920"/>
            <a:ext cx="3299760" cy="519840"/>
          </a:xfrm>
          <a:prstGeom prst="rect">
            <a:avLst/>
          </a:prstGeom>
        </p:spPr>
      </p:pic>
      <p:pic>
        <p:nvPicPr>
          <p:cNvPr id="232"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CustomShape 1"/>
          <p:cNvSpPr/>
          <p:nvPr/>
        </p:nvSpPr>
        <p:spPr>
          <a:xfrm>
            <a:off x="0" y="0"/>
            <a:ext cx="11796480" cy="11796480"/>
          </a:xfrm>
          <a:prstGeom prst="rect">
            <a:avLst/>
          </a:prstGeom>
        </p:spPr>
        <p:txBody>
          <a:bodyPr lIns="90000" tIns="45000" rIns="90000" bIns="45000"/>
          <a:lstStyle/>
          <a:p>
            <a:pPr>
              <a:lnSpc>
                <a:spcPct val="100000"/>
              </a:lnSpc>
            </a:pPr>
            <a:fld id="{96319D0F-3575-4FC7-A175-6971640EB82C}" type="slidenum">
              <a:rPr lang="sk-SK">
                <a:solidFill>
                  <a:srgbClr val="000000"/>
                </a:solidFill>
                <a:latin typeface="Arial"/>
              </a:rPr>
              <a:pPr>
                <a:lnSpc>
                  <a:spcPct val="100000"/>
                </a:lnSpc>
              </a:pPr>
              <a:t>21</a:t>
            </a:fld>
            <a:endParaRPr/>
          </a:p>
        </p:txBody>
      </p:sp>
      <p:sp>
        <p:nvSpPr>
          <p:cNvPr id="235" name="CustomShape 2"/>
          <p:cNvSpPr/>
          <p:nvPr/>
        </p:nvSpPr>
        <p:spPr>
          <a:xfrm>
            <a:off x="457200" y="2781360"/>
            <a:ext cx="8228880" cy="934200"/>
          </a:xfrm>
          <a:prstGeom prst="rect">
            <a:avLst/>
          </a:prstGeom>
        </p:spPr>
        <p:txBody>
          <a:bodyPr lIns="90000" tIns="45000" rIns="90000" bIns="45000"/>
          <a:lstStyle/>
          <a:p>
            <a:pPr algn="ctr">
              <a:lnSpc>
                <a:spcPct val="100000"/>
              </a:lnSpc>
            </a:pPr>
            <a:r>
              <a:rPr lang="sk-SK" sz="4000" b="1" i="1">
                <a:solidFill>
                  <a:srgbClr val="000000"/>
                </a:solidFill>
                <a:latin typeface="Arial"/>
              </a:rPr>
              <a:t>Ďakujem za pozornosť!</a:t>
            </a:r>
            <a:endParaRPr/>
          </a:p>
        </p:txBody>
      </p:sp>
      <p:pic>
        <p:nvPicPr>
          <p:cNvPr id="237" name="Picture 3"/>
          <p:cNvPicPr/>
          <p:nvPr/>
        </p:nvPicPr>
        <p:blipFill>
          <a:blip r:embed="rId2"/>
          <a:stretch>
            <a:fillRect/>
          </a:stretch>
        </p:blipFill>
        <p:spPr>
          <a:xfrm>
            <a:off x="5643720" y="142920"/>
            <a:ext cx="3299760" cy="519840"/>
          </a:xfrm>
          <a:prstGeom prst="rect">
            <a:avLst/>
          </a:prstGeom>
        </p:spPr>
      </p:pic>
      <p:pic>
        <p:nvPicPr>
          <p:cNvPr id="239" name="Picture 7"/>
          <p:cNvPicPr/>
          <p:nvPr/>
        </p:nvPicPr>
        <p:blipFill>
          <a:blip r:embed="rId3"/>
          <a:stretch>
            <a:fillRect/>
          </a:stretch>
        </p:blipFill>
        <p:spPr>
          <a:xfrm>
            <a:off x="214200" y="5929200"/>
            <a:ext cx="1571040" cy="781920"/>
          </a:xfrm>
          <a:prstGeom prst="rect">
            <a:avLst/>
          </a:prstGeom>
        </p:spPr>
      </p:pic>
      <p:pic>
        <p:nvPicPr>
          <p:cNvPr id="6"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0" y="0"/>
            <a:ext cx="11796480" cy="11796480"/>
          </a:xfrm>
          <a:prstGeom prst="rect">
            <a:avLst/>
          </a:prstGeom>
        </p:spPr>
        <p:txBody>
          <a:bodyPr lIns="90000" tIns="45000" rIns="90000" bIns="45000"/>
          <a:lstStyle/>
          <a:p>
            <a:pPr>
              <a:lnSpc>
                <a:spcPct val="100000"/>
              </a:lnSpc>
            </a:pPr>
            <a:fld id="{0307ACFB-6705-4F77-AC1A-8C17B0268824}" type="slidenum">
              <a:rPr lang="sk-SK">
                <a:solidFill>
                  <a:srgbClr val="000000"/>
                </a:solidFill>
                <a:latin typeface="Arial"/>
              </a:rPr>
              <a:pPr>
                <a:lnSpc>
                  <a:spcPct val="100000"/>
                </a:lnSpc>
              </a:pPr>
              <a:t>3</a:t>
            </a:fld>
            <a:endParaRPr/>
          </a:p>
        </p:txBody>
      </p:sp>
      <p:sp>
        <p:nvSpPr>
          <p:cNvPr id="83" name="CustomShape 2"/>
          <p:cNvSpPr/>
          <p:nvPr/>
        </p:nvSpPr>
        <p:spPr>
          <a:xfrm>
            <a:off x="468360" y="549360"/>
            <a:ext cx="8228880" cy="807480"/>
          </a:xfrm>
          <a:prstGeom prst="rect">
            <a:avLst/>
          </a:prstGeom>
        </p:spPr>
        <p:txBody>
          <a:bodyPr lIns="90000" tIns="45000" rIns="90000" bIns="45000" anchor="ctr"/>
          <a:lstStyle/>
          <a:p>
            <a:pPr>
              <a:lnSpc>
                <a:spcPct val="100000"/>
              </a:lnSpc>
            </a:pPr>
            <a:r>
              <a:rPr lang="sk-SK" sz="4000">
                <a:solidFill>
                  <a:srgbClr val="000000"/>
                </a:solidFill>
                <a:latin typeface="Arial"/>
              </a:rPr>
              <a:t>Súkromná firma</a:t>
            </a:r>
            <a:endParaRPr/>
          </a:p>
        </p:txBody>
      </p:sp>
      <p:sp>
        <p:nvSpPr>
          <p:cNvPr id="84" name="CustomShape 3"/>
          <p:cNvSpPr/>
          <p:nvPr/>
        </p:nvSpPr>
        <p:spPr>
          <a:xfrm>
            <a:off x="444196" y="1186191"/>
            <a:ext cx="8495640" cy="4714200"/>
          </a:xfrm>
          <a:prstGeom prst="rect">
            <a:avLst/>
          </a:prstGeom>
        </p:spPr>
        <p:txBody>
          <a:bodyPr lIns="90000" tIns="45000" rIns="90000" bIns="45000"/>
          <a:lstStyle/>
          <a:p>
            <a:pPr algn="just">
              <a:lnSpc>
                <a:spcPct val="100000"/>
              </a:lnSpc>
            </a:pPr>
            <a:r>
              <a:rPr lang="sk-SK" sz="2400">
                <a:solidFill>
                  <a:srgbClr val="000000"/>
                </a:solidFill>
                <a:latin typeface="Arial"/>
              </a:rPr>
              <a:t>	Na založenie súkromnej firmy je potrebná notárom vystavená verejná listina alebo právnikom spolupodpísaná súkromná listina, ktoré obsahujú zakladateľskú listinu. Túto listinu musí spoločník (zakladateľ) firmy podpísať. Podpísanie zakladateľskej listiny je možné najskôr deň po zápise firmy do obchodného registra súkromných firiem. Zakladateľskú listinu je možné zhotoviť aj adekvátnym vyplnením tzv. vzoru zmluvy. V tomto prípade môžu tvoriť obsah zakladateľskej listiny výlučne ustanovenia obsiahnuté vo vyplnenom vzore zmluvy.</a:t>
            </a:r>
            <a:endParaRPr/>
          </a:p>
        </p:txBody>
      </p:sp>
      <p:pic>
        <p:nvPicPr>
          <p:cNvPr id="86" name="Picture 3"/>
          <p:cNvPicPr/>
          <p:nvPr/>
        </p:nvPicPr>
        <p:blipFill>
          <a:blip r:embed="rId2"/>
          <a:stretch>
            <a:fillRect/>
          </a:stretch>
        </p:blipFill>
        <p:spPr>
          <a:xfrm>
            <a:off x="5643720" y="142920"/>
            <a:ext cx="3299760" cy="519840"/>
          </a:xfrm>
          <a:prstGeom prst="rect">
            <a:avLst/>
          </a:prstGeom>
        </p:spPr>
      </p:pic>
      <p:pic>
        <p:nvPicPr>
          <p:cNvPr id="88"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1581" y="45223"/>
            <a:ext cx="2592387" cy="61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0" y="0"/>
            <a:ext cx="11796480" cy="11796480"/>
          </a:xfrm>
          <a:prstGeom prst="rect">
            <a:avLst/>
          </a:prstGeom>
        </p:spPr>
        <p:txBody>
          <a:bodyPr lIns="90000" tIns="45000" rIns="90000" bIns="45000"/>
          <a:lstStyle/>
          <a:p>
            <a:pPr>
              <a:lnSpc>
                <a:spcPct val="100000"/>
              </a:lnSpc>
            </a:pPr>
            <a:fld id="{A74BEBFC-628C-470A-B181-2ED6C59055D1}" type="slidenum">
              <a:rPr lang="sk-SK">
                <a:solidFill>
                  <a:srgbClr val="000000"/>
                </a:solidFill>
                <a:latin typeface="Arial"/>
              </a:rPr>
              <a:pPr>
                <a:lnSpc>
                  <a:spcPct val="100000"/>
                </a:lnSpc>
              </a:pPr>
              <a:t>4</a:t>
            </a:fld>
            <a:endParaRPr/>
          </a:p>
        </p:txBody>
      </p:sp>
      <p:sp>
        <p:nvSpPr>
          <p:cNvPr id="91" name="CustomShape 2"/>
          <p:cNvSpPr/>
          <p:nvPr/>
        </p:nvSpPr>
        <p:spPr>
          <a:xfrm>
            <a:off x="468360" y="549360"/>
            <a:ext cx="8228880" cy="807480"/>
          </a:xfrm>
          <a:prstGeom prst="rect">
            <a:avLst/>
          </a:prstGeom>
        </p:spPr>
        <p:txBody>
          <a:bodyPr lIns="90000" tIns="45000" rIns="90000" bIns="45000" anchor="ctr"/>
          <a:lstStyle/>
          <a:p>
            <a:pPr>
              <a:lnSpc>
                <a:spcPct val="100000"/>
              </a:lnSpc>
            </a:pPr>
            <a:r>
              <a:rPr lang="sk-SK" sz="4000">
                <a:solidFill>
                  <a:srgbClr val="000000"/>
                </a:solidFill>
                <a:latin typeface="Arial"/>
              </a:rPr>
              <a:t>Súkromná firma</a:t>
            </a:r>
            <a:endParaRPr/>
          </a:p>
        </p:txBody>
      </p:sp>
      <p:sp>
        <p:nvSpPr>
          <p:cNvPr id="92" name="CustomShape 3"/>
          <p:cNvSpPr/>
          <p:nvPr/>
        </p:nvSpPr>
        <p:spPr>
          <a:xfrm>
            <a:off x="395280" y="1285920"/>
            <a:ext cx="8495640" cy="4714200"/>
          </a:xfrm>
          <a:prstGeom prst="rect">
            <a:avLst/>
          </a:prstGeom>
        </p:spPr>
        <p:txBody>
          <a:bodyPr lIns="90000" tIns="45000" rIns="90000" bIns="45000"/>
          <a:lstStyle/>
          <a:p>
            <a:pPr>
              <a:lnSpc>
                <a:spcPct val="100000"/>
              </a:lnSpc>
            </a:pPr>
            <a:endParaRPr/>
          </a:p>
          <a:p>
            <a:pPr>
              <a:lnSpc>
                <a:spcPct val="100000"/>
              </a:lnSpc>
              <a:buFont typeface="StarSymbol"/>
              <a:buChar char="l"/>
            </a:pPr>
            <a:r>
              <a:rPr lang="sk-SK" sz="2400">
                <a:solidFill>
                  <a:srgbClr val="000000"/>
                </a:solidFill>
                <a:latin typeface="Arial"/>
              </a:rPr>
              <a:t>Pri určovaní okruhu pôsobnosti firmy – bez ohľadu na zaradenie podľa štatistickej nomenklatúry – sa môže označiť akákoľvek činnosť, ktorú zákon nezakazuje alebo neobmedzuje. </a:t>
            </a:r>
            <a:endParaRPr/>
          </a:p>
          <a:p>
            <a:pPr>
              <a:lnSpc>
                <a:spcPct val="100000"/>
              </a:lnSpc>
              <a:buFont typeface="StarSymbol"/>
              <a:buChar char="l"/>
            </a:pPr>
            <a:r>
              <a:rPr lang="sk-SK" sz="2400">
                <a:solidFill>
                  <a:srgbClr val="000000"/>
                </a:solidFill>
                <a:latin typeface="Arial"/>
              </a:rPr>
              <a:t>Súkromná firma môže – v rámci svojej pôsobnosti vyčlenenej v zakladateľskej listine – vykonávať akúkoľvek hospodársku činnosť – ako hlavnú alebo inú činnosť -, ktorú  nahlási miestnej daňovej správe. </a:t>
            </a:r>
            <a:endParaRPr/>
          </a:p>
          <a:p>
            <a:pPr>
              <a:lnSpc>
                <a:spcPct val="100000"/>
              </a:lnSpc>
              <a:buFont typeface="StarSymbol"/>
              <a:buChar char="l"/>
            </a:pPr>
            <a:r>
              <a:rPr lang="sk-SK" sz="2400">
                <a:solidFill>
                  <a:srgbClr val="000000"/>
                </a:solidFill>
                <a:latin typeface="Arial"/>
              </a:rPr>
              <a:t>Súkromná firma nemôže začať svoju činnosť pred zápisom do obchodného registra. </a:t>
            </a:r>
            <a:endParaRPr/>
          </a:p>
        </p:txBody>
      </p:sp>
      <p:pic>
        <p:nvPicPr>
          <p:cNvPr id="94" name="Picture 3"/>
          <p:cNvPicPr/>
          <p:nvPr/>
        </p:nvPicPr>
        <p:blipFill>
          <a:blip r:embed="rId2"/>
          <a:stretch>
            <a:fillRect/>
          </a:stretch>
        </p:blipFill>
        <p:spPr>
          <a:xfrm>
            <a:off x="5643720" y="142920"/>
            <a:ext cx="3299760" cy="519840"/>
          </a:xfrm>
          <a:prstGeom prst="rect">
            <a:avLst/>
          </a:prstGeom>
        </p:spPr>
      </p:pic>
      <p:pic>
        <p:nvPicPr>
          <p:cNvPr id="96"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472" y="67469"/>
            <a:ext cx="2592387" cy="61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CustomShape 1"/>
          <p:cNvSpPr/>
          <p:nvPr/>
        </p:nvSpPr>
        <p:spPr>
          <a:xfrm>
            <a:off x="0" y="0"/>
            <a:ext cx="11796480" cy="11796480"/>
          </a:xfrm>
          <a:prstGeom prst="rect">
            <a:avLst/>
          </a:prstGeom>
        </p:spPr>
        <p:txBody>
          <a:bodyPr lIns="90000" tIns="45000" rIns="90000" bIns="45000"/>
          <a:lstStyle/>
          <a:p>
            <a:pPr>
              <a:lnSpc>
                <a:spcPct val="100000"/>
              </a:lnSpc>
            </a:pPr>
            <a:fld id="{EE62E75D-71DE-4DA4-BFF3-59C584C98052}" type="slidenum">
              <a:rPr lang="sk-SK">
                <a:solidFill>
                  <a:srgbClr val="000000"/>
                </a:solidFill>
                <a:latin typeface="Arial"/>
              </a:rPr>
              <a:pPr>
                <a:lnSpc>
                  <a:spcPct val="100000"/>
                </a:lnSpc>
              </a:pPr>
              <a:t>5</a:t>
            </a:fld>
            <a:endParaRPr/>
          </a:p>
        </p:txBody>
      </p:sp>
      <p:sp>
        <p:nvSpPr>
          <p:cNvPr id="99" name="CustomShape 2"/>
          <p:cNvSpPr/>
          <p:nvPr/>
        </p:nvSpPr>
        <p:spPr>
          <a:xfrm>
            <a:off x="468360" y="549360"/>
            <a:ext cx="8228880" cy="807480"/>
          </a:xfrm>
          <a:prstGeom prst="rect">
            <a:avLst/>
          </a:prstGeom>
        </p:spPr>
        <p:txBody>
          <a:bodyPr lIns="90000" tIns="45000" rIns="90000" bIns="45000" anchor="ctr"/>
          <a:lstStyle/>
          <a:p>
            <a:pPr>
              <a:lnSpc>
                <a:spcPct val="100000"/>
              </a:lnSpc>
            </a:pPr>
            <a:r>
              <a:rPr lang="sk-SK" sz="4000">
                <a:solidFill>
                  <a:srgbClr val="000000"/>
                </a:solidFill>
                <a:latin typeface="Arial"/>
              </a:rPr>
              <a:t>Súkromná firma</a:t>
            </a:r>
            <a:endParaRPr/>
          </a:p>
        </p:txBody>
      </p:sp>
      <p:sp>
        <p:nvSpPr>
          <p:cNvPr id="100" name="CustomShape 3"/>
          <p:cNvSpPr/>
          <p:nvPr/>
        </p:nvSpPr>
        <p:spPr>
          <a:xfrm>
            <a:off x="395280" y="1285920"/>
            <a:ext cx="8495640" cy="4714200"/>
          </a:xfrm>
          <a:prstGeom prst="rect">
            <a:avLst/>
          </a:prstGeom>
        </p:spPr>
        <p:txBody>
          <a:bodyPr lIns="90000" tIns="45000" rIns="90000" bIns="45000"/>
          <a:lstStyle/>
          <a:p>
            <a:pPr>
              <a:lnSpc>
                <a:spcPct val="100000"/>
              </a:lnSpc>
            </a:pPr>
            <a:endParaRPr/>
          </a:p>
          <a:p>
            <a:pPr>
              <a:lnSpc>
                <a:spcPct val="100000"/>
              </a:lnSpc>
              <a:buFont typeface="StarSymbol"/>
              <a:buChar char="l"/>
            </a:pPr>
            <a:r>
              <a:rPr lang="sk-SK" sz="2400">
                <a:solidFill>
                  <a:srgbClr val="000000"/>
                </a:solidFill>
                <a:latin typeface="Arial"/>
              </a:rPr>
              <a:t>Ak základný kapitál súkromnej firmy prekročí dvestotisíc forintov, môže byť tvorený finančnými a nefinančnými príspevkami. Hodnotu majetkových príspevkov vyhlasuje zakladateľ v žiadosti o zápis firmy.</a:t>
            </a:r>
            <a:endParaRPr/>
          </a:p>
          <a:p>
            <a:pPr>
              <a:lnSpc>
                <a:spcPct val="100000"/>
              </a:lnSpc>
              <a:buFont typeface="StarSymbol"/>
              <a:buChar char="l"/>
            </a:pPr>
            <a:r>
              <a:rPr lang="sk-SK" sz="2400">
                <a:solidFill>
                  <a:srgbClr val="000000"/>
                </a:solidFill>
                <a:latin typeface="Arial"/>
              </a:rPr>
              <a:t>Za záväzky súkromnej firmy ručí v prvom rade sama súkromná firma svojím majetkom. Ak majetok súkromnej firmy pohľadávky nepokryje, ručí člen firmy neobmedzene vlastným majetkom. </a:t>
            </a:r>
            <a:endParaRPr/>
          </a:p>
          <a:p>
            <a:pPr>
              <a:lnSpc>
                <a:spcPct val="100000"/>
              </a:lnSpc>
              <a:buFont typeface="StarSymbol"/>
              <a:buChar char="l"/>
            </a:pPr>
            <a:r>
              <a:rPr lang="sk-SK" sz="2400">
                <a:solidFill>
                  <a:srgbClr val="000000"/>
                </a:solidFill>
                <a:latin typeface="Arial"/>
              </a:rPr>
              <a:t>Súkromná firma sa pri adekvátnom prispôsobení ustanoveniam zákona o hospodárskych spoločnostiach môže zmeniť na hospodársku spoločnosť. </a:t>
            </a:r>
            <a:endParaRPr/>
          </a:p>
          <a:p>
            <a:pPr>
              <a:lnSpc>
                <a:spcPct val="100000"/>
              </a:lnSpc>
            </a:pPr>
            <a:endParaRPr/>
          </a:p>
        </p:txBody>
      </p:sp>
      <p:pic>
        <p:nvPicPr>
          <p:cNvPr id="102" name="Picture 3"/>
          <p:cNvPicPr/>
          <p:nvPr/>
        </p:nvPicPr>
        <p:blipFill>
          <a:blip r:embed="rId2"/>
          <a:stretch>
            <a:fillRect/>
          </a:stretch>
        </p:blipFill>
        <p:spPr>
          <a:xfrm>
            <a:off x="5643720" y="142920"/>
            <a:ext cx="3299760" cy="519840"/>
          </a:xfrm>
          <a:prstGeom prst="rect">
            <a:avLst/>
          </a:prstGeom>
        </p:spPr>
      </p:pic>
      <p:pic>
        <p:nvPicPr>
          <p:cNvPr id="104"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CustomShape 1"/>
          <p:cNvSpPr/>
          <p:nvPr/>
        </p:nvSpPr>
        <p:spPr>
          <a:xfrm>
            <a:off x="0" y="0"/>
            <a:ext cx="11796480" cy="11796480"/>
          </a:xfrm>
          <a:prstGeom prst="rect">
            <a:avLst/>
          </a:prstGeom>
        </p:spPr>
        <p:txBody>
          <a:bodyPr lIns="90000" tIns="45000" rIns="90000" bIns="45000"/>
          <a:lstStyle/>
          <a:p>
            <a:pPr>
              <a:lnSpc>
                <a:spcPct val="100000"/>
              </a:lnSpc>
            </a:pPr>
            <a:fld id="{F5180E16-7D69-4E83-8365-38638358AD4A}" type="slidenum">
              <a:rPr lang="sk-SK">
                <a:solidFill>
                  <a:srgbClr val="000000"/>
                </a:solidFill>
                <a:latin typeface="Arial"/>
              </a:rPr>
              <a:pPr>
                <a:lnSpc>
                  <a:spcPct val="100000"/>
                </a:lnSpc>
              </a:pPr>
              <a:t>6</a:t>
            </a:fld>
            <a:endParaRPr/>
          </a:p>
        </p:txBody>
      </p:sp>
      <p:sp>
        <p:nvSpPr>
          <p:cNvPr id="115" name="CustomShape 2"/>
          <p:cNvSpPr/>
          <p:nvPr/>
        </p:nvSpPr>
        <p:spPr>
          <a:xfrm>
            <a:off x="468360" y="549360"/>
            <a:ext cx="8228880" cy="807480"/>
          </a:xfrm>
          <a:prstGeom prst="rect">
            <a:avLst/>
          </a:prstGeom>
        </p:spPr>
        <p:txBody>
          <a:bodyPr lIns="90000" tIns="45000" rIns="90000" bIns="45000" anchor="ctr"/>
          <a:lstStyle/>
          <a:p>
            <a:pPr>
              <a:lnSpc>
                <a:spcPct val="100000"/>
              </a:lnSpc>
            </a:pPr>
            <a:r>
              <a:rPr lang="sk-SK" sz="3800">
                <a:solidFill>
                  <a:srgbClr val="000000"/>
                </a:solidFill>
                <a:latin typeface="Arial"/>
              </a:rPr>
              <a:t>Spoločnosť s ručením obmedzeným </a:t>
            </a:r>
            <a:endParaRPr/>
          </a:p>
        </p:txBody>
      </p:sp>
      <p:sp>
        <p:nvSpPr>
          <p:cNvPr id="116" name="CustomShape 3"/>
          <p:cNvSpPr/>
          <p:nvPr/>
        </p:nvSpPr>
        <p:spPr>
          <a:xfrm>
            <a:off x="395280" y="1285920"/>
            <a:ext cx="8495640" cy="4714200"/>
          </a:xfrm>
          <a:prstGeom prst="rect">
            <a:avLst/>
          </a:prstGeom>
        </p:spPr>
        <p:txBody>
          <a:bodyPr lIns="90000" tIns="45000" rIns="90000" bIns="45000"/>
          <a:lstStyle/>
          <a:p>
            <a:pPr algn="just">
              <a:lnSpc>
                <a:spcPct val="100000"/>
              </a:lnSpc>
            </a:pPr>
            <a:r>
              <a:rPr lang="sk-SK" sz="2800" b="1">
                <a:solidFill>
                  <a:srgbClr val="000000"/>
                </a:solidFill>
                <a:latin typeface="Arial"/>
              </a:rPr>
              <a:t>Založenie spoločnosti</a:t>
            </a:r>
            <a:endParaRPr/>
          </a:p>
          <a:p>
            <a:pPr>
              <a:lnSpc>
                <a:spcPct val="100000"/>
              </a:lnSpc>
              <a:buFont typeface="StarSymbol"/>
              <a:buChar char="l"/>
            </a:pPr>
            <a:r>
              <a:rPr lang="sk-SK" sz="2000">
                <a:solidFill>
                  <a:srgbClr val="000000"/>
                </a:solidFill>
                <a:latin typeface="Arial"/>
              </a:rPr>
              <a:t>V spoločenskej zmluve je nutné – okrem iného – určiť základný vklad jednotlivých spoločníkov, ako aj váhu hlasov. Základný kapitál spoločnosti pozostáva zo základného vkladu jednotlivých spoločníkov. Suma základného kapitálu nesmie byť menšia ako päťstotisíc forintov. Základný vklad pozostáva z majetkového vkladu spoločníkov, ktorý môže byť finančný alebo nefinančný. </a:t>
            </a:r>
            <a:endParaRPr/>
          </a:p>
          <a:p>
            <a:pPr>
              <a:lnSpc>
                <a:spcPct val="100000"/>
              </a:lnSpc>
              <a:buFont typeface="StarSymbol"/>
              <a:buChar char="l"/>
            </a:pPr>
            <a:r>
              <a:rPr lang="sk-SK" sz="2000">
                <a:solidFill>
                  <a:srgbClr val="000000"/>
                </a:solidFill>
                <a:latin typeface="Arial"/>
              </a:rPr>
              <a:t>Každý spoločník má jeden základný vklad; jeden základný vklad však môže mať – podľa pravidiel spoločného vlastníctva – viac vlastníkov. </a:t>
            </a:r>
            <a:endParaRPr/>
          </a:p>
          <a:p>
            <a:pPr>
              <a:lnSpc>
                <a:spcPct val="100000"/>
              </a:lnSpc>
              <a:buFont typeface="StarSymbol"/>
              <a:buChar char="l"/>
            </a:pPr>
            <a:r>
              <a:rPr lang="sk-SK" sz="2000">
                <a:solidFill>
                  <a:srgbClr val="000000"/>
                </a:solidFill>
                <a:latin typeface="Arial"/>
              </a:rPr>
              <a:t>Spoločníci spoločnosti sú povinní prispieť finančným príspevkom a nefinančný príspevok podľa ustanovení odpustiť. Spoločníci spoločnosti nemôžu byť oslobodení od príspevku, a ani zápočet voči spoločnosti nie je možný. </a:t>
            </a:r>
            <a:endParaRPr/>
          </a:p>
        </p:txBody>
      </p:sp>
      <p:pic>
        <p:nvPicPr>
          <p:cNvPr id="118" name="Picture 3"/>
          <p:cNvPicPr/>
          <p:nvPr/>
        </p:nvPicPr>
        <p:blipFill>
          <a:blip r:embed="rId2"/>
          <a:stretch>
            <a:fillRect/>
          </a:stretch>
        </p:blipFill>
        <p:spPr>
          <a:xfrm>
            <a:off x="5643720" y="142920"/>
            <a:ext cx="3299760" cy="519840"/>
          </a:xfrm>
          <a:prstGeom prst="rect">
            <a:avLst/>
          </a:prstGeom>
        </p:spPr>
      </p:pic>
      <p:pic>
        <p:nvPicPr>
          <p:cNvPr id="120"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ustomShape 1"/>
          <p:cNvSpPr/>
          <p:nvPr/>
        </p:nvSpPr>
        <p:spPr>
          <a:xfrm>
            <a:off x="0" y="0"/>
            <a:ext cx="11796480" cy="11796480"/>
          </a:xfrm>
          <a:prstGeom prst="rect">
            <a:avLst/>
          </a:prstGeom>
        </p:spPr>
        <p:txBody>
          <a:bodyPr lIns="90000" tIns="45000" rIns="90000" bIns="45000"/>
          <a:lstStyle/>
          <a:p>
            <a:pPr>
              <a:lnSpc>
                <a:spcPct val="100000"/>
              </a:lnSpc>
            </a:pPr>
            <a:fld id="{0F7D9127-20BC-4631-AC2F-D67C37CAD1D8}" type="slidenum">
              <a:rPr lang="sk-SK">
                <a:solidFill>
                  <a:srgbClr val="000000"/>
                </a:solidFill>
                <a:latin typeface="Arial"/>
              </a:rPr>
              <a:pPr>
                <a:lnSpc>
                  <a:spcPct val="100000"/>
                </a:lnSpc>
              </a:pPr>
              <a:t>7</a:t>
            </a:fld>
            <a:endParaRPr/>
          </a:p>
        </p:txBody>
      </p:sp>
      <p:sp>
        <p:nvSpPr>
          <p:cNvPr id="123" name="CustomShape 2"/>
          <p:cNvSpPr/>
          <p:nvPr/>
        </p:nvSpPr>
        <p:spPr>
          <a:xfrm>
            <a:off x="468360" y="549360"/>
            <a:ext cx="8228880" cy="807480"/>
          </a:xfrm>
          <a:prstGeom prst="rect">
            <a:avLst/>
          </a:prstGeom>
        </p:spPr>
        <p:txBody>
          <a:bodyPr lIns="90000" tIns="45000" rIns="90000" bIns="45000" anchor="ctr"/>
          <a:lstStyle/>
          <a:p>
            <a:pPr>
              <a:lnSpc>
                <a:spcPct val="100000"/>
              </a:lnSpc>
            </a:pPr>
            <a:r>
              <a:rPr lang="sk-SK" sz="3800">
                <a:solidFill>
                  <a:srgbClr val="000000"/>
                </a:solidFill>
                <a:latin typeface="Arial"/>
              </a:rPr>
              <a:t>Spoločnosť s ručením obmedzeným </a:t>
            </a:r>
            <a:endParaRPr/>
          </a:p>
        </p:txBody>
      </p:sp>
      <p:sp>
        <p:nvSpPr>
          <p:cNvPr id="124" name="CustomShape 3"/>
          <p:cNvSpPr/>
          <p:nvPr/>
        </p:nvSpPr>
        <p:spPr>
          <a:xfrm>
            <a:off x="395280" y="1285920"/>
            <a:ext cx="8495640" cy="4714200"/>
          </a:xfrm>
          <a:prstGeom prst="rect">
            <a:avLst/>
          </a:prstGeom>
        </p:spPr>
        <p:txBody>
          <a:bodyPr lIns="90000" tIns="45000" rIns="90000" bIns="45000"/>
          <a:lstStyle/>
          <a:p>
            <a:pPr algn="just">
              <a:lnSpc>
                <a:spcPct val="100000"/>
              </a:lnSpc>
            </a:pPr>
            <a:r>
              <a:rPr lang="sk-SK" sz="2800" b="1">
                <a:solidFill>
                  <a:srgbClr val="000000"/>
                </a:solidFill>
                <a:latin typeface="Arial"/>
              </a:rPr>
              <a:t>S akým základným kapitálom sa zakladá spoločnosť, aký majú na ňom podiel spoločníci?</a:t>
            </a:r>
            <a:endParaRPr/>
          </a:p>
          <a:p>
            <a:pPr algn="just">
              <a:lnSpc>
                <a:spcPct val="100000"/>
              </a:lnSpc>
              <a:buFont typeface="StarSymbol"/>
              <a:buChar char="l"/>
            </a:pPr>
            <a:r>
              <a:rPr lang="sk-SK" sz="2200">
                <a:solidFill>
                  <a:srgbClr val="000000"/>
                </a:solidFill>
                <a:latin typeface="Arial"/>
              </a:rPr>
              <a:t>Základný vklad spoločníkov sa môže líšiť, no jednotlivé vklady nemôžu byť menšie ako stotisíc forintov. Základný vklad musí byť vyjadrený vo forintoch a deliteľný desaťtisícami bezo zvyšku. </a:t>
            </a:r>
            <a:endParaRPr/>
          </a:p>
          <a:p>
            <a:pPr algn="just">
              <a:lnSpc>
                <a:spcPct val="100000"/>
              </a:lnSpc>
              <a:buFont typeface="StarSymbol"/>
              <a:buChar char="l"/>
            </a:pPr>
            <a:r>
              <a:rPr lang="sk-SK" sz="2200">
                <a:solidFill>
                  <a:srgbClr val="000000"/>
                </a:solidFill>
                <a:latin typeface="Arial"/>
              </a:rPr>
              <a:t>Základný kapitál spoločnosti nesmie byť menší ako päťstotisíc forintov.</a:t>
            </a:r>
            <a:endParaRPr/>
          </a:p>
          <a:p>
            <a:pPr algn="just">
              <a:lnSpc>
                <a:spcPct val="100000"/>
              </a:lnSpc>
              <a:buFont typeface="StarSymbol"/>
              <a:buChar char="l"/>
            </a:pPr>
            <a:r>
              <a:rPr lang="sk-SK" sz="2200">
                <a:solidFill>
                  <a:srgbClr val="000000"/>
                </a:solidFill>
                <a:latin typeface="Arial"/>
              </a:rPr>
              <a:t>Jednotliví spoločníci sami určujú a akceptujú hodnotu nefinančných príspevkov. Ak si spoločníci pri určovaní hodnoty nefinančných príspevkov nenárokovali na auditora alebo iného odborníka, musia sa rozhodnúť podľa toho, z akého hľadiska sa udialo hodnotenie príspevkov.</a:t>
            </a:r>
            <a:endParaRPr/>
          </a:p>
        </p:txBody>
      </p:sp>
      <p:pic>
        <p:nvPicPr>
          <p:cNvPr id="126" name="Picture 3"/>
          <p:cNvPicPr/>
          <p:nvPr/>
        </p:nvPicPr>
        <p:blipFill>
          <a:blip r:embed="rId2"/>
          <a:stretch>
            <a:fillRect/>
          </a:stretch>
        </p:blipFill>
        <p:spPr>
          <a:xfrm>
            <a:off x="5643720" y="142920"/>
            <a:ext cx="3299760" cy="519840"/>
          </a:xfrm>
          <a:prstGeom prst="rect">
            <a:avLst/>
          </a:prstGeom>
        </p:spPr>
      </p:pic>
      <p:pic>
        <p:nvPicPr>
          <p:cNvPr id="128"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1"/>
          <p:cNvSpPr/>
          <p:nvPr/>
        </p:nvSpPr>
        <p:spPr>
          <a:xfrm>
            <a:off x="0" y="0"/>
            <a:ext cx="11796480" cy="11796480"/>
          </a:xfrm>
          <a:prstGeom prst="rect">
            <a:avLst/>
          </a:prstGeom>
        </p:spPr>
        <p:txBody>
          <a:bodyPr lIns="90000" tIns="45000" rIns="90000" bIns="45000"/>
          <a:lstStyle/>
          <a:p>
            <a:pPr>
              <a:lnSpc>
                <a:spcPct val="100000"/>
              </a:lnSpc>
            </a:pPr>
            <a:fld id="{8197D862-09C4-4629-8FC2-F63E7BC992E7}" type="slidenum">
              <a:rPr lang="sk-SK">
                <a:solidFill>
                  <a:srgbClr val="000000"/>
                </a:solidFill>
                <a:latin typeface="Arial"/>
              </a:rPr>
              <a:pPr>
                <a:lnSpc>
                  <a:spcPct val="100000"/>
                </a:lnSpc>
              </a:pPr>
              <a:t>8</a:t>
            </a:fld>
            <a:endParaRPr/>
          </a:p>
        </p:txBody>
      </p:sp>
      <p:sp>
        <p:nvSpPr>
          <p:cNvPr id="131" name="CustomShape 2"/>
          <p:cNvSpPr/>
          <p:nvPr/>
        </p:nvSpPr>
        <p:spPr>
          <a:xfrm>
            <a:off x="468360" y="549360"/>
            <a:ext cx="8228880" cy="807480"/>
          </a:xfrm>
          <a:prstGeom prst="rect">
            <a:avLst/>
          </a:prstGeom>
        </p:spPr>
        <p:txBody>
          <a:bodyPr lIns="90000" tIns="45000" rIns="90000" bIns="45000" anchor="ctr"/>
          <a:lstStyle/>
          <a:p>
            <a:pPr>
              <a:lnSpc>
                <a:spcPct val="100000"/>
              </a:lnSpc>
            </a:pPr>
            <a:r>
              <a:rPr lang="sk-SK" sz="3800">
                <a:solidFill>
                  <a:srgbClr val="000000"/>
                </a:solidFill>
                <a:latin typeface="Arial"/>
              </a:rPr>
              <a:t>Spoločnosť s ručením obmedzeným </a:t>
            </a:r>
            <a:endParaRPr/>
          </a:p>
        </p:txBody>
      </p:sp>
      <p:sp>
        <p:nvSpPr>
          <p:cNvPr id="132" name="CustomShape 3"/>
          <p:cNvSpPr/>
          <p:nvPr/>
        </p:nvSpPr>
        <p:spPr>
          <a:xfrm>
            <a:off x="395280" y="1285920"/>
            <a:ext cx="8495640" cy="4714200"/>
          </a:xfrm>
          <a:prstGeom prst="rect">
            <a:avLst/>
          </a:prstGeom>
        </p:spPr>
        <p:txBody>
          <a:bodyPr lIns="90000" tIns="45000" rIns="90000" bIns="45000"/>
          <a:lstStyle/>
          <a:p>
            <a:pPr>
              <a:lnSpc>
                <a:spcPct val="100000"/>
              </a:lnSpc>
            </a:pPr>
            <a:r>
              <a:rPr lang="sk-SK" sz="2800" b="1">
                <a:solidFill>
                  <a:srgbClr val="000000"/>
                </a:solidFill>
                <a:latin typeface="Arial"/>
              </a:rPr>
              <a:t>V prípade spoločnosti s ručením obmedzeným je potrebné k žiadosti o zápis pripojiť nasledovné:</a:t>
            </a:r>
            <a:endParaRPr/>
          </a:p>
          <a:p>
            <a:pPr>
              <a:lnSpc>
                <a:spcPct val="100000"/>
              </a:lnSpc>
            </a:pPr>
            <a:r>
              <a:rPr lang="sk-SK" sz="2400">
                <a:solidFill>
                  <a:srgbClr val="000000"/>
                </a:solidFill>
                <a:latin typeface="Arial"/>
              </a:rPr>
              <a:t>1) zoznam spoločníkov, v prípade spoločného vlastníctva základného vkladu s uvedením podielnikov a zástupcov; </a:t>
            </a:r>
            <a:endParaRPr/>
          </a:p>
          <a:p>
            <a:pPr>
              <a:lnSpc>
                <a:spcPct val="100000"/>
              </a:lnSpc>
            </a:pPr>
            <a:r>
              <a:rPr lang="sk-SK" sz="2400">
                <a:solidFill>
                  <a:srgbClr val="000000"/>
                </a:solidFill>
                <a:latin typeface="Arial"/>
              </a:rPr>
              <a:t>2) v súvislosti s majetkovým príspevkom:</a:t>
            </a:r>
            <a:endParaRPr/>
          </a:p>
          <a:p>
            <a:pPr>
              <a:lnSpc>
                <a:spcPct val="100000"/>
              </a:lnSpc>
              <a:buSzPct val="45000"/>
              <a:buFont typeface="StarSymbol"/>
              <a:buChar char=""/>
            </a:pPr>
            <a:r>
              <a:rPr lang="sk-SK" sz="2000">
                <a:solidFill>
                  <a:srgbClr val="000000"/>
                </a:solidFill>
                <a:latin typeface="Arial"/>
              </a:rPr>
              <a:t>potvrdenie od banky o finančnom príspevku alebo právnikom spolupodpísané vyhlásenie konateľa či vyhlásenie konateľa zahrnuté do verejnej listiny notárom o odpustení finančného príspevku podľa ustanovení spoločnosti,</a:t>
            </a:r>
            <a:endParaRPr/>
          </a:p>
          <a:p>
            <a:pPr>
              <a:lnSpc>
                <a:spcPct val="100000"/>
              </a:lnSpc>
              <a:buSzPct val="45000"/>
              <a:buFont typeface="StarSymbol"/>
              <a:buChar char=""/>
            </a:pPr>
            <a:r>
              <a:rPr lang="sk-SK">
                <a:solidFill>
                  <a:srgbClr val="000000"/>
                </a:solidFill>
                <a:latin typeface="Arial"/>
              </a:rPr>
              <a:t>v</a:t>
            </a:r>
            <a:r>
              <a:rPr lang="sk-SK" sz="2000">
                <a:solidFill>
                  <a:srgbClr val="000000"/>
                </a:solidFill>
                <a:latin typeface="Arial"/>
              </a:rPr>
              <a:t> prípade zapísanej spoločnosti potvrdenie o príspevku podľa zriaďovacej listiny (podľa uznesenia najvyššieho orgánu), vyhlásenie konateľa o odpustení nefinančného príspevku spolu s vyhlásením spoločníkov.  </a:t>
            </a:r>
            <a:endParaRPr/>
          </a:p>
        </p:txBody>
      </p:sp>
      <p:pic>
        <p:nvPicPr>
          <p:cNvPr id="134" name="Picture 3"/>
          <p:cNvPicPr/>
          <p:nvPr/>
        </p:nvPicPr>
        <p:blipFill>
          <a:blip r:embed="rId2"/>
          <a:stretch>
            <a:fillRect/>
          </a:stretch>
        </p:blipFill>
        <p:spPr>
          <a:xfrm>
            <a:off x="5643720" y="142920"/>
            <a:ext cx="3299760" cy="519840"/>
          </a:xfrm>
          <a:prstGeom prst="rect">
            <a:avLst/>
          </a:prstGeom>
        </p:spPr>
      </p:pic>
      <p:pic>
        <p:nvPicPr>
          <p:cNvPr id="136"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CustomShape 1"/>
          <p:cNvSpPr/>
          <p:nvPr/>
        </p:nvSpPr>
        <p:spPr>
          <a:xfrm>
            <a:off x="0" y="0"/>
            <a:ext cx="11796480" cy="11796480"/>
          </a:xfrm>
          <a:prstGeom prst="rect">
            <a:avLst/>
          </a:prstGeom>
        </p:spPr>
        <p:txBody>
          <a:bodyPr lIns="90000" tIns="45000" rIns="90000" bIns="45000"/>
          <a:lstStyle/>
          <a:p>
            <a:pPr>
              <a:lnSpc>
                <a:spcPct val="100000"/>
              </a:lnSpc>
            </a:pPr>
            <a:fld id="{B851C91F-4F3C-4880-B325-96ECE9575336}" type="slidenum">
              <a:rPr lang="sk-SK">
                <a:solidFill>
                  <a:srgbClr val="000000"/>
                </a:solidFill>
                <a:latin typeface="Arial"/>
              </a:rPr>
              <a:pPr>
                <a:lnSpc>
                  <a:spcPct val="100000"/>
                </a:lnSpc>
              </a:pPr>
              <a:t>9</a:t>
            </a:fld>
            <a:endParaRPr/>
          </a:p>
        </p:txBody>
      </p:sp>
      <p:sp>
        <p:nvSpPr>
          <p:cNvPr id="139" name="CustomShape 2"/>
          <p:cNvSpPr/>
          <p:nvPr/>
        </p:nvSpPr>
        <p:spPr>
          <a:xfrm>
            <a:off x="468360" y="549360"/>
            <a:ext cx="8228880" cy="807480"/>
          </a:xfrm>
          <a:prstGeom prst="rect">
            <a:avLst/>
          </a:prstGeom>
        </p:spPr>
        <p:txBody>
          <a:bodyPr lIns="90000" tIns="45000" rIns="90000" bIns="45000" anchor="ctr"/>
          <a:lstStyle/>
          <a:p>
            <a:pPr>
              <a:lnSpc>
                <a:spcPct val="100000"/>
              </a:lnSpc>
            </a:pPr>
            <a:r>
              <a:rPr lang="sk-SK" sz="3800">
                <a:solidFill>
                  <a:srgbClr val="000000"/>
                </a:solidFill>
                <a:latin typeface="Arial"/>
              </a:rPr>
              <a:t>Spoločnosť s ručením obmedzeným </a:t>
            </a:r>
            <a:endParaRPr/>
          </a:p>
        </p:txBody>
      </p:sp>
      <p:sp>
        <p:nvSpPr>
          <p:cNvPr id="140" name="CustomShape 3"/>
          <p:cNvSpPr/>
          <p:nvPr/>
        </p:nvSpPr>
        <p:spPr>
          <a:xfrm>
            <a:off x="395280" y="1285920"/>
            <a:ext cx="8495640" cy="4714200"/>
          </a:xfrm>
          <a:prstGeom prst="rect">
            <a:avLst/>
          </a:prstGeom>
        </p:spPr>
        <p:txBody>
          <a:bodyPr lIns="90000" tIns="45000" rIns="90000" bIns="45000"/>
          <a:lstStyle/>
          <a:p>
            <a:pPr>
              <a:lnSpc>
                <a:spcPct val="100000"/>
              </a:lnSpc>
            </a:pPr>
            <a:r>
              <a:rPr lang="sk-SK" sz="2800" b="1">
                <a:solidFill>
                  <a:srgbClr val="000000"/>
                </a:solidFill>
                <a:latin typeface="Arial"/>
              </a:rPr>
              <a:t>Orgány spoločnosti s ručením obmedzeným:</a:t>
            </a:r>
            <a:endParaRPr/>
          </a:p>
          <a:p>
            <a:pPr>
              <a:lnSpc>
                <a:spcPct val="100000"/>
              </a:lnSpc>
            </a:pPr>
            <a:r>
              <a:rPr lang="sk-SK" sz="2400">
                <a:solidFill>
                  <a:srgbClr val="000000"/>
                </a:solidFill>
                <a:latin typeface="Arial"/>
              </a:rPr>
              <a:t>Najvyšším orgánom spoločnosti je valné zhromaždenie. Valné zhromaždenie sa musí schádzať aspoň raz za rok. </a:t>
            </a:r>
            <a:endParaRPr/>
          </a:p>
          <a:p>
            <a:pPr>
              <a:lnSpc>
                <a:spcPct val="100000"/>
              </a:lnSpc>
            </a:pPr>
            <a:r>
              <a:rPr lang="sk-SK" sz="2400">
                <a:solidFill>
                  <a:srgbClr val="000000"/>
                </a:solidFill>
                <a:latin typeface="Arial"/>
              </a:rPr>
              <a:t>Do výlučnej pôsobnosti valného zhromaždenia okrem iného spadá:</a:t>
            </a:r>
            <a:endParaRPr/>
          </a:p>
          <a:p>
            <a:pPr>
              <a:lnSpc>
                <a:spcPct val="100000"/>
              </a:lnSpc>
              <a:buFont typeface="StarSymbol"/>
              <a:buChar char="l"/>
            </a:pPr>
            <a:r>
              <a:rPr lang="sk-SK" sz="2000" i="1">
                <a:solidFill>
                  <a:srgbClr val="000000"/>
                </a:solidFill>
                <a:latin typeface="Arial"/>
              </a:rPr>
              <a:t>schválenie závierky podľa účtovného zákona;</a:t>
            </a:r>
            <a:endParaRPr/>
          </a:p>
          <a:p>
            <a:pPr>
              <a:lnSpc>
                <a:spcPct val="100000"/>
              </a:lnSpc>
              <a:buFont typeface="StarSymbol"/>
              <a:buChar char="l"/>
            </a:pPr>
            <a:r>
              <a:rPr lang="sk-SK" sz="2000" i="1">
                <a:solidFill>
                  <a:srgbClr val="000000"/>
                </a:solidFill>
                <a:latin typeface="Arial"/>
              </a:rPr>
              <a:t>rozhodnutie o vyplatení zálohy na dividendu; </a:t>
            </a:r>
            <a:endParaRPr/>
          </a:p>
          <a:p>
            <a:pPr>
              <a:lnSpc>
                <a:spcPct val="100000"/>
              </a:lnSpc>
              <a:buFont typeface="StarSymbol"/>
              <a:buChar char="l"/>
            </a:pPr>
            <a:r>
              <a:rPr lang="sk-SK" sz="2000" i="1">
                <a:solidFill>
                  <a:srgbClr val="000000"/>
                </a:solidFill>
                <a:latin typeface="Arial"/>
              </a:rPr>
              <a:t>nariadenie a refundácia príspevkov;</a:t>
            </a:r>
            <a:endParaRPr/>
          </a:p>
          <a:p>
            <a:pPr>
              <a:lnSpc>
                <a:spcPct val="100000"/>
              </a:lnSpc>
              <a:buFont typeface="StarSymbol"/>
              <a:buChar char="l"/>
            </a:pPr>
            <a:r>
              <a:rPr lang="sk-SK" sz="2000" i="1">
                <a:solidFill>
                  <a:srgbClr val="000000"/>
                </a:solidFill>
                <a:latin typeface="Arial"/>
              </a:rPr>
              <a:t>vykonávanie predkupného práva spoločnosťou;</a:t>
            </a:r>
            <a:endParaRPr/>
          </a:p>
          <a:p>
            <a:pPr>
              <a:lnSpc>
                <a:spcPct val="100000"/>
              </a:lnSpc>
              <a:buFont typeface="StarSymbol"/>
              <a:buChar char="l"/>
            </a:pPr>
            <a:r>
              <a:rPr lang="sk-SK" sz="2000" i="1">
                <a:solidFill>
                  <a:srgbClr val="000000"/>
                </a:solidFill>
                <a:latin typeface="Arial"/>
              </a:rPr>
              <a:t>udelenie súhlasu pri prevode obchodného podielu na tretiu osobu;</a:t>
            </a:r>
            <a:endParaRPr/>
          </a:p>
          <a:p>
            <a:pPr>
              <a:lnSpc>
                <a:spcPct val="100000"/>
              </a:lnSpc>
              <a:buFont typeface="StarSymbol"/>
              <a:buChar char="l"/>
            </a:pPr>
            <a:r>
              <a:rPr lang="sk-SK" sz="2000" i="1">
                <a:solidFill>
                  <a:srgbClr val="000000"/>
                </a:solidFill>
                <a:latin typeface="Arial"/>
              </a:rPr>
              <a:t>rozhodnutie o podnete na vylúčenie spoločníka;</a:t>
            </a:r>
            <a:endParaRPr/>
          </a:p>
        </p:txBody>
      </p:sp>
      <p:pic>
        <p:nvPicPr>
          <p:cNvPr id="142" name="Picture 3"/>
          <p:cNvPicPr/>
          <p:nvPr/>
        </p:nvPicPr>
        <p:blipFill>
          <a:blip r:embed="rId2"/>
          <a:stretch>
            <a:fillRect/>
          </a:stretch>
        </p:blipFill>
        <p:spPr>
          <a:xfrm>
            <a:off x="5643720" y="142920"/>
            <a:ext cx="3299760" cy="519840"/>
          </a:xfrm>
          <a:prstGeom prst="rect">
            <a:avLst/>
          </a:prstGeom>
        </p:spPr>
      </p:pic>
      <p:pic>
        <p:nvPicPr>
          <p:cNvPr id="144" name="Picture 7"/>
          <p:cNvPicPr/>
          <p:nvPr/>
        </p:nvPicPr>
        <p:blipFill>
          <a:blip r:embed="rId3"/>
          <a:stretch>
            <a:fillRect/>
          </a:stretch>
        </p:blipFill>
        <p:spPr>
          <a:xfrm>
            <a:off x="214200" y="5929200"/>
            <a:ext cx="1571040" cy="781920"/>
          </a:xfrm>
          <a:prstGeom prst="rect">
            <a:avLst/>
          </a:prstGeom>
        </p:spPr>
      </p:pic>
      <p:pic>
        <p:nvPicPr>
          <p:cNvPr id="7" name="Picture 7" descr="Z:\ERB Ip_Sok_Ipolyszakállos_smal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24788" y="5661025"/>
            <a:ext cx="90963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Z:\Adri - projekt\husk_slogan_1sor_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376238"/>
            <a:ext cx="230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Z:\Adri - projekt\husk_logo_s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84" y="61858"/>
            <a:ext cx="2592387" cy="698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782</Words>
  <Application>Microsoft Office PowerPoint</Application>
  <PresentationFormat>Prezentácia na obrazovke (4:3)</PresentationFormat>
  <Paragraphs>121</Paragraphs>
  <Slides>21</Slides>
  <Notes>0</Notes>
  <HiddenSlides>0</HiddenSlides>
  <MMClips>0</MMClips>
  <ScaleCrop>false</ScaleCrop>
  <HeadingPairs>
    <vt:vector size="4" baseType="variant">
      <vt:variant>
        <vt:lpstr>Motív</vt:lpstr>
      </vt:variant>
      <vt:variant>
        <vt:i4>2</vt:i4>
      </vt:variant>
      <vt:variant>
        <vt:lpstr>Nadpisy snímok</vt:lpstr>
      </vt:variant>
      <vt:variant>
        <vt:i4>21</vt:i4>
      </vt:variant>
    </vt:vector>
  </HeadingPairs>
  <TitlesOfParts>
    <vt:vector size="23" baseType="lpstr">
      <vt:lpstr>Office Theme</vt:lpstr>
      <vt:lpstr>Office Theme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Snímka 1</dc:title>
  <dc:creator>admin</dc:creator>
  <cp:lastModifiedBy>admin</cp:lastModifiedBy>
  <cp:revision>4</cp:revision>
  <dcterms:modified xsi:type="dcterms:W3CDTF">2014-03-05T08:06:54Z</dcterms:modified>
</cp:coreProperties>
</file>