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16" name="Zástupný symbol dátumu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2" name="Zástupný symbol päty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5" name="Zástupný symbol čísla snímky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7762FF1-CFC1-4A93-8707-379BADA78C1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214AB-32E6-4311-A833-3621C8761B2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BC56A-78CD-4B9D-861B-0D39FA00DB7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Nadpis a tabuľ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abuľky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5B22F20-E16A-4B35-BC66-F9AF82441FC0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88461C7-1A76-431C-9BF0-F1FB6CC11342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7" name="Zástupný symbol obsah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5" name="Zástupný symbol dátum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sk-SK"/>
          </a:p>
        </p:txBody>
      </p:sp>
      <p:sp>
        <p:nvSpPr>
          <p:cNvPr id="16" name="Zástupný symbol čísla snímky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CEEF3CE-970B-425E-99FA-7A85EB0BADE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textu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9" name="Zástupný symbol dátumu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1" name="Zástupný symbol päty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6" name="Zástupný symbol čísla snímky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82DBD-E8F9-41A8-8068-08F793C7E2C2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4" name="Zástupný symbol obsah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1" name="Zástupný symbol dátumu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1" name="Zástupný symbol čísla snímky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ABB8-45B3-4518-95E6-19EF287BEB0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25" name="Zástupný symbol textu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8" name="Zástupný symbol obsah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4AD9EED-87E0-4706-9094-98883CF371C4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2" name="Zástupný symbol dátum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21" name="Zástupný symbol päty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C4FBA-2617-495D-BA47-E81101D8A33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24" name="Zástupný symbol päty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B88F4-B4B2-4E95-8F68-FEB2A6C0460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vná spojnic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6" name="Zástupný symbol textu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4" name="Zástupný symbol obsah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5" name="Zástupný symbol dátum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29" name="Zástupný symbol päty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11C54-4B09-4590-8D9F-FABC9A44C90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obrázka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1" name="Zástupný symbol čísla snímky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5C3A1-C7FC-4954-8E78-B9BF07BCB070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6" name="Zástupný symbol textu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textu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1" name="Zástupný symbol dátumu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28" name="Zástupný symbol päty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ADDAC5B-1E68-431D-8259-2B35C9CF15C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Zástupný symbol nadpisu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ovná spojnic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oleObject" Target="../embeddings/oleObject1.bin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7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sk-SK" altLang="zh-CN" b="1"/>
              <a:t>Alokácia zdrojov</a:t>
            </a:r>
            <a:r>
              <a:rPr lang="sk-SK" altLang="zh-CN"/>
              <a:t> </a:t>
            </a:r>
            <a:endParaRPr lang="sk-SK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/>
          </a:p>
        </p:txBody>
      </p:sp>
      <p:pic>
        <p:nvPicPr>
          <p:cNvPr id="4" name="Picture 4" descr="Z:\Adri - projekt\husk_logo_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23838"/>
            <a:ext cx="2592387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Z:\Adri - projekt\husk_slogan_1sor_s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76238"/>
            <a:ext cx="2305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5643720" y="142920"/>
            <a:ext cx="3299400" cy="519480"/>
          </a:xfrm>
          <a:prstGeom prst="rect">
            <a:avLst/>
          </a:prstGeom>
        </p:spPr>
      </p:pic>
      <p:pic>
        <p:nvPicPr>
          <p:cNvPr id="7" name="Picture 7" descr="Z:\ERB Ip_Sok_Ipolyszakállos_smal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8" y="5661025"/>
            <a:ext cx="909637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1124744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sk-SK" sz="4000" dirty="0"/>
              <a:t>Racionálne správanie sa spotrebiteľa: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2492896"/>
            <a:ext cx="8686800" cy="3819054"/>
          </a:xfrm>
        </p:spPr>
        <p:txBody>
          <a:bodyPr/>
          <a:lstStyle/>
          <a:p>
            <a:r>
              <a:rPr lang="sk-SK" dirty="0"/>
              <a:t>- ľudia sa rozhodujú racionálne, ak rozdeľujú svoje vzácne zdroje tak, aby dosiahli čo najvyššie uspokojenie svojich potrieb a želaní</a:t>
            </a:r>
          </a:p>
          <a:p>
            <a:endParaRPr lang="sk-SK" dirty="0"/>
          </a:p>
          <a:p>
            <a:r>
              <a:rPr lang="sk-SK" dirty="0"/>
              <a:t>- reagujú pri tom na podnety, na trhu sú takými podnetmi CENY</a:t>
            </a:r>
          </a:p>
          <a:p>
            <a:endParaRPr lang="sk-SK" dirty="0"/>
          </a:p>
        </p:txBody>
      </p:sp>
      <p:pic>
        <p:nvPicPr>
          <p:cNvPr id="4" name="Picture 4" descr="Z:\Adri - projekt\husk_logo_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23838"/>
            <a:ext cx="2592387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Z:\Adri - projekt\husk_slogan_1sor_s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76238"/>
            <a:ext cx="2305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5643720" y="142920"/>
            <a:ext cx="3299400" cy="519480"/>
          </a:xfrm>
          <a:prstGeom prst="rect">
            <a:avLst/>
          </a:prstGeom>
        </p:spPr>
      </p:pic>
      <p:pic>
        <p:nvPicPr>
          <p:cNvPr id="7" name="Picture 7" descr="Z:\ERB Ip_Sok_Ipolyszakállos_smal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8" y="5661025"/>
            <a:ext cx="909637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692696"/>
            <a:ext cx="8686800" cy="838200"/>
          </a:xfrm>
        </p:spPr>
        <p:txBody>
          <a:bodyPr/>
          <a:lstStyle/>
          <a:p>
            <a:r>
              <a:rPr lang="sk-SK" dirty="0"/>
              <a:t>Funkcie ceny: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k-SK" sz="2800" dirty="0"/>
              <a:t>- informačná funkcia – hovorí, koľko stálo vyrobiť statok</a:t>
            </a:r>
          </a:p>
          <a:p>
            <a:pPr>
              <a:lnSpc>
                <a:spcPct val="90000"/>
              </a:lnSpc>
            </a:pPr>
            <a:endParaRPr lang="sk-SK" sz="2800" dirty="0"/>
          </a:p>
          <a:p>
            <a:pPr>
              <a:lnSpc>
                <a:spcPct val="90000"/>
              </a:lnSpc>
            </a:pPr>
            <a:r>
              <a:rPr lang="sk-SK" sz="2800" dirty="0"/>
              <a:t>- motivačná funkcia – vedie ľudí k racionálnemu konaniu a správaniu, každý sa snaží zarobiť, nie prerobiť</a:t>
            </a:r>
          </a:p>
          <a:p>
            <a:pPr>
              <a:lnSpc>
                <a:spcPct val="90000"/>
              </a:lnSpc>
            </a:pPr>
            <a:endParaRPr lang="sk-SK" sz="2800" dirty="0"/>
          </a:p>
          <a:p>
            <a:pPr>
              <a:lnSpc>
                <a:spcPct val="90000"/>
              </a:lnSpc>
            </a:pPr>
            <a:r>
              <a:rPr lang="sk-SK" sz="2800" dirty="0"/>
              <a:t>- alokačná funkcia – ľudia rozmiestňujú svoje výrobné faktory (pôdu, prácu, kapitál, podnikanie) tam, kde sú lepšie zhodnocované.</a:t>
            </a:r>
          </a:p>
        </p:txBody>
      </p:sp>
      <p:pic>
        <p:nvPicPr>
          <p:cNvPr id="4" name="Picture 4" descr="Z:\Adri - projekt\husk_logo_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23838"/>
            <a:ext cx="2592387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Z:\Adri - projekt\husk_slogan_1sor_s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76238"/>
            <a:ext cx="2305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5643720" y="142920"/>
            <a:ext cx="3299400" cy="519480"/>
          </a:xfrm>
          <a:prstGeom prst="rect">
            <a:avLst/>
          </a:prstGeom>
        </p:spPr>
      </p:pic>
      <p:pic>
        <p:nvPicPr>
          <p:cNvPr id="7" name="Picture 7" descr="Z:\ERB Ip_Sok_Ipolyszakállos_smal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8" y="5661025"/>
            <a:ext cx="909637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>
          <a:xfrm>
            <a:off x="467544" y="386340"/>
            <a:ext cx="8229600" cy="1143000"/>
          </a:xfrm>
        </p:spPr>
        <p:txBody>
          <a:bodyPr/>
          <a:lstStyle/>
          <a:p>
            <a:r>
              <a:rPr lang="sk-SK" dirty="0"/>
              <a:t>Čo dokážeme vyrobiť?</a:t>
            </a:r>
          </a:p>
        </p:txBody>
      </p:sp>
      <p:graphicFrame>
        <p:nvGraphicFramePr>
          <p:cNvPr id="18472" name="Group 40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4824732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646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Alternatívy: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Množstvo pušiek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Množstvo masla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6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6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6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6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" name="Picture 4" descr="Z:\Adri - projekt\husk_logo_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6020"/>
            <a:ext cx="2592387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Z:\Adri - projekt\husk_slogan_1sor_s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76238"/>
            <a:ext cx="2305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5643720" y="142920"/>
            <a:ext cx="3299400" cy="519480"/>
          </a:xfrm>
          <a:prstGeom prst="rect">
            <a:avLst/>
          </a:prstGeom>
        </p:spPr>
      </p:pic>
      <p:pic>
        <p:nvPicPr>
          <p:cNvPr id="7" name="Picture 7" descr="Z:\ERB Ip_Sok_Ipolyszakállos_smal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63" y="5661024"/>
            <a:ext cx="909637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>
          <a:xfrm>
            <a:off x="323528" y="836712"/>
            <a:ext cx="8686800" cy="838200"/>
          </a:xfrm>
        </p:spPr>
        <p:txBody>
          <a:bodyPr>
            <a:normAutofit/>
          </a:bodyPr>
          <a:lstStyle/>
          <a:p>
            <a:r>
              <a:rPr lang="sk-SK" sz="4000" dirty="0" smtClean="0"/>
              <a:t>hranica </a:t>
            </a:r>
            <a:r>
              <a:rPr lang="sk-SK" sz="4000" dirty="0"/>
              <a:t>produkčných možností</a:t>
            </a:r>
          </a:p>
        </p:txBody>
      </p:sp>
      <p:graphicFrame>
        <p:nvGraphicFramePr>
          <p:cNvPr id="20486" name="Object 6"/>
          <p:cNvGraphicFramePr>
            <a:graphicFrameLocks noGrp="1" noChangeAspect="1"/>
          </p:cNvGraphicFramePr>
          <p:nvPr>
            <p:ph idx="1"/>
          </p:nvPr>
        </p:nvGraphicFramePr>
        <p:xfrm>
          <a:off x="2641405" y="1554163"/>
          <a:ext cx="4013589" cy="452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9" name="Graf" r:id="rId3" imgW="4028984" imgH="4543597" progId="MSGraph.Chart.8">
                  <p:embed followColorScheme="full"/>
                </p:oleObj>
              </mc:Choice>
              <mc:Fallback>
                <p:oleObj name="Graf" r:id="rId3" imgW="4028984" imgH="4543597" progId="MSGraph.Chart.8">
                  <p:embed followColorScheme="full"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405" y="1554163"/>
                        <a:ext cx="4013589" cy="4525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5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07504" y="2132856"/>
            <a:ext cx="8643966" cy="4061048"/>
          </a:xfrm>
        </p:spPr>
        <p:txBody>
          <a:bodyPr/>
          <a:lstStyle/>
          <a:p>
            <a:endParaRPr lang="sk-SK" sz="2400" dirty="0" smtClean="0"/>
          </a:p>
          <a:p>
            <a:r>
              <a:rPr lang="sk-SK" sz="2400" dirty="0" smtClean="0"/>
              <a:t>Rôznymi </a:t>
            </a:r>
            <a:r>
              <a:rPr lang="sk-SK" sz="2400" dirty="0"/>
              <a:t>kombináciami výrobných zdrojov môžeme vyrobiť rôzne množstvá statkov. Ak chceme zvýšiť množstvo jedného statku, musíme znížiť </a:t>
            </a:r>
            <a:r>
              <a:rPr lang="sk-SK" sz="2400" dirty="0" smtClean="0"/>
              <a:t>množstvo </a:t>
            </a:r>
            <a:r>
              <a:rPr lang="sk-SK" sz="2400" dirty="0"/>
              <a:t>druhého</a:t>
            </a:r>
            <a:r>
              <a:rPr lang="sk-SK" sz="2400" dirty="0" smtClean="0"/>
              <a:t>.</a:t>
            </a:r>
          </a:p>
          <a:p>
            <a:endParaRPr lang="sk-SK" sz="2400" dirty="0" smtClean="0"/>
          </a:p>
          <a:p>
            <a:endParaRPr lang="sk-SK" sz="2400" dirty="0"/>
          </a:p>
          <a:p>
            <a:r>
              <a:rPr lang="sk-SK" sz="2400" dirty="0"/>
              <a:t>Alternatívne náklady – to, čoho sa musíme zriecť pre dosiahnutie niečoho iného</a:t>
            </a:r>
            <a:r>
              <a:rPr lang="sk-SK" sz="2400" dirty="0" smtClean="0"/>
              <a:t>.</a:t>
            </a:r>
          </a:p>
          <a:p>
            <a:endParaRPr lang="sk-SK" sz="2400" dirty="0" smtClean="0"/>
          </a:p>
          <a:p>
            <a:endParaRPr lang="sk-SK" sz="2400" dirty="0"/>
          </a:p>
        </p:txBody>
      </p:sp>
      <p:pic>
        <p:nvPicPr>
          <p:cNvPr id="5" name="Picture 4" descr="Z:\Adri - projekt\husk_logo_sk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23838"/>
            <a:ext cx="2592387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Z:\Adri - projekt\husk_slogan_1sor_sk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76238"/>
            <a:ext cx="2305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/>
          <p:nvPr/>
        </p:nvPicPr>
        <p:blipFill>
          <a:blip r:embed="rId7"/>
          <a:stretch>
            <a:fillRect/>
          </a:stretch>
        </p:blipFill>
        <p:spPr>
          <a:xfrm>
            <a:off x="5643720" y="142920"/>
            <a:ext cx="3299400" cy="519480"/>
          </a:xfrm>
          <a:prstGeom prst="rect">
            <a:avLst/>
          </a:prstGeom>
        </p:spPr>
      </p:pic>
      <p:pic>
        <p:nvPicPr>
          <p:cNvPr id="8" name="Picture 7" descr="Z:\ERB Ip_Sok_Ipolyszakállos_small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8" y="5661025"/>
            <a:ext cx="909637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1323" y="620688"/>
            <a:ext cx="8686800" cy="838200"/>
          </a:xfrm>
        </p:spPr>
        <p:txBody>
          <a:bodyPr/>
          <a:lstStyle/>
          <a:p>
            <a:r>
              <a:rPr lang="sk-SK" dirty="0" smtClean="0"/>
              <a:t>Podnikanie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k-SK" dirty="0" smtClean="0"/>
              <a:t>Podnikaním sa všeobecne rozumie vlastnenie a činnosť podniku alebo činnosť podnikateľa,  samostatné rozhodovanie o zámere, právnej forme, umiestnení, organizácii, miere zadlženia, rozdelení zisku v podniku.</a:t>
            </a:r>
          </a:p>
          <a:p>
            <a:pPr algn="just"/>
            <a:endParaRPr lang="sk-SK" dirty="0" smtClean="0"/>
          </a:p>
          <a:p>
            <a:pPr algn="just"/>
            <a:r>
              <a:rPr lang="sk-SK" dirty="0" smtClean="0"/>
              <a:t>Iná definícia: </a:t>
            </a:r>
            <a:r>
              <a:rPr lang="pl-PL" dirty="0" smtClean="0"/>
              <a:t>Podnikanie je činnosť zameraná na dosiahnutie podnikových cieľov.</a:t>
            </a:r>
            <a:endParaRPr lang="sk-SK" dirty="0"/>
          </a:p>
        </p:txBody>
      </p:sp>
      <p:pic>
        <p:nvPicPr>
          <p:cNvPr id="4" name="Picture 4" descr="Z:\Adri - projekt\husk_logo_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23838"/>
            <a:ext cx="2592387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Z:\Adri - projekt\husk_slogan_1sor_s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76238"/>
            <a:ext cx="2305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5643720" y="142920"/>
            <a:ext cx="3299400" cy="519480"/>
          </a:xfrm>
          <a:prstGeom prst="rect">
            <a:avLst/>
          </a:prstGeom>
        </p:spPr>
      </p:pic>
      <p:pic>
        <p:nvPicPr>
          <p:cNvPr id="7" name="Picture 7" descr="Z:\ERB Ip_Sok_Ipolyszakállos_smal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8" y="5661025"/>
            <a:ext cx="909637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8686800" cy="838200"/>
          </a:xfrm>
        </p:spPr>
        <p:txBody>
          <a:bodyPr/>
          <a:lstStyle/>
          <a:p>
            <a:r>
              <a:rPr lang="sk-SK" dirty="0" smtClean="0"/>
              <a:t>Na Slovensku sa v praxi: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i="1" dirty="0" smtClean="0"/>
              <a:t>Sústavná činnosť uskutočňovaná samostatne podnikateľom vo vlastnom mene a na vlastnú zodpovednosť za účelom dosiahnutia zisku.</a:t>
            </a:r>
          </a:p>
          <a:p>
            <a:r>
              <a:rPr lang="sk-SK" dirty="0" smtClean="0"/>
              <a:t>Základným znakom podnikania je ekonomická samostatnosť podnikov, ale všeobecné podmienky podnikania upravuje legislatíva: Obchodný zákonník, Občiansky zákonník, Zákon o živnostenskom podnikaní</a:t>
            </a:r>
            <a:endParaRPr lang="sk-SK" dirty="0"/>
          </a:p>
        </p:txBody>
      </p:sp>
      <p:pic>
        <p:nvPicPr>
          <p:cNvPr id="4" name="Picture 4" descr="Z:\Adri - projekt\husk_logo_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23838"/>
            <a:ext cx="2592387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Z:\Adri - projekt\husk_slogan_1sor_s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76238"/>
            <a:ext cx="2305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5643720" y="142920"/>
            <a:ext cx="3299400" cy="519480"/>
          </a:xfrm>
          <a:prstGeom prst="rect">
            <a:avLst/>
          </a:prstGeom>
        </p:spPr>
      </p:pic>
      <p:pic>
        <p:nvPicPr>
          <p:cNvPr id="7" name="Picture 7" descr="Z:\ERB Ip_Sok_Ipolyszakállos_smal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8" y="5661025"/>
            <a:ext cx="909637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686800" cy="838200"/>
          </a:xfrm>
        </p:spPr>
        <p:txBody>
          <a:bodyPr/>
          <a:lstStyle/>
          <a:p>
            <a:r>
              <a:rPr lang="sk-SK" b="1" dirty="0" smtClean="0"/>
              <a:t>Podnikanie =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Kreatívne myslenie, ochota riskovať a riadiace a organizačné schopnosti potrebné k vedeniu podniku. Podnikanie je ale často nehmatateľné, takže zoznam výrobných faktorov uvádza len tie zdroje, ktoré môžu ľudia vidieť, dotknúť sa ich, cítiť ich a merať.</a:t>
            </a:r>
          </a:p>
          <a:p>
            <a:endParaRPr lang="sk-SK" dirty="0"/>
          </a:p>
        </p:txBody>
      </p:sp>
      <p:pic>
        <p:nvPicPr>
          <p:cNvPr id="4" name="Picture 4" descr="Z:\Adri - projekt\husk_logo_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90" y="29874"/>
            <a:ext cx="2592387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Z:\Adri - projekt\husk_slogan_1sor_s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76238"/>
            <a:ext cx="2305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5643720" y="142920"/>
            <a:ext cx="3299400" cy="519480"/>
          </a:xfrm>
          <a:prstGeom prst="rect">
            <a:avLst/>
          </a:prstGeom>
        </p:spPr>
      </p:pic>
      <p:pic>
        <p:nvPicPr>
          <p:cNvPr id="7" name="Picture 7" descr="Z:\ERB Ip_Sok_Ipolyszakállos_smal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8" y="5661025"/>
            <a:ext cx="909637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692696"/>
            <a:ext cx="8686800" cy="841248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Inšpirácie z minulosti: </a:t>
            </a:r>
            <a:r>
              <a:rPr lang="sk-SK" dirty="0" err="1" smtClean="0"/>
              <a:t>Andrew</a:t>
            </a:r>
            <a:r>
              <a:rPr lang="sk-SK" dirty="0" smtClean="0"/>
              <a:t> </a:t>
            </a:r>
            <a:r>
              <a:rPr lang="sk-SK" dirty="0" err="1" smtClean="0"/>
              <a:t>Carnegie</a:t>
            </a:r>
            <a:r>
              <a:rPr lang="sk-SK" dirty="0" smtClean="0"/>
              <a:t>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smtClean="0"/>
              <a:t>- úspešný oceľový magnát</a:t>
            </a:r>
          </a:p>
          <a:p>
            <a:r>
              <a:rPr lang="sk-SK" dirty="0" smtClean="0"/>
              <a:t>narodil sa 25. novembra 1835 do skromne žijúcej tkáčskej škótskej rodiny, počas jeho detstva nútená emigrovali do USA, musel už v 12-tich rokoch začať pracovať. Pracoval 12 hodín denne, 6 dní v týždni a jeho mzda bola 2 doláre za týždeň.</a:t>
            </a:r>
          </a:p>
          <a:p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smtClean="0"/>
              <a:t>Ropa nájdená na vlastnej farme</a:t>
            </a:r>
          </a:p>
          <a:p>
            <a:r>
              <a:rPr lang="sk-SK" dirty="0" smtClean="0"/>
              <a:t>Výroba ocele pre železnice</a:t>
            </a:r>
          </a:p>
          <a:p>
            <a:r>
              <a:rPr lang="sk-SK" dirty="0" smtClean="0"/>
              <a:t>Zarobené peniaze investuje do modernizácie a ďalšieho rozvoja</a:t>
            </a:r>
          </a:p>
          <a:p>
            <a:r>
              <a:rPr lang="sk-SK" dirty="0" smtClean="0"/>
              <a:t>Väčšinu majetku venuje na charitu, umenie (</a:t>
            </a:r>
            <a:r>
              <a:rPr lang="sk-SK" dirty="0" err="1" smtClean="0"/>
              <a:t>Carnegie</a:t>
            </a:r>
            <a:r>
              <a:rPr lang="sk-SK" dirty="0" smtClean="0"/>
              <a:t> </a:t>
            </a:r>
            <a:r>
              <a:rPr lang="sk-SK" dirty="0" err="1" smtClean="0"/>
              <a:t>Hall</a:t>
            </a:r>
            <a:r>
              <a:rPr lang="sk-SK" dirty="0" smtClean="0"/>
              <a:t> v New Yorku)</a:t>
            </a:r>
          </a:p>
          <a:p>
            <a:endParaRPr lang="sk-SK" dirty="0"/>
          </a:p>
        </p:txBody>
      </p:sp>
      <p:pic>
        <p:nvPicPr>
          <p:cNvPr id="5" name="Picture 4" descr="Z:\Adri - projekt\husk_logo_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23838"/>
            <a:ext cx="2592387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Z:\Adri - projekt\husk_slogan_1sor_s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76238"/>
            <a:ext cx="2305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5643720" y="142920"/>
            <a:ext cx="3299400" cy="519480"/>
          </a:xfrm>
          <a:prstGeom prst="rect">
            <a:avLst/>
          </a:prstGeom>
        </p:spPr>
      </p:pic>
      <p:pic>
        <p:nvPicPr>
          <p:cNvPr id="8" name="Picture 7" descr="Z:\ERB Ip_Sok_Ipolyszakállos_smal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8" y="5661025"/>
            <a:ext cx="909637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686800" cy="841248"/>
          </a:xfrm>
        </p:spPr>
        <p:txBody>
          <a:bodyPr/>
          <a:lstStyle/>
          <a:p>
            <a:r>
              <a:rPr lang="sk-SK" dirty="0" err="1" smtClean="0"/>
              <a:t>John</a:t>
            </a:r>
            <a:r>
              <a:rPr lang="sk-SK" dirty="0" smtClean="0"/>
              <a:t> </a:t>
            </a:r>
            <a:r>
              <a:rPr lang="sk-SK" dirty="0" err="1" smtClean="0"/>
              <a:t>Jacob</a:t>
            </a:r>
            <a:r>
              <a:rPr lang="sk-SK" dirty="0" smtClean="0"/>
              <a:t> </a:t>
            </a:r>
            <a:r>
              <a:rPr lang="sk-SK" dirty="0" err="1" smtClean="0"/>
              <a:t>astor</a:t>
            </a:r>
            <a:r>
              <a:rPr lang="sk-SK" dirty="0" smtClean="0"/>
              <a:t>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Pochádza z Nemecka, je synom drevorubača</a:t>
            </a:r>
          </a:p>
          <a:p>
            <a:r>
              <a:rPr lang="sk-SK" dirty="0" smtClean="0"/>
              <a:t>V Londýne pracuje ako výrobca hudobných nástrojov – naučí sa po anglicky</a:t>
            </a:r>
          </a:p>
          <a:p>
            <a:r>
              <a:rPr lang="sk-SK" dirty="0" smtClean="0"/>
              <a:t>Presťahuje sa do New Yorku</a:t>
            </a:r>
          </a:p>
          <a:p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Obchod z kožušinami</a:t>
            </a:r>
          </a:p>
          <a:p>
            <a:r>
              <a:rPr lang="sk-SK" dirty="0" smtClean="0"/>
              <a:t>Obchodovanie s luxusným tovarom (santalové drevo, čaj, ópium)</a:t>
            </a:r>
          </a:p>
          <a:p>
            <a:r>
              <a:rPr lang="sk-SK" dirty="0" smtClean="0"/>
              <a:t>Investuje do nehnuteľností – </a:t>
            </a:r>
            <a:r>
              <a:rPr lang="sk-SK" dirty="0" err="1" smtClean="0"/>
              <a:t>Manhattan</a:t>
            </a:r>
            <a:endParaRPr lang="sk-SK" dirty="0" smtClean="0"/>
          </a:p>
          <a:p>
            <a:r>
              <a:rPr lang="sk-SK" dirty="0" smtClean="0"/>
              <a:t>Na smrteľnej posteli káže spáliť všetky svoje obchodné knihy a doklady</a:t>
            </a:r>
            <a:endParaRPr lang="sk-SK" dirty="0"/>
          </a:p>
        </p:txBody>
      </p:sp>
      <p:pic>
        <p:nvPicPr>
          <p:cNvPr id="5" name="Picture 4" descr="Z:\Adri - projekt\husk_logo_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23838"/>
            <a:ext cx="2592387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Z:\Adri - projekt\husk_slogan_1sor_s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76238"/>
            <a:ext cx="2305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5643720" y="142920"/>
            <a:ext cx="3299400" cy="519480"/>
          </a:xfrm>
          <a:prstGeom prst="rect">
            <a:avLst/>
          </a:prstGeom>
        </p:spPr>
      </p:pic>
      <p:pic>
        <p:nvPicPr>
          <p:cNvPr id="8" name="Picture 7" descr="Z:\ERB Ip_Sok_Ipolyszakállos_smal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8" y="5661025"/>
            <a:ext cx="909637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686800" cy="841248"/>
          </a:xfrm>
        </p:spPr>
        <p:txBody>
          <a:bodyPr/>
          <a:lstStyle/>
          <a:p>
            <a:r>
              <a:rPr lang="sk-SK" dirty="0" smtClean="0"/>
              <a:t>Samuel </a:t>
            </a:r>
            <a:r>
              <a:rPr lang="sk-SK" dirty="0" err="1" smtClean="0"/>
              <a:t>walton</a:t>
            </a:r>
            <a:r>
              <a:rPr lang="sk-SK" dirty="0" smtClean="0"/>
              <a:t> – </a:t>
            </a:r>
            <a:r>
              <a:rPr lang="sk-SK" dirty="0" err="1" smtClean="0"/>
              <a:t>wal-mart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k-SK" dirty="0" smtClean="0"/>
              <a:t>Narodí sa na farme v roku 1918</a:t>
            </a:r>
          </a:p>
          <a:p>
            <a:r>
              <a:rPr lang="sk-SK" dirty="0" smtClean="0"/>
              <a:t>Spolu s bratom otvoria diskontnú predajňu </a:t>
            </a:r>
          </a:p>
          <a:p>
            <a:r>
              <a:rPr lang="sk-SK" dirty="0" err="1" smtClean="0"/>
              <a:t>Wal</a:t>
            </a:r>
            <a:r>
              <a:rPr lang="sk-SK" dirty="0" smtClean="0"/>
              <a:t> – </a:t>
            </a:r>
            <a:r>
              <a:rPr lang="sk-SK" dirty="0" err="1" smtClean="0"/>
              <a:t>Mart</a:t>
            </a:r>
            <a:r>
              <a:rPr lang="sk-SK" dirty="0" smtClean="0"/>
              <a:t> je najväčším súkromným zamestnávateľom (2 milióny zamestnancov) </a:t>
            </a:r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k-SK" dirty="0" smtClean="0"/>
              <a:t>Nepoužíva luxusné autá ale starší </a:t>
            </a:r>
            <a:r>
              <a:rPr lang="sk-SK" dirty="0" err="1" smtClean="0"/>
              <a:t>pick-up</a:t>
            </a:r>
            <a:endParaRPr lang="sk-SK" dirty="0" smtClean="0"/>
          </a:p>
          <a:p>
            <a:r>
              <a:rPr lang="sk-SK" dirty="0" smtClean="0"/>
              <a:t>Sám pilotuje lietadlo, aby nemusel platiť pilota</a:t>
            </a:r>
          </a:p>
          <a:p>
            <a:r>
              <a:rPr lang="sk-SK" dirty="0" smtClean="0"/>
              <a:t>Nedáva prepitné v reštauráciách</a:t>
            </a:r>
          </a:p>
          <a:p>
            <a:r>
              <a:rPr lang="sk-SK" dirty="0" smtClean="0"/>
              <a:t>Nešetrí na informatike, má aj vlastný satelit</a:t>
            </a:r>
            <a:endParaRPr lang="sk-SK" dirty="0"/>
          </a:p>
        </p:txBody>
      </p:sp>
      <p:pic>
        <p:nvPicPr>
          <p:cNvPr id="5" name="Picture 4" descr="Z:\Adri - projekt\husk_logo_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640"/>
            <a:ext cx="2592387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Z:\Adri - projekt\husk_slogan_1sor_s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76238"/>
            <a:ext cx="2305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5643720" y="142920"/>
            <a:ext cx="3299400" cy="519480"/>
          </a:xfrm>
          <a:prstGeom prst="rect">
            <a:avLst/>
          </a:prstGeom>
        </p:spPr>
      </p:pic>
      <p:pic>
        <p:nvPicPr>
          <p:cNvPr id="8" name="Picture 7" descr="Z:\ERB Ip_Sok_Ipolyszakállos_smal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7253" y="5661025"/>
            <a:ext cx="909637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85393" y="1484784"/>
            <a:ext cx="8686800" cy="838200"/>
          </a:xfrm>
        </p:spPr>
        <p:txBody>
          <a:bodyPr/>
          <a:lstStyle/>
          <a:p>
            <a:r>
              <a:rPr lang="sk-SK" altLang="zh-CN" b="1" dirty="0"/>
              <a:t>Alokácia zdrojov</a:t>
            </a:r>
            <a:r>
              <a:rPr lang="sk-SK" altLang="zh-CN" dirty="0"/>
              <a:t> </a:t>
            </a:r>
            <a:endParaRPr lang="sk-SK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182658" y="2780928"/>
            <a:ext cx="8686800" cy="3314998"/>
          </a:xfrm>
        </p:spPr>
        <p:txBody>
          <a:bodyPr/>
          <a:lstStyle/>
          <a:p>
            <a:r>
              <a:rPr lang="sk-SK" altLang="zh-CN" b="1" dirty="0"/>
              <a:t>Definícia:</a:t>
            </a:r>
          </a:p>
          <a:p>
            <a:r>
              <a:rPr lang="sk-SK" altLang="zh-CN" b="1" dirty="0"/>
              <a:t>Alokácia zdrojov</a:t>
            </a:r>
            <a:r>
              <a:rPr lang="sk-SK" altLang="zh-CN" dirty="0"/>
              <a:t> je spôsob, akým ekonomika rozdeľuje svoje zdroje (svoje výrobné faktory) medzi potenciálne varianty využitia tak, aby vyrobila určitý súbor finálnych statkov. (</a:t>
            </a:r>
            <a:r>
              <a:rPr lang="sk-SK" altLang="zh-CN" dirty="0" err="1"/>
              <a:t>Wikipedia</a:t>
            </a:r>
            <a:r>
              <a:rPr lang="sk-SK" altLang="zh-CN" dirty="0"/>
              <a:t>)</a:t>
            </a:r>
            <a:endParaRPr lang="sk-SK" dirty="0"/>
          </a:p>
        </p:txBody>
      </p:sp>
      <p:pic>
        <p:nvPicPr>
          <p:cNvPr id="4" name="Picture 4" descr="Z:\Adri - projekt\husk_logo_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23838"/>
            <a:ext cx="2592387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Z:\Adri - projekt\husk_slogan_1sor_s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76238"/>
            <a:ext cx="2305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5643720" y="142920"/>
            <a:ext cx="3299400" cy="519480"/>
          </a:xfrm>
          <a:prstGeom prst="rect">
            <a:avLst/>
          </a:prstGeom>
        </p:spPr>
      </p:pic>
      <p:pic>
        <p:nvPicPr>
          <p:cNvPr id="7" name="Picture 7" descr="Z:\ERB Ip_Sok_Ipolyszakállos_smal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8" y="5661025"/>
            <a:ext cx="909637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692696"/>
            <a:ext cx="8686800" cy="841248"/>
          </a:xfrm>
        </p:spPr>
        <p:txBody>
          <a:bodyPr/>
          <a:lstStyle/>
          <a:p>
            <a:r>
              <a:rPr lang="sk-SK" dirty="0" err="1" smtClean="0"/>
              <a:t>Lee</a:t>
            </a:r>
            <a:r>
              <a:rPr lang="sk-SK" dirty="0" smtClean="0"/>
              <a:t> </a:t>
            </a:r>
            <a:r>
              <a:rPr lang="sk-SK" dirty="0" err="1" smtClean="0"/>
              <a:t>Lowden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 - je majiteľom on-line obchodu  </a:t>
            </a:r>
            <a:r>
              <a:rPr lang="sk-SK" dirty="0" err="1" smtClean="0"/>
              <a:t>Buyback</a:t>
            </a:r>
            <a:r>
              <a:rPr lang="sk-SK" dirty="0" smtClean="0"/>
              <a:t> Boss, prostredníctvom ktorého nakupuje a znovu predáva použité telefóny značky </a:t>
            </a:r>
            <a:r>
              <a:rPr lang="sk-SK" dirty="0" err="1" smtClean="0"/>
              <a:t>iPhone</a:t>
            </a:r>
            <a:r>
              <a:rPr lang="sk-SK" dirty="0" smtClean="0"/>
              <a:t> a </a:t>
            </a:r>
            <a:r>
              <a:rPr lang="sk-SK" dirty="0" err="1" smtClean="0"/>
              <a:t>Blackberry</a:t>
            </a:r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Predáva aj prostredníctvom portálov Amazon alebo </a:t>
            </a:r>
            <a:r>
              <a:rPr lang="sk-SK" dirty="0" err="1" smtClean="0"/>
              <a:t>eBay</a:t>
            </a:r>
            <a:r>
              <a:rPr lang="sk-SK" dirty="0" smtClean="0"/>
              <a:t>. „Ak ide o novú značku, môžem ich predávať na stránke Amazon. Porušené by som mohol predávať cez </a:t>
            </a:r>
            <a:r>
              <a:rPr lang="sk-SK" dirty="0" err="1" smtClean="0"/>
              <a:t>eBay</a:t>
            </a:r>
            <a:r>
              <a:rPr lang="sk-SK" dirty="0" smtClean="0"/>
              <a:t>, ale moji veľkoodberatelia majú záujem aj o rozbité kusy.“</a:t>
            </a:r>
            <a:endParaRPr lang="sk-SK" dirty="0"/>
          </a:p>
        </p:txBody>
      </p:sp>
      <p:pic>
        <p:nvPicPr>
          <p:cNvPr id="5" name="Picture 4" descr="Z:\Adri - projekt\husk_logo_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23838"/>
            <a:ext cx="2592387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Z:\Adri - projekt\husk_slogan_1sor_s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76238"/>
            <a:ext cx="2305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5643720" y="142920"/>
            <a:ext cx="3299400" cy="519480"/>
          </a:xfrm>
          <a:prstGeom prst="rect">
            <a:avLst/>
          </a:prstGeom>
        </p:spPr>
      </p:pic>
      <p:pic>
        <p:nvPicPr>
          <p:cNvPr id="8" name="Picture 7" descr="Z:\ERB Ip_Sok_Ipolyszakállos_smal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63" y="5661024"/>
            <a:ext cx="909637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692696"/>
            <a:ext cx="8686800" cy="838200"/>
          </a:xfrm>
        </p:spPr>
        <p:txBody>
          <a:bodyPr>
            <a:normAutofit/>
          </a:bodyPr>
          <a:lstStyle/>
          <a:p>
            <a:r>
              <a:rPr lang="sk-SK" dirty="0" smtClean="0"/>
              <a:t>A ďalší: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 smtClean="0"/>
              <a:t>Amancio</a:t>
            </a:r>
            <a:r>
              <a:rPr lang="sk-SK" dirty="0" smtClean="0"/>
              <a:t> </a:t>
            </a:r>
            <a:r>
              <a:rPr lang="sk-SK" dirty="0" err="1" smtClean="0"/>
              <a:t>Ortega</a:t>
            </a:r>
            <a:r>
              <a:rPr lang="sk-SK" dirty="0" smtClean="0"/>
              <a:t> (</a:t>
            </a:r>
            <a:r>
              <a:rPr lang="sk-SK" dirty="0" err="1" smtClean="0"/>
              <a:t>Zara</a:t>
            </a:r>
            <a:r>
              <a:rPr lang="sk-SK" dirty="0" smtClean="0"/>
              <a:t>)</a:t>
            </a:r>
          </a:p>
          <a:p>
            <a:r>
              <a:rPr lang="sk-SK" dirty="0" err="1" smtClean="0"/>
              <a:t>Michelle</a:t>
            </a:r>
            <a:r>
              <a:rPr lang="sk-SK" dirty="0" smtClean="0"/>
              <a:t> </a:t>
            </a:r>
            <a:r>
              <a:rPr lang="sk-SK" dirty="0" err="1" smtClean="0"/>
              <a:t>Ferrero</a:t>
            </a:r>
            <a:endParaRPr lang="sk-SK" dirty="0" smtClean="0"/>
          </a:p>
          <a:p>
            <a:r>
              <a:rPr lang="sk-SK" dirty="0" err="1" smtClean="0"/>
              <a:t>Larry</a:t>
            </a:r>
            <a:r>
              <a:rPr lang="sk-SK" dirty="0" smtClean="0"/>
              <a:t> </a:t>
            </a:r>
            <a:r>
              <a:rPr lang="sk-SK" dirty="0" err="1" smtClean="0"/>
              <a:t>Ellison</a:t>
            </a:r>
            <a:r>
              <a:rPr lang="sk-SK" dirty="0" smtClean="0"/>
              <a:t> (Oracle)</a:t>
            </a:r>
          </a:p>
          <a:p>
            <a:r>
              <a:rPr lang="sk-SK" dirty="0" err="1" smtClean="0"/>
              <a:t>Akio</a:t>
            </a:r>
            <a:r>
              <a:rPr lang="sk-SK" dirty="0" smtClean="0"/>
              <a:t> </a:t>
            </a:r>
            <a:r>
              <a:rPr lang="sk-SK" dirty="0" err="1" smtClean="0"/>
              <a:t>Morita</a:t>
            </a:r>
            <a:r>
              <a:rPr lang="sk-SK" dirty="0" smtClean="0"/>
              <a:t> (Sony)</a:t>
            </a:r>
          </a:p>
          <a:p>
            <a:r>
              <a:rPr lang="sk-SK" dirty="0" err="1" smtClean="0"/>
              <a:t>Raymond</a:t>
            </a:r>
            <a:r>
              <a:rPr lang="sk-SK" dirty="0" smtClean="0"/>
              <a:t> </a:t>
            </a:r>
            <a:r>
              <a:rPr lang="sk-SK" dirty="0" err="1" smtClean="0"/>
              <a:t>Kroc</a:t>
            </a:r>
            <a:r>
              <a:rPr lang="sk-SK" dirty="0" smtClean="0"/>
              <a:t> (</a:t>
            </a:r>
            <a:r>
              <a:rPr lang="sk-SK" dirty="0" err="1" smtClean="0"/>
              <a:t>McDonald´s</a:t>
            </a:r>
            <a:r>
              <a:rPr lang="sk-SK" dirty="0" smtClean="0"/>
              <a:t>)</a:t>
            </a:r>
          </a:p>
          <a:p>
            <a:r>
              <a:rPr lang="sk-SK" dirty="0" err="1" smtClean="0"/>
              <a:t>Lakshmi</a:t>
            </a:r>
            <a:r>
              <a:rPr lang="sk-SK" dirty="0" smtClean="0"/>
              <a:t> </a:t>
            </a:r>
            <a:r>
              <a:rPr lang="sk-SK" dirty="0" err="1" smtClean="0"/>
              <a:t>Mittal</a:t>
            </a:r>
            <a:r>
              <a:rPr lang="sk-SK" dirty="0" smtClean="0"/>
              <a:t> (</a:t>
            </a:r>
            <a:r>
              <a:rPr lang="sk-SK" dirty="0" err="1" smtClean="0"/>
              <a:t>ArcelorMittal</a:t>
            </a:r>
            <a:r>
              <a:rPr lang="sk-SK" dirty="0" smtClean="0"/>
              <a:t>)</a:t>
            </a:r>
            <a:endParaRPr lang="sk-SK" dirty="0"/>
          </a:p>
        </p:txBody>
      </p:sp>
      <p:pic>
        <p:nvPicPr>
          <p:cNvPr id="4" name="Picture 4" descr="Z:\Adri - projekt\husk_logo_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23838"/>
            <a:ext cx="2592387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Z:\Adri - projekt\husk_slogan_1sor_s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76238"/>
            <a:ext cx="2305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5643720" y="142920"/>
            <a:ext cx="3299400" cy="519480"/>
          </a:xfrm>
          <a:prstGeom prst="rect">
            <a:avLst/>
          </a:prstGeom>
        </p:spPr>
      </p:pic>
      <p:pic>
        <p:nvPicPr>
          <p:cNvPr id="7" name="Picture 7" descr="Z:\ERB Ip_Sok_Ipolyszakállos_smal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8" y="5661025"/>
            <a:ext cx="909637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764704"/>
            <a:ext cx="8686800" cy="838200"/>
          </a:xfrm>
        </p:spPr>
        <p:txBody>
          <a:bodyPr/>
          <a:lstStyle/>
          <a:p>
            <a:r>
              <a:rPr lang="sk-SK" dirty="0" smtClean="0"/>
              <a:t>Záporné postavy medzi podnikateľmi: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23528" y="1916832"/>
            <a:ext cx="8686800" cy="4525963"/>
          </a:xfrm>
        </p:spPr>
        <p:txBody>
          <a:bodyPr/>
          <a:lstStyle/>
          <a:p>
            <a:r>
              <a:rPr lang="sk-SK" dirty="0" err="1" smtClean="0"/>
              <a:t>Charles</a:t>
            </a:r>
            <a:r>
              <a:rPr lang="sk-SK" dirty="0" smtClean="0"/>
              <a:t> </a:t>
            </a:r>
            <a:r>
              <a:rPr lang="sk-SK" dirty="0" err="1" smtClean="0"/>
              <a:t>Ponzi</a:t>
            </a:r>
            <a:r>
              <a:rPr lang="sk-SK" dirty="0" smtClean="0"/>
              <a:t> (pyramídové hry)</a:t>
            </a:r>
          </a:p>
          <a:p>
            <a:endParaRPr lang="sk-SK" dirty="0" smtClean="0"/>
          </a:p>
          <a:p>
            <a:r>
              <a:rPr lang="sk-SK" dirty="0" smtClean="0"/>
              <a:t>Bernard </a:t>
            </a:r>
            <a:r>
              <a:rPr lang="sk-SK" dirty="0" err="1" smtClean="0"/>
              <a:t>Madoff</a:t>
            </a:r>
            <a:r>
              <a:rPr lang="sk-SK" dirty="0" smtClean="0"/>
              <a:t> (finančný poradca, pranie peňazí, falšovanie údajov)</a:t>
            </a:r>
            <a:endParaRPr lang="sk-SK" dirty="0"/>
          </a:p>
        </p:txBody>
      </p:sp>
      <p:pic>
        <p:nvPicPr>
          <p:cNvPr id="4" name="Picture 4" descr="Z:\Adri - projekt\husk_logo_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23838"/>
            <a:ext cx="2592387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Z:\Adri - projekt\husk_slogan_1sor_s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76238"/>
            <a:ext cx="2305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5643720" y="142920"/>
            <a:ext cx="3299400" cy="519480"/>
          </a:xfrm>
          <a:prstGeom prst="rect">
            <a:avLst/>
          </a:prstGeom>
        </p:spPr>
      </p:pic>
      <p:pic>
        <p:nvPicPr>
          <p:cNvPr id="7" name="Picture 7" descr="Z:\ERB Ip_Sok_Ipolyszakállos_smal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8" y="5661025"/>
            <a:ext cx="909637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6972" y="2204864"/>
            <a:ext cx="8686800" cy="838200"/>
          </a:xfrm>
        </p:spPr>
        <p:txBody>
          <a:bodyPr>
            <a:normAutofit/>
          </a:bodyPr>
          <a:lstStyle/>
          <a:p>
            <a:r>
              <a:rPr lang="sk-SK" dirty="0" smtClean="0"/>
              <a:t>Ďakujem Za pozornosť!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</p:txBody>
      </p:sp>
      <p:pic>
        <p:nvPicPr>
          <p:cNvPr id="4" name="Picture 4" descr="Z:\Adri - projekt\husk_logo_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23838"/>
            <a:ext cx="2592387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Z:\Adri - projekt\husk_slogan_1sor_s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76238"/>
            <a:ext cx="2305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5643720" y="142920"/>
            <a:ext cx="3299400" cy="519480"/>
          </a:xfrm>
          <a:prstGeom prst="rect">
            <a:avLst/>
          </a:prstGeom>
        </p:spPr>
      </p:pic>
      <p:pic>
        <p:nvPicPr>
          <p:cNvPr id="9" name="Picture 7" descr="Z:\ERB Ip_Sok_Ipolyszakállos_smal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8" y="5661025"/>
            <a:ext cx="909637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323528" y="908720"/>
            <a:ext cx="8686800" cy="841248"/>
          </a:xfrm>
        </p:spPr>
        <p:txBody>
          <a:bodyPr/>
          <a:lstStyle/>
          <a:p>
            <a:r>
              <a:rPr lang="sk-SK" dirty="0"/>
              <a:t>Zdroje – výrobné faktory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395536" y="1988840"/>
            <a:ext cx="4191000" cy="4724400"/>
          </a:xfrm>
        </p:spPr>
        <p:txBody>
          <a:bodyPr/>
          <a:lstStyle/>
          <a:p>
            <a:r>
              <a:rPr lang="sk-SK" sz="2400"/>
              <a:t>Pôda</a:t>
            </a:r>
          </a:p>
          <a:p>
            <a:r>
              <a:rPr lang="sk-SK" sz="2400"/>
              <a:t>Práca</a:t>
            </a:r>
          </a:p>
          <a:p>
            <a:r>
              <a:rPr lang="sk-SK" sz="2400"/>
              <a:t>Kapitál</a:t>
            </a:r>
          </a:p>
          <a:p>
            <a:r>
              <a:rPr lang="sk-SK" sz="2400"/>
              <a:t>Podnikateľ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644008" y="1844824"/>
            <a:ext cx="4343400" cy="4724400"/>
          </a:xfrm>
        </p:spPr>
        <p:txBody>
          <a:bodyPr/>
          <a:lstStyle/>
          <a:p>
            <a:r>
              <a:rPr lang="sk-SK" sz="2400"/>
              <a:t>- prírodné zdroje</a:t>
            </a:r>
          </a:p>
          <a:p>
            <a:r>
              <a:rPr lang="sk-SK" sz="2400"/>
              <a:t>- ľudia, zamestnanci</a:t>
            </a:r>
          </a:p>
          <a:p>
            <a:r>
              <a:rPr lang="sk-SK" sz="2400"/>
              <a:t>- financie, materiál, stroje</a:t>
            </a:r>
          </a:p>
          <a:p>
            <a:r>
              <a:rPr lang="sk-SK" sz="2400"/>
              <a:t>-  podnikateľ je ten, kto využíva svoj talent a um a podstupuje vedomé riziko, aby kombináciou ostatných výrobných faktorov dosiahol zisk </a:t>
            </a:r>
            <a:r>
              <a:rPr lang="sk-SK" altLang="zh-CN" sz="2400"/>
              <a:t>a zároveň tým obohatil celú spoločnosť. </a:t>
            </a:r>
            <a:endParaRPr lang="sk-SK" sz="2400"/>
          </a:p>
        </p:txBody>
      </p:sp>
      <p:pic>
        <p:nvPicPr>
          <p:cNvPr id="5" name="Picture 4" descr="Z:\Adri - projekt\husk_logo_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23838"/>
            <a:ext cx="2592387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Z:\Adri - projekt\husk_slogan_1sor_s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76238"/>
            <a:ext cx="2305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 descr="Z:\ERB Ip_Sok_Ipolyszakállos_small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8" y="5661025"/>
            <a:ext cx="909637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692696"/>
            <a:ext cx="8686800" cy="838200"/>
          </a:xfrm>
        </p:spPr>
        <p:txBody>
          <a:bodyPr/>
          <a:lstStyle/>
          <a:p>
            <a:r>
              <a:rPr lang="sk-SK" altLang="zh-CN" dirty="0"/>
              <a:t>3 základné otázky ekonomiky:</a:t>
            </a:r>
            <a:endParaRPr lang="sk-SK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1) Čo vyrábať?</a:t>
            </a:r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2) Ako vyrábať?</a:t>
            </a:r>
          </a:p>
          <a:p>
            <a:endParaRPr lang="sk-SK" altLang="zh-CN" dirty="0"/>
          </a:p>
          <a:p>
            <a:endParaRPr lang="sk-SK" altLang="zh-CN" dirty="0"/>
          </a:p>
          <a:p>
            <a:r>
              <a:rPr lang="sk-SK" altLang="zh-CN" dirty="0"/>
              <a:t>3) Pre koho vyrábať? </a:t>
            </a:r>
          </a:p>
          <a:p>
            <a:endParaRPr lang="sk-SK" dirty="0"/>
          </a:p>
        </p:txBody>
      </p:sp>
      <p:pic>
        <p:nvPicPr>
          <p:cNvPr id="4" name="Picture 4" descr="Z:\Adri - projekt\husk_logo_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23838"/>
            <a:ext cx="2592387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Z:\Adri - projekt\husk_slogan_1sor_s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76238"/>
            <a:ext cx="2305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5643720" y="142920"/>
            <a:ext cx="3299400" cy="519480"/>
          </a:xfrm>
          <a:prstGeom prst="rect">
            <a:avLst/>
          </a:prstGeom>
        </p:spPr>
      </p:pic>
      <p:pic>
        <p:nvPicPr>
          <p:cNvPr id="7" name="Picture 7" descr="Z:\ERB Ip_Sok_Ipolyszakállos_smal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8" y="5661025"/>
            <a:ext cx="909637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1052736"/>
            <a:ext cx="8686800" cy="838200"/>
          </a:xfrm>
        </p:spPr>
        <p:txBody>
          <a:bodyPr/>
          <a:lstStyle/>
          <a:p>
            <a:r>
              <a:rPr lang="sk-SK" dirty="0"/>
              <a:t>Čo vyrábať?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2204864"/>
            <a:ext cx="8686800" cy="4035078"/>
          </a:xfrm>
        </p:spPr>
        <p:txBody>
          <a:bodyPr/>
          <a:lstStyle/>
          <a:p>
            <a:r>
              <a:rPr lang="sk-SK" dirty="0"/>
              <a:t>Statky – kapitálové statky pre ďalšiu výrobu alebo spotrebné statky pre uspokojenie konečných spotrebiteľov</a:t>
            </a:r>
          </a:p>
          <a:p>
            <a:endParaRPr lang="sk-SK" dirty="0"/>
          </a:p>
          <a:p>
            <a:r>
              <a:rPr lang="sk-SK" dirty="0"/>
              <a:t>Služby </a:t>
            </a:r>
          </a:p>
          <a:p>
            <a:endParaRPr lang="sk-SK" dirty="0"/>
          </a:p>
          <a:p>
            <a:r>
              <a:rPr lang="sk-SK" dirty="0"/>
              <a:t>- o tomto rozhodujú spotrebitelia</a:t>
            </a:r>
          </a:p>
        </p:txBody>
      </p:sp>
      <p:pic>
        <p:nvPicPr>
          <p:cNvPr id="4" name="Picture 4" descr="Z:\Adri - projekt\husk_logo_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23838"/>
            <a:ext cx="2592387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Z:\Adri - projekt\husk_slogan_1sor_s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76238"/>
            <a:ext cx="2305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5643720" y="142920"/>
            <a:ext cx="3299400" cy="519480"/>
          </a:xfrm>
          <a:prstGeom prst="rect">
            <a:avLst/>
          </a:prstGeom>
        </p:spPr>
      </p:pic>
      <p:pic>
        <p:nvPicPr>
          <p:cNvPr id="7" name="Picture 7" descr="Z:\ERB Ip_Sok_Ipolyszakállos_smal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8" y="5661025"/>
            <a:ext cx="909637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1196752"/>
            <a:ext cx="8686800" cy="838200"/>
          </a:xfrm>
        </p:spPr>
        <p:txBody>
          <a:bodyPr/>
          <a:lstStyle/>
          <a:p>
            <a:r>
              <a:rPr lang="sk-SK" dirty="0"/>
              <a:t>Ako vyrábať?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35496" y="2420888"/>
            <a:ext cx="8686800" cy="3675038"/>
          </a:xfrm>
        </p:spPr>
        <p:txBody>
          <a:bodyPr/>
          <a:lstStyle/>
          <a:p>
            <a:r>
              <a:rPr lang="sk-SK" dirty="0"/>
              <a:t>Akou kombináciou výrobných faktorov</a:t>
            </a:r>
          </a:p>
          <a:p>
            <a:endParaRPr lang="sk-SK" dirty="0"/>
          </a:p>
          <a:p>
            <a:r>
              <a:rPr lang="sk-SK" dirty="0"/>
              <a:t>Akou technológiou</a:t>
            </a:r>
          </a:p>
          <a:p>
            <a:endParaRPr lang="sk-SK" dirty="0"/>
          </a:p>
          <a:p>
            <a:r>
              <a:rPr lang="sk-SK" dirty="0"/>
              <a:t>- o tomto rozhoduje výrobca</a:t>
            </a:r>
          </a:p>
        </p:txBody>
      </p:sp>
      <p:pic>
        <p:nvPicPr>
          <p:cNvPr id="4" name="Picture 4" descr="Z:\Adri - projekt\husk_logo_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23838"/>
            <a:ext cx="2592387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Z:\Adri - projekt\husk_slogan_1sor_s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76238"/>
            <a:ext cx="2305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5643720" y="142920"/>
            <a:ext cx="3299400" cy="519480"/>
          </a:xfrm>
          <a:prstGeom prst="rect">
            <a:avLst/>
          </a:prstGeom>
        </p:spPr>
      </p:pic>
      <p:pic>
        <p:nvPicPr>
          <p:cNvPr id="7" name="Picture 7" descr="Z:\ERB Ip_Sok_Ipolyszakállos_smal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8" y="5661025"/>
            <a:ext cx="909637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268760"/>
            <a:ext cx="8686800" cy="838200"/>
          </a:xfrm>
        </p:spPr>
        <p:txBody>
          <a:bodyPr/>
          <a:lstStyle/>
          <a:p>
            <a:r>
              <a:rPr lang="sk-SK" dirty="0"/>
              <a:t>Pre koho vyrábať?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2348880"/>
            <a:ext cx="8686800" cy="3747046"/>
          </a:xfrm>
        </p:spPr>
        <p:txBody>
          <a:bodyPr/>
          <a:lstStyle/>
          <a:p>
            <a:r>
              <a:rPr lang="sk-SK" dirty="0"/>
              <a:t>Ako rozdeliť výsledky výroby</a:t>
            </a:r>
          </a:p>
          <a:p>
            <a:endParaRPr lang="sk-SK" dirty="0"/>
          </a:p>
          <a:p>
            <a:r>
              <a:rPr lang="sk-SK" dirty="0"/>
              <a:t>Existuje mnoho spôsobov, ako rozdeľovať</a:t>
            </a:r>
          </a:p>
          <a:p>
            <a:endParaRPr lang="sk-SK" dirty="0"/>
          </a:p>
          <a:p>
            <a:r>
              <a:rPr lang="sk-SK" dirty="0"/>
              <a:t>Najefektívnejšie je rozdeľovanie prostredníctvom ceny</a:t>
            </a:r>
          </a:p>
        </p:txBody>
      </p:sp>
      <p:pic>
        <p:nvPicPr>
          <p:cNvPr id="4" name="Picture 4" descr="Z:\Adri - projekt\husk_logo_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23838"/>
            <a:ext cx="2592387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Z:\Adri - projekt\husk_slogan_1sor_s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76238"/>
            <a:ext cx="2305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5643720" y="142920"/>
            <a:ext cx="3299400" cy="519480"/>
          </a:xfrm>
          <a:prstGeom prst="rect">
            <a:avLst/>
          </a:prstGeom>
        </p:spPr>
      </p:pic>
      <p:pic>
        <p:nvPicPr>
          <p:cNvPr id="7" name="Picture 7" descr="Z:\ERB Ip_Sok_Ipolyszakállos_smal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8" y="5661025"/>
            <a:ext cx="909637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836712"/>
            <a:ext cx="8686800" cy="838200"/>
          </a:xfrm>
        </p:spPr>
        <p:txBody>
          <a:bodyPr/>
          <a:lstStyle/>
          <a:p>
            <a:r>
              <a:rPr lang="sk-SK"/>
              <a:t>„Hra na prežitie“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916832"/>
            <a:ext cx="86868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k-SK" dirty="0"/>
              <a:t>Vaša dedina je odrezaná od okolitého sveta (povodeň, snehová kalamita ...)</a:t>
            </a:r>
          </a:p>
          <a:p>
            <a:pPr>
              <a:lnSpc>
                <a:spcPct val="90000"/>
              </a:lnSpc>
            </a:pPr>
            <a:r>
              <a:rPr lang="sk-SK" dirty="0"/>
              <a:t>Zásoby sú obmedzené</a:t>
            </a:r>
          </a:p>
          <a:p>
            <a:pPr>
              <a:lnSpc>
                <a:spcPct val="90000"/>
              </a:lnSpc>
            </a:pPr>
            <a:r>
              <a:rPr lang="sk-SK" dirty="0"/>
              <a:t>Neviete, ako dlho potrvá táto situácia</a:t>
            </a:r>
          </a:p>
          <a:p>
            <a:pPr>
              <a:lnSpc>
                <a:spcPct val="90000"/>
              </a:lnSpc>
            </a:pPr>
            <a:r>
              <a:rPr lang="sk-SK" dirty="0"/>
              <a:t>Malá skupina – členovia dobrovoľne spolupracujú</a:t>
            </a:r>
          </a:p>
          <a:p>
            <a:pPr>
              <a:lnSpc>
                <a:spcPct val="90000"/>
              </a:lnSpc>
            </a:pPr>
            <a:r>
              <a:rPr lang="sk-SK" dirty="0"/>
              <a:t>Veľká skupina – napr. ekonomika celého štátu – potrebuje „neviditeľnú ruku trhu“ alebo štátne zásahy</a:t>
            </a:r>
          </a:p>
        </p:txBody>
      </p:sp>
      <p:pic>
        <p:nvPicPr>
          <p:cNvPr id="4" name="Picture 4" descr="Z:\Adri - projekt\husk_logo_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23838"/>
            <a:ext cx="2592387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Z:\Adri - projekt\husk_slogan_1sor_s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76238"/>
            <a:ext cx="2305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5643720" y="142920"/>
            <a:ext cx="3299400" cy="519480"/>
          </a:xfrm>
          <a:prstGeom prst="rect">
            <a:avLst/>
          </a:prstGeom>
        </p:spPr>
      </p:pic>
      <p:pic>
        <p:nvPicPr>
          <p:cNvPr id="7" name="Picture 7" descr="Z:\ERB Ip_Sok_Ipolyszakállos_smal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8" y="5661025"/>
            <a:ext cx="909637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90872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sk-SK" sz="4000" dirty="0"/>
              <a:t>Ako rozdeľovať obmedzené zdroje?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772816"/>
            <a:ext cx="86868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k-SK" dirty="0"/>
              <a:t>Mám jedno jablko. Kto ho chce?</a:t>
            </a:r>
          </a:p>
          <a:p>
            <a:pPr>
              <a:lnSpc>
                <a:spcPct val="90000"/>
              </a:lnSpc>
            </a:pPr>
            <a:r>
              <a:rPr lang="sk-SK" dirty="0"/>
              <a:t>Ako sa mám rozhodnúť, komu ho dať?</a:t>
            </a:r>
          </a:p>
          <a:p>
            <a:pPr>
              <a:lnSpc>
                <a:spcPct val="90000"/>
              </a:lnSpc>
            </a:pPr>
            <a:r>
              <a:rPr lang="sk-SK" dirty="0"/>
              <a:t>- lotéria</a:t>
            </a:r>
          </a:p>
          <a:p>
            <a:pPr>
              <a:lnSpc>
                <a:spcPct val="90000"/>
              </a:lnSpc>
            </a:pPr>
            <a:r>
              <a:rPr lang="sk-SK" dirty="0"/>
              <a:t>- kto je najhladnejší</a:t>
            </a:r>
          </a:p>
          <a:p>
            <a:pPr>
              <a:lnSpc>
                <a:spcPct val="90000"/>
              </a:lnSpc>
            </a:pPr>
            <a:r>
              <a:rPr lang="sk-SK" dirty="0"/>
              <a:t>- kto je najstarší / najmladší / najmenší ...</a:t>
            </a:r>
          </a:p>
          <a:p>
            <a:pPr>
              <a:lnSpc>
                <a:spcPct val="90000"/>
              </a:lnSpc>
            </a:pPr>
            <a:r>
              <a:rPr lang="sk-SK" dirty="0"/>
              <a:t>- kto zaplatí najviac</a:t>
            </a:r>
          </a:p>
          <a:p>
            <a:pPr>
              <a:lnSpc>
                <a:spcPct val="90000"/>
              </a:lnSpc>
            </a:pPr>
            <a:r>
              <a:rPr lang="sk-SK" dirty="0"/>
              <a:t>- rozdeliť každému</a:t>
            </a:r>
          </a:p>
          <a:p>
            <a:pPr>
              <a:lnSpc>
                <a:spcPct val="90000"/>
              </a:lnSpc>
            </a:pPr>
            <a:r>
              <a:rPr lang="sk-SK" dirty="0"/>
              <a:t>- kto má najvyššie číslo domu ....</a:t>
            </a:r>
          </a:p>
        </p:txBody>
      </p:sp>
      <p:pic>
        <p:nvPicPr>
          <p:cNvPr id="4" name="Picture 4" descr="Z:\Adri - projekt\husk_logo_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23838"/>
            <a:ext cx="2592387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Z:\Adri - projekt\husk_slogan_1sor_s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76238"/>
            <a:ext cx="2305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5643720" y="142920"/>
            <a:ext cx="3299400" cy="519480"/>
          </a:xfrm>
          <a:prstGeom prst="rect">
            <a:avLst/>
          </a:prstGeom>
        </p:spPr>
      </p:pic>
      <p:pic>
        <p:nvPicPr>
          <p:cNvPr id="7" name="Picture 7" descr="Z:\ERB Ip_Sok_Ipolyszakállos_smal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8" y="5661025"/>
            <a:ext cx="909637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ovanie">
  <a:themeElements>
    <a:clrScheme name="Cestovani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ovani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ovani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405</TotalTime>
  <Words>878</Words>
  <Application>Microsoft Office PowerPoint</Application>
  <PresentationFormat>Prezentácia na obrazovke (4:3)</PresentationFormat>
  <Paragraphs>139</Paragraphs>
  <Slides>23</Slides>
  <Notes>0</Notes>
  <HiddenSlides>0</HiddenSlides>
  <MMClips>0</MMClips>
  <ScaleCrop>false</ScaleCrop>
  <HeadingPairs>
    <vt:vector size="6" baseType="variant">
      <vt:variant>
        <vt:lpstr>Motív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23</vt:i4>
      </vt:variant>
    </vt:vector>
  </HeadingPairs>
  <TitlesOfParts>
    <vt:vector size="25" baseType="lpstr">
      <vt:lpstr>Cestovanie</vt:lpstr>
      <vt:lpstr>Graf</vt:lpstr>
      <vt:lpstr>Alokácia zdrojov </vt:lpstr>
      <vt:lpstr>Alokácia zdrojov </vt:lpstr>
      <vt:lpstr>Zdroje – výrobné faktory</vt:lpstr>
      <vt:lpstr>3 základné otázky ekonomiky:</vt:lpstr>
      <vt:lpstr>Čo vyrábať?</vt:lpstr>
      <vt:lpstr>Ako vyrábať?</vt:lpstr>
      <vt:lpstr>Pre koho vyrábať?</vt:lpstr>
      <vt:lpstr>„Hra na prežitie“</vt:lpstr>
      <vt:lpstr>Ako rozdeľovať obmedzené zdroje?</vt:lpstr>
      <vt:lpstr>Racionálne správanie sa spotrebiteľa:</vt:lpstr>
      <vt:lpstr>Funkcie ceny:</vt:lpstr>
      <vt:lpstr>Čo dokážeme vyrobiť?</vt:lpstr>
      <vt:lpstr>hranica produkčných možností</vt:lpstr>
      <vt:lpstr>Podnikanie</vt:lpstr>
      <vt:lpstr>Na Slovensku sa v praxi:</vt:lpstr>
      <vt:lpstr>Podnikanie =</vt:lpstr>
      <vt:lpstr>Inšpirácie z minulosti: Andrew Carnegie </vt:lpstr>
      <vt:lpstr>John Jacob astor:</vt:lpstr>
      <vt:lpstr>Samuel walton – wal-mart</vt:lpstr>
      <vt:lpstr>Lee Lowden</vt:lpstr>
      <vt:lpstr>A ďalší:</vt:lpstr>
      <vt:lpstr>Záporné postavy medzi podnikateľmi:</vt:lpstr>
      <vt:lpstr>Ďakujem Za pozornosť!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Alokácia zdrojov </dc:title>
  <dc:creator>skola</dc:creator>
  <cp:lastModifiedBy>admin</cp:lastModifiedBy>
  <cp:revision>21</cp:revision>
  <dcterms:created xsi:type="dcterms:W3CDTF">2013-08-30T08:22:18Z</dcterms:created>
  <dcterms:modified xsi:type="dcterms:W3CDTF">2014-03-05T12:33:31Z</dcterms:modified>
</cp:coreProperties>
</file>