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8" r:id="rId3"/>
    <p:sldId id="259" r:id="rId4"/>
    <p:sldId id="260" r:id="rId5"/>
    <p:sldId id="25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588" autoAdjust="0"/>
    <p:restoredTop sz="94718" autoAdjust="0"/>
  </p:normalViewPr>
  <p:slideViewPr>
    <p:cSldViewPr>
      <p:cViewPr varScale="1">
        <p:scale>
          <a:sx n="71" d="100"/>
          <a:sy n="71" d="100"/>
        </p:scale>
        <p:origin x="-11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5AA21F-DF6C-45D2-A782-DEB2C9C23656}" type="datetimeFigureOut">
              <a:rPr lang="hu-HU" smtClean="0"/>
              <a:t>2014.01.31.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	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    Üdvözöllek!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finančná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spoľahlivosť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pénzügyi megbízhatóság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splnenie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podmienky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zákonného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poistenia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proti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rizikám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vyplývajúcim</a:t>
            </a:r>
            <a:r>
              <a:rPr lang="hu-HU" sz="2400" dirty="0">
                <a:solidFill>
                  <a:prstClr val="black"/>
                </a:solidFill>
              </a:rPr>
              <a:t> z </a:t>
            </a:r>
            <a:r>
              <a:rPr lang="hu-HU" sz="2400" dirty="0" err="1">
                <a:solidFill>
                  <a:prstClr val="black"/>
                </a:solidFill>
              </a:rPr>
              <a:t>prevádzkovania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živnosti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vállalkozási kockázat elleni kötelező biztosítás feltételeinek teljesítése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príslušný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daňový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úrad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illetékes adóhivatal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daňovník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adózó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platiteľ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dane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a</a:t>
            </a:r>
            <a:r>
              <a:rPr lang="hu-HU" sz="2400" dirty="0" smtClean="0">
                <a:solidFill>
                  <a:prstClr val="black"/>
                </a:solidFill>
              </a:rPr>
              <a:t>dófizető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daňový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subjekt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adóalany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daňové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identifikačné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číslo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smtClean="0">
                <a:solidFill>
                  <a:prstClr val="black"/>
                </a:solidFill>
              </a:rPr>
              <a:t>DIČ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adószám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IČ </a:t>
            </a:r>
            <a:r>
              <a:rPr lang="hu-HU" sz="2400" dirty="0" smtClean="0">
                <a:solidFill>
                  <a:prstClr val="black"/>
                </a:solidFill>
              </a:rPr>
              <a:t>DPH – </a:t>
            </a:r>
            <a:r>
              <a:rPr lang="hu-HU" sz="2400" dirty="0" err="1" smtClean="0">
                <a:solidFill>
                  <a:prstClr val="black"/>
                </a:solidFill>
              </a:rPr>
              <a:t>identifikačné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číslo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daň</a:t>
            </a:r>
            <a:r>
              <a:rPr lang="hu-HU" sz="2400" dirty="0" smtClean="0">
                <a:solidFill>
                  <a:prstClr val="black"/>
                </a:solidFill>
              </a:rPr>
              <a:t> z </a:t>
            </a:r>
            <a:r>
              <a:rPr lang="hu-HU" sz="2400" dirty="0" err="1" smtClean="0">
                <a:solidFill>
                  <a:prstClr val="black"/>
                </a:solidFill>
              </a:rPr>
              <a:t>pridanej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hodnoty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közösségi </a:t>
            </a:r>
            <a:r>
              <a:rPr lang="hu-HU" sz="2400" dirty="0">
                <a:solidFill>
                  <a:prstClr val="black"/>
                </a:solidFill>
              </a:rPr>
              <a:t>adószám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verejné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zdravotné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poistenie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általánosan </a:t>
            </a:r>
            <a:r>
              <a:rPr lang="hu-HU" sz="2400" dirty="0">
                <a:solidFill>
                  <a:prstClr val="black"/>
                </a:solidFill>
              </a:rPr>
              <a:t>kötelező </a:t>
            </a:r>
            <a:r>
              <a:rPr lang="hu-HU" sz="2400" dirty="0" smtClean="0">
                <a:solidFill>
                  <a:prstClr val="black"/>
                </a:solidFill>
              </a:rPr>
              <a:t>egészségbiztosítás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zdravotná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starostlivosť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egészségügyi </a:t>
            </a:r>
            <a:r>
              <a:rPr lang="hu-HU" sz="2400" dirty="0">
                <a:solidFill>
                  <a:prstClr val="black"/>
                </a:solidFill>
              </a:rPr>
              <a:t>ellátás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platí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preddavkami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a </a:t>
            </a:r>
            <a:r>
              <a:rPr lang="hu-HU" sz="2400" dirty="0">
                <a:solidFill>
                  <a:prstClr val="black"/>
                </a:solidFill>
              </a:rPr>
              <a:t>járulék előleg formájában </a:t>
            </a:r>
            <a:r>
              <a:rPr lang="hu-HU" sz="2400" dirty="0" smtClean="0">
                <a:solidFill>
                  <a:prstClr val="black"/>
                </a:solidFill>
              </a:rPr>
              <a:t>fizetendő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vymeriavací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základ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járulékalap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Prelož</a:t>
            </a:r>
            <a:r>
              <a:rPr lang="hu-HU" sz="2400" dirty="0" smtClean="0"/>
              <a:t>! – Fordítsd le!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Založil</a:t>
            </a:r>
            <a:r>
              <a:rPr lang="hu-HU" sz="2400" dirty="0" smtClean="0">
                <a:solidFill>
                  <a:prstClr val="black"/>
                </a:solidFill>
              </a:rPr>
              <a:t> som </a:t>
            </a:r>
            <a:r>
              <a:rPr lang="hu-HU" sz="2400" dirty="0" err="1" smtClean="0">
                <a:solidFill>
                  <a:prstClr val="black"/>
                </a:solidFill>
              </a:rPr>
              <a:t>bežný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podnikateľský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účet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……………………………..………………………..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platím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preddavkami</a:t>
            </a:r>
            <a:r>
              <a:rPr lang="hu-HU" sz="2400" dirty="0">
                <a:solidFill>
                  <a:prstClr val="black"/>
                </a:solidFill>
              </a:rPr>
              <a:t> na </a:t>
            </a:r>
            <a:r>
              <a:rPr lang="hu-HU" sz="2400" dirty="0" err="1" smtClean="0">
                <a:solidFill>
                  <a:prstClr val="black"/>
                </a:solidFill>
              </a:rPr>
              <a:t>poistné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Mám </a:t>
            </a:r>
            <a:r>
              <a:rPr lang="hu-HU" sz="2400" dirty="0" err="1" smtClean="0">
                <a:solidFill>
                  <a:prstClr val="black"/>
                </a:solidFill>
              </a:rPr>
              <a:t>súhlas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príslušného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daňového</a:t>
            </a:r>
            <a:r>
              <a:rPr lang="hu-HU" sz="2400" dirty="0" smtClean="0">
                <a:solidFill>
                  <a:prstClr val="black"/>
                </a:solidFill>
              </a:rPr>
              <a:t> úradu.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Uprednostňujem</a:t>
            </a:r>
            <a:r>
              <a:rPr lang="hu-HU" sz="2400" dirty="0" smtClean="0">
                <a:solidFill>
                  <a:prstClr val="black"/>
                </a:solidFill>
              </a:rPr>
              <a:t>  </a:t>
            </a:r>
            <a:r>
              <a:rPr lang="hu-HU" sz="2400" dirty="0" err="1">
                <a:solidFill>
                  <a:prstClr val="black"/>
                </a:solidFill>
              </a:rPr>
              <a:t>elektronické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podanie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Prelož</a:t>
            </a:r>
            <a:r>
              <a:rPr lang="hu-HU" sz="2400" dirty="0">
                <a:solidFill>
                  <a:prstClr val="black"/>
                </a:solidFill>
              </a:rPr>
              <a:t>! – Fordítsd le!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Podnikám</a:t>
            </a:r>
            <a:r>
              <a:rPr lang="hu-HU" sz="2400" dirty="0" smtClean="0">
                <a:solidFill>
                  <a:prstClr val="black"/>
                </a:solidFill>
              </a:rPr>
              <a:t> v </a:t>
            </a:r>
            <a:r>
              <a:rPr lang="hu-HU" sz="2400" dirty="0" err="1" smtClean="0">
                <a:solidFill>
                  <a:prstClr val="black"/>
                </a:solidFill>
              </a:rPr>
              <a:t>Európskej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únii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Vydanie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živnostenského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listu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netrvalo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dlho</a:t>
            </a:r>
            <a:r>
              <a:rPr lang="hu-HU" sz="2400" dirty="0" smtClean="0">
                <a:solidFill>
                  <a:prstClr val="black"/>
                </a:solidFill>
              </a:rPr>
              <a:t>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Odpovedz</a:t>
            </a:r>
            <a:r>
              <a:rPr lang="hu-HU" sz="2400" dirty="0" smtClean="0"/>
              <a:t>! – Válaszolj!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Aké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máte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predmety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podnikania</a:t>
            </a:r>
            <a:r>
              <a:rPr lang="hu-HU" sz="2400" dirty="0" smtClean="0">
                <a:solidFill>
                  <a:prstClr val="black"/>
                </a:solidFill>
              </a:rPr>
              <a:t>?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Milyen tevékenységi körökben vállalkozik?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založenie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bežného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podnikateľského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účtu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vállalkozói </a:t>
            </a:r>
            <a:r>
              <a:rPr lang="hu-HU" sz="2400" dirty="0">
                <a:solidFill>
                  <a:prstClr val="black"/>
                </a:solidFill>
              </a:rPr>
              <a:t>folyószámla </a:t>
            </a:r>
            <a:r>
              <a:rPr lang="hu-HU" sz="2400" dirty="0" smtClean="0">
                <a:solidFill>
                  <a:prstClr val="black"/>
                </a:solidFill>
              </a:rPr>
              <a:t>nyitása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vydanie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živnostenského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listu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vállalkozói </a:t>
            </a:r>
            <a:r>
              <a:rPr lang="hu-HU" sz="2400" dirty="0">
                <a:solidFill>
                  <a:prstClr val="black"/>
                </a:solidFill>
              </a:rPr>
              <a:t>igazolvány kiállítása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>
                <a:solidFill>
                  <a:prstClr val="black"/>
                </a:solidFill>
              </a:rPr>
              <a:t>Odpovedz</a:t>
            </a:r>
            <a:r>
              <a:rPr lang="hu-HU" sz="2400" dirty="0">
                <a:solidFill>
                  <a:prstClr val="black"/>
                </a:solidFill>
              </a:rPr>
              <a:t>! – Válaszolj!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Viete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preukázať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odbornú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spôsobilosť</a:t>
            </a:r>
            <a:r>
              <a:rPr lang="hu-HU" sz="2400" dirty="0" smtClean="0">
                <a:solidFill>
                  <a:prstClr val="black"/>
                </a:solidFill>
              </a:rPr>
              <a:t>? </a:t>
            </a:r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Be tudja bizonyítani szakmai alkalmasságát?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………………………………………………………………….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Utvor</a:t>
            </a:r>
            <a:r>
              <a:rPr lang="hu-HU" sz="2400" dirty="0" smtClean="0"/>
              <a:t> </a:t>
            </a:r>
            <a:r>
              <a:rPr lang="hu-HU" sz="2400" dirty="0" err="1" smtClean="0"/>
              <a:t>vety</a:t>
            </a:r>
            <a:r>
              <a:rPr lang="hu-HU" sz="2400" dirty="0" smtClean="0"/>
              <a:t>! – Alkoss mondatokat!</a:t>
            </a:r>
            <a:endParaRPr lang="hu-HU" sz="24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pPr lvl="0"/>
            <a:r>
              <a:rPr lang="hu-HU" sz="2400" dirty="0" err="1">
                <a:solidFill>
                  <a:prstClr val="black"/>
                </a:solidFill>
              </a:rPr>
              <a:t>bezúhonnosť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erkölcsi </a:t>
            </a:r>
            <a:r>
              <a:rPr lang="hu-HU" sz="2400" dirty="0" smtClean="0">
                <a:solidFill>
                  <a:prstClr val="black"/>
                </a:solidFill>
              </a:rPr>
              <a:t>feddhetetlenség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…………………………………………………………….. .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zahraničná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osoba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>
                <a:solidFill>
                  <a:prstClr val="black"/>
                </a:solidFill>
              </a:rPr>
              <a:t>külföldi </a:t>
            </a:r>
            <a:r>
              <a:rPr lang="hu-HU" sz="2400" dirty="0" smtClean="0">
                <a:solidFill>
                  <a:prstClr val="black"/>
                </a:solidFill>
              </a:rPr>
              <a:t>személy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……………………………………………………………… .</a:t>
            </a:r>
            <a:endParaRPr lang="hu-HU" sz="2400" dirty="0">
              <a:solidFill>
                <a:prstClr val="black"/>
              </a:solidFill>
            </a:endParaRP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740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	</a:t>
            </a:r>
            <a:r>
              <a:rPr lang="hu-HU" dirty="0" err="1" smtClean="0"/>
              <a:t>Konverzácia</a:t>
            </a:r>
            <a:endParaRPr lang="hu-HU" dirty="0" smtClean="0"/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	Beszélgetés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/>
              <a:t>	</a:t>
            </a:r>
            <a:r>
              <a:rPr lang="hu-HU" dirty="0" smtClean="0"/>
              <a:t>	</a:t>
            </a:r>
            <a:r>
              <a:rPr lang="hu-HU" dirty="0" err="1" smtClean="0"/>
              <a:t>Ďakujem</a:t>
            </a:r>
            <a:r>
              <a:rPr lang="hu-HU" dirty="0" smtClean="0"/>
              <a:t> </a:t>
            </a:r>
            <a:r>
              <a:rPr lang="hu-HU" dirty="0" err="1" smtClean="0"/>
              <a:t>za</a:t>
            </a:r>
            <a:r>
              <a:rPr lang="hu-HU" dirty="0" smtClean="0"/>
              <a:t> </a:t>
            </a:r>
            <a:r>
              <a:rPr lang="hu-HU" dirty="0" err="1" smtClean="0"/>
              <a:t>pozornosť</a:t>
            </a:r>
            <a:r>
              <a:rPr lang="hu-HU" dirty="0" smtClean="0"/>
              <a:t>!</a:t>
            </a:r>
          </a:p>
          <a:p>
            <a:endParaRPr lang="hu-HU" dirty="0"/>
          </a:p>
          <a:p>
            <a:pPr marL="0" indent="0">
              <a:buNone/>
            </a:pPr>
            <a:r>
              <a:rPr lang="hu-HU" dirty="0" smtClean="0"/>
              <a:t>		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listinné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podanie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papír </a:t>
            </a:r>
            <a:r>
              <a:rPr lang="hu-HU" sz="2400" dirty="0">
                <a:solidFill>
                  <a:prstClr val="black"/>
                </a:solidFill>
              </a:rPr>
              <a:t>alapú </a:t>
            </a:r>
            <a:r>
              <a:rPr lang="hu-HU" sz="2400" dirty="0" smtClean="0">
                <a:solidFill>
                  <a:prstClr val="black"/>
                </a:solidFill>
              </a:rPr>
              <a:t>kérelem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elektronické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podanie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elektronikus </a:t>
            </a:r>
            <a:r>
              <a:rPr lang="hu-HU" sz="2400" dirty="0">
                <a:solidFill>
                  <a:prstClr val="black"/>
                </a:solidFill>
              </a:rPr>
              <a:t>kérelem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notárske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poplatky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közjegyzői díjak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predmety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podnikania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tevékenységi </a:t>
            </a:r>
            <a:r>
              <a:rPr lang="hu-HU" sz="2400" dirty="0">
                <a:solidFill>
                  <a:prstClr val="black"/>
                </a:solidFill>
              </a:rPr>
              <a:t>körök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Európska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únia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Európai </a:t>
            </a:r>
            <a:r>
              <a:rPr lang="hu-HU" sz="2400" dirty="0">
                <a:solidFill>
                  <a:prstClr val="black"/>
                </a:solidFill>
              </a:rPr>
              <a:t>Unió (EU</a:t>
            </a:r>
            <a:r>
              <a:rPr lang="hu-HU" sz="2400" dirty="0" smtClean="0">
                <a:solidFill>
                  <a:prstClr val="black"/>
                </a:solidFill>
              </a:rPr>
              <a:t>)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zahraničná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osoba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külföldi </a:t>
            </a:r>
            <a:r>
              <a:rPr lang="hu-HU" sz="2400" dirty="0">
                <a:solidFill>
                  <a:prstClr val="black"/>
                </a:solidFill>
              </a:rPr>
              <a:t>személy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oprávnenie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zahraničnej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osoby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podnikať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külföldi </a:t>
            </a:r>
            <a:r>
              <a:rPr lang="hu-HU" sz="2400" dirty="0">
                <a:solidFill>
                  <a:prstClr val="black"/>
                </a:solidFill>
              </a:rPr>
              <a:t>személy vállalkozói </a:t>
            </a:r>
            <a:r>
              <a:rPr lang="hu-HU" sz="2400" dirty="0" smtClean="0">
                <a:solidFill>
                  <a:prstClr val="black"/>
                </a:solidFill>
              </a:rPr>
              <a:t>jogosultsága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európske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zoskupenie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územnej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spolupráce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európai </a:t>
            </a:r>
            <a:r>
              <a:rPr lang="hu-HU" sz="2400" dirty="0">
                <a:solidFill>
                  <a:prstClr val="black"/>
                </a:solidFill>
              </a:rPr>
              <a:t>területi együttműködési csoportosulás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nadnárodné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formy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podnikateľských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subjektov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szupranacionális</a:t>
            </a:r>
            <a:r>
              <a:rPr lang="hu-HU" sz="2400" dirty="0" smtClean="0">
                <a:solidFill>
                  <a:prstClr val="black"/>
                </a:solidFill>
              </a:rPr>
              <a:t> vállalkozások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Európske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zoskupenie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hospodárskych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záujmov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európai </a:t>
            </a:r>
            <a:r>
              <a:rPr lang="hu-HU" sz="2400" dirty="0">
                <a:solidFill>
                  <a:prstClr val="black"/>
                </a:solidFill>
              </a:rPr>
              <a:t>gazdasági egyesülés</a:t>
            </a:r>
          </a:p>
          <a:p>
            <a:pPr lvl="0"/>
            <a:endParaRPr lang="hu-HU" dirty="0">
              <a:solidFill>
                <a:prstClr val="black"/>
              </a:solidFill>
            </a:endParaRP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Európska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akciová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spoločnosť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európai részvénytársaság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>
                <a:solidFill>
                  <a:prstClr val="black"/>
                </a:solidFill>
              </a:rPr>
              <a:t>Európske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r>
              <a:rPr lang="hu-HU" sz="2400" dirty="0" err="1" smtClean="0">
                <a:solidFill>
                  <a:prstClr val="black"/>
                </a:solidFill>
              </a:rPr>
              <a:t>družstvo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európai </a:t>
            </a:r>
            <a:r>
              <a:rPr lang="hu-HU" sz="2400" dirty="0">
                <a:solidFill>
                  <a:prstClr val="black"/>
                </a:solidFill>
              </a:rPr>
              <a:t>szövetkezet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>
                <a:solidFill>
                  <a:prstClr val="black"/>
                </a:solidFill>
              </a:rPr>
              <a:t>Začínam</a:t>
            </a:r>
            <a:r>
              <a:rPr lang="hu-HU" sz="2800" dirty="0">
                <a:solidFill>
                  <a:prstClr val="black"/>
                </a:solidFill>
              </a:rPr>
              <a:t> </a:t>
            </a:r>
            <a:r>
              <a:rPr lang="hu-HU" sz="2800" dirty="0" err="1">
                <a:solidFill>
                  <a:prstClr val="black"/>
                </a:solidFill>
              </a:rPr>
              <a:t>podnikať</a:t>
            </a:r>
            <a:r>
              <a:rPr lang="hu-HU" sz="2800" dirty="0">
                <a:solidFill>
                  <a:prstClr val="black"/>
                </a:solidFill>
              </a:rPr>
              <a:t> – Vállalkozni kezdek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pPr lvl="0"/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bezúhonnosť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erkölcsi feddhetetlenség</a:t>
            </a:r>
          </a:p>
          <a:p>
            <a:pPr lvl="0"/>
            <a:endParaRPr lang="hu-HU" sz="2400" dirty="0">
              <a:solidFill>
                <a:prstClr val="black"/>
              </a:solidFill>
            </a:endParaRPr>
          </a:p>
          <a:p>
            <a:pPr lvl="0"/>
            <a:r>
              <a:rPr lang="hu-HU" sz="2400" dirty="0" err="1" smtClean="0">
                <a:solidFill>
                  <a:prstClr val="black"/>
                </a:solidFill>
              </a:rPr>
              <a:t>odborná</a:t>
            </a:r>
            <a:r>
              <a:rPr lang="hu-HU" sz="2400" dirty="0" smtClean="0">
                <a:solidFill>
                  <a:prstClr val="black"/>
                </a:solidFill>
              </a:rPr>
              <a:t> </a:t>
            </a:r>
            <a:r>
              <a:rPr lang="hu-HU" sz="2400" dirty="0" err="1">
                <a:solidFill>
                  <a:prstClr val="black"/>
                </a:solidFill>
              </a:rPr>
              <a:t>spôsobilosť</a:t>
            </a:r>
            <a:r>
              <a:rPr lang="hu-HU" sz="2400" dirty="0">
                <a:solidFill>
                  <a:prstClr val="black"/>
                </a:solidFill>
              </a:rPr>
              <a:t> </a:t>
            </a:r>
            <a:endParaRPr lang="hu-HU" sz="2400" dirty="0" smtClean="0">
              <a:solidFill>
                <a:prstClr val="black"/>
              </a:solidFill>
            </a:endParaRPr>
          </a:p>
          <a:p>
            <a:pPr lvl="0"/>
            <a:r>
              <a:rPr lang="hu-HU" sz="2400" dirty="0" smtClean="0">
                <a:solidFill>
                  <a:prstClr val="black"/>
                </a:solidFill>
              </a:rPr>
              <a:t>szakmai </a:t>
            </a:r>
            <a:r>
              <a:rPr lang="hu-HU" sz="2400" dirty="0">
                <a:solidFill>
                  <a:prstClr val="black"/>
                </a:solidFill>
              </a:rPr>
              <a:t>alkalmasság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192</TotalTime>
  <Words>380</Words>
  <Application>Microsoft Office PowerPoint</Application>
  <PresentationFormat>Prezentácia na obrazovke (4:3)</PresentationFormat>
  <Paragraphs>181</Paragraphs>
  <Slides>23</Slides>
  <Notes>23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Office-téma</vt:lpstr>
      <vt:lpstr>Prezentácia programu PowerPoint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Začínam podnikať – Vállalkozni kezdek</vt:lpstr>
      <vt:lpstr>Prelož! – Fordítsd le!</vt:lpstr>
      <vt:lpstr>Prelož! – Fordítsd le!</vt:lpstr>
      <vt:lpstr>Prelož! – Fordítsd le!</vt:lpstr>
      <vt:lpstr>Odpovedz! – Válaszolj!</vt:lpstr>
      <vt:lpstr>Odpovedz! – Válaszolj!</vt:lpstr>
      <vt:lpstr>Utvor vety! – Alkoss mondatokat!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17</cp:revision>
  <cp:lastPrinted>2014-01-31T07:38:07Z</cp:lastPrinted>
  <dcterms:created xsi:type="dcterms:W3CDTF">2013-03-28T07:15:55Z</dcterms:created>
  <dcterms:modified xsi:type="dcterms:W3CDTF">2014-01-31T07:38:45Z</dcterms:modified>
</cp:coreProperties>
</file>