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1"/>
  </p:notesMasterIdLst>
  <p:handoutMasterIdLst>
    <p:handoutMasterId r:id="rId22"/>
  </p:handoutMasterIdLst>
  <p:sldIdLst>
    <p:sldId id="468" r:id="rId2"/>
    <p:sldId id="436" r:id="rId3"/>
    <p:sldId id="605" r:id="rId4"/>
    <p:sldId id="606" r:id="rId5"/>
    <p:sldId id="607" r:id="rId6"/>
    <p:sldId id="608" r:id="rId7"/>
    <p:sldId id="609" r:id="rId8"/>
    <p:sldId id="610" r:id="rId9"/>
    <p:sldId id="611" r:id="rId10"/>
    <p:sldId id="612" r:id="rId11"/>
    <p:sldId id="613" r:id="rId12"/>
    <p:sldId id="614" r:id="rId13"/>
    <p:sldId id="615" r:id="rId14"/>
    <p:sldId id="616" r:id="rId15"/>
    <p:sldId id="617" r:id="rId16"/>
    <p:sldId id="618" r:id="rId17"/>
    <p:sldId id="619" r:id="rId18"/>
    <p:sldId id="620" r:id="rId19"/>
    <p:sldId id="621" r:id="rId20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80" autoAdjust="0"/>
  </p:normalViewPr>
  <p:slideViewPr>
    <p:cSldViewPr>
      <p:cViewPr>
        <p:scale>
          <a:sx n="61" d="100"/>
          <a:sy n="61" d="100"/>
        </p:scale>
        <p:origin x="-1392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67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8" tIns="48179" rIns="96358" bIns="48179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8" tIns="48179" rIns="96358" bIns="48179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8" tIns="48179" rIns="96358" bIns="48179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8" tIns="48179" rIns="96358" bIns="48179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3153505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8" tIns="48179" rIns="96358" bIns="48179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8" tIns="48179" rIns="96358" bIns="48179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8" tIns="48179" rIns="96358" bIns="48179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8" tIns="48179" rIns="96358" bIns="48179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8" tIns="48179" rIns="96358" bIns="48179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8" tIns="48179" rIns="96358" bIns="48179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971171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pPr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pPr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pPr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pPr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pPr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pPr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pPr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pPr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pPr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pPr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pPr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pPr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pPr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pPr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pPr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pPr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pPr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pPr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2A14-7584-4D67-B328-601FF617CC91}" type="datetime1">
              <a:rPr lang="hu-HU" smtClean="0"/>
              <a:pPr/>
              <a:t>2014.03.05.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pPr/>
              <a:t>‹#›</a:t>
            </a:fld>
            <a:endParaRPr lang="hu-H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2A14-7584-4D67-B328-601FF617CC91}" type="datetime1">
              <a:rPr lang="hu-HU" smtClean="0"/>
              <a:pPr/>
              <a:t>2014.03.05.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2A14-7584-4D67-B328-601FF617CC91}" type="datetime1">
              <a:rPr lang="hu-HU" smtClean="0"/>
              <a:pPr/>
              <a:t>2014.03.05.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2A14-7584-4D67-B328-601FF617CC91}" type="datetime1">
              <a:rPr lang="hu-HU" smtClean="0"/>
              <a:pPr/>
              <a:t>2014.03.05.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2A14-7584-4D67-B328-601FF617CC91}" type="datetime1">
              <a:rPr lang="hu-HU" smtClean="0"/>
              <a:pPr/>
              <a:t>2014.03.05.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pPr/>
              <a:t>‹#›</a:t>
            </a:fld>
            <a:endParaRPr lang="hu-H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2A14-7584-4D67-B328-601FF617CC91}" type="datetime1">
              <a:rPr lang="hu-HU" smtClean="0"/>
              <a:pPr/>
              <a:t>2014.03.05.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2A14-7584-4D67-B328-601FF617CC91}" type="datetime1">
              <a:rPr lang="hu-HU" smtClean="0"/>
              <a:pPr/>
              <a:t>2014.03.05.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pPr/>
              <a:t>‹#›</a:t>
            </a:fld>
            <a:endParaRPr lang="hu-H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2A14-7584-4D67-B328-601FF617CC91}" type="datetime1">
              <a:rPr lang="hu-HU" smtClean="0"/>
              <a:pPr/>
              <a:t>2014.03.05.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2A14-7584-4D67-B328-601FF617CC91}" type="datetime1">
              <a:rPr lang="hu-HU" smtClean="0"/>
              <a:pPr/>
              <a:t>2014.03.05.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2A14-7584-4D67-B328-601FF617CC91}" type="datetime1">
              <a:rPr lang="hu-HU" smtClean="0"/>
              <a:pPr/>
              <a:t>2014.03.05.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pPr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2A14-7584-4D67-B328-601FF617CC91}" type="datetime1">
              <a:rPr lang="hu-HU" smtClean="0"/>
              <a:pPr/>
              <a:t>2014.03.05.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A2F2A14-7584-4D67-B328-601FF617CC91}" type="datetime1">
              <a:rPr lang="hu-HU" smtClean="0"/>
              <a:pPr/>
              <a:t>2014.03.05.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C86DBB-999C-4B47-9E3F-D5E57531CBD4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jpeg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k-SK" sz="4800" b="1" noProof="0" dirty="0" smtClean="0"/>
              <a:t>Hospodárske a</a:t>
            </a:r>
          </a:p>
          <a:p>
            <a:pPr marL="0" indent="0" algn="ctr">
              <a:buNone/>
            </a:pPr>
            <a:r>
              <a:rPr lang="sk-SK" sz="4800" b="1" noProof="0" dirty="0" smtClean="0"/>
              <a:t>finančné znalosti</a:t>
            </a:r>
          </a:p>
          <a:p>
            <a:pPr marL="0" indent="0" algn="ctr">
              <a:buNone/>
            </a:pPr>
            <a:r>
              <a:rPr lang="sk-SK" sz="4800" b="1" noProof="0" dirty="0" smtClean="0"/>
              <a:t>v oblasti cestovného ruchu a</a:t>
            </a:r>
          </a:p>
          <a:p>
            <a:pPr marL="0" indent="0" algn="ctr">
              <a:buNone/>
            </a:pPr>
            <a:r>
              <a:rPr lang="sk-SK" sz="4800" b="1" noProof="0" dirty="0" smtClean="0"/>
              <a:t>v pohostinstve</a:t>
            </a:r>
          </a:p>
          <a:p>
            <a:pPr marL="0" indent="0" algn="ctr">
              <a:buNone/>
            </a:pPr>
            <a:endParaRPr lang="sk-SK" sz="4800" b="1" noProof="0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2" descr="C:\Users\Lenovo\Desktop\Adri - projekt\husk_logo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1601"/>
            <a:ext cx="2455552" cy="584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C:\Users\Lenovo\Desktop\Adri - projekt\husk_slogan_1sor_sk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8004"/>
            <a:ext cx="2597094" cy="381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Z:\ERB Ip_Sok_Ipolyszakállos_smal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839" y="5517232"/>
            <a:ext cx="10615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645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r>
              <a:rPr lang="sk-SK" noProof="0" dirty="0" smtClean="0"/>
              <a:t>Základné zásady EÚ</a:t>
            </a:r>
            <a:endParaRPr lang="sk-SK" noProof="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85000" lnSpcReduction="10000"/>
          </a:bodyPr>
          <a:lstStyle/>
          <a:p>
            <a:r>
              <a:rPr lang="sk-SK" noProof="0" smtClean="0"/>
              <a:t>Voľný pohyb tovaru, služieb, pracovnej sily a kapitálu</a:t>
            </a:r>
          </a:p>
          <a:p>
            <a:r>
              <a:rPr lang="sk-SK" noProof="0" smtClean="0"/>
              <a:t>Zásady koordinácie</a:t>
            </a:r>
          </a:p>
          <a:p>
            <a:pPr lvl="1"/>
            <a:r>
              <a:rPr lang="sk-SK" noProof="0" smtClean="0"/>
              <a:t>Zásada rovnakého zaobchádzania</a:t>
            </a:r>
          </a:p>
          <a:p>
            <a:pPr lvl="1"/>
            <a:r>
              <a:rPr lang="sk-SK" noProof="0" smtClean="0"/>
              <a:t>Princíp patriť pod jurisdikciu  jedného členského štátu (podľa miesta pracoviska)</a:t>
            </a:r>
          </a:p>
          <a:p>
            <a:pPr lvl="1"/>
            <a:r>
              <a:rPr lang="sk-SK" noProof="0" smtClean="0"/>
              <a:t>Zásada výpočtu (stanovenie právnych vzťahov  iba vnútri EÚ kvôli: dôchodkom)</a:t>
            </a:r>
          </a:p>
          <a:p>
            <a:pPr lvl="1"/>
            <a:r>
              <a:rPr lang="sk-SK" noProof="0" smtClean="0"/>
              <a:t>Zásada poskytovania dávok (dôchodok sa môže vyplácať kdekoľvek v EÚ)</a:t>
            </a:r>
          </a:p>
          <a:p>
            <a:pPr lvl="1"/>
            <a:r>
              <a:rPr lang="sk-SK" noProof="0" smtClean="0"/>
              <a:t>Princíp preferencie</a:t>
            </a:r>
            <a:endParaRPr lang="sk-SK" noProof="0"/>
          </a:p>
        </p:txBody>
      </p:sp>
      <p:pic>
        <p:nvPicPr>
          <p:cNvPr id="4" name="Picture 2" descr="C:\Users\Lenovo\Desktop\Adri - projekt\husk_logo_s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1601"/>
            <a:ext cx="2455552" cy="584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Lenovo\Desktop\Adri - projekt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8004"/>
            <a:ext cx="2597094" cy="381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5" descr="Z:\ERB Ip_Sok_Ipolyszakállos_smal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839" y="5517232"/>
            <a:ext cx="10615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813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r>
              <a:rPr lang="sk-SK" noProof="0" smtClean="0"/>
              <a:t>Cestovanie, pobyt v EÚ</a:t>
            </a:r>
            <a:endParaRPr lang="sk-SK" noProof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r>
              <a:rPr lang="sk-SK" noProof="0" smtClean="0"/>
              <a:t>Schengenský dohovor (zrušenie vnútorných hraníc)</a:t>
            </a:r>
          </a:p>
          <a:p>
            <a:r>
              <a:rPr lang="sk-SK" noProof="0" smtClean="0"/>
              <a:t>Nie-Schengen: Chorvátsko, Rumunsko, Bulharsko, Spojené kráľovstvo, a EEA</a:t>
            </a:r>
          </a:p>
          <a:p>
            <a:r>
              <a:rPr lang="sk-SK" noProof="0" smtClean="0"/>
              <a:t>Zjednodušené cestovanie: cestovný pas, občiansky preukaz</a:t>
            </a:r>
          </a:p>
          <a:p>
            <a:r>
              <a:rPr lang="sk-SK" noProof="0" smtClean="0"/>
              <a:t>Zjednodušený trvalý pobyt v ktoromkoľvek členskom štáte EÚ a EEA</a:t>
            </a:r>
            <a:endParaRPr lang="sk-SK" noProof="0"/>
          </a:p>
        </p:txBody>
      </p:sp>
      <p:pic>
        <p:nvPicPr>
          <p:cNvPr id="4" name="Picture 2" descr="C:\Users\Lenovo\Desktop\Adri - projekt\husk_logo_s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1601"/>
            <a:ext cx="2455552" cy="584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Lenovo\Desktop\Adri - projekt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8004"/>
            <a:ext cx="2597094" cy="381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5" descr="Z:\ERB Ip_Sok_Ipolyszakállos_smal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839" y="5517232"/>
            <a:ext cx="10615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924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r>
              <a:rPr lang="sk-SK" noProof="0" smtClean="0"/>
              <a:t>Schengenský priestor</a:t>
            </a:r>
            <a:endParaRPr lang="sk-SK" noProof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43729"/>
            <a:ext cx="7632848" cy="4215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Lenovo\Desktop\Adri - projekt\husk_logo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1601"/>
            <a:ext cx="2455552" cy="584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 descr="C:\Users\Lenovo\Desktop\Adri - projekt\husk_slogan_1sor_sk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8004"/>
            <a:ext cx="2597094" cy="381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Z:\ERB Ip_Sok_Ipolyszakállos_small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839" y="5517232"/>
            <a:ext cx="10615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632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sk-SK" noProof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991234"/>
            <a:ext cx="8955282" cy="5356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Lenovo\Desktop\Adri - projekt\husk_logo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1601"/>
            <a:ext cx="2455552" cy="584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Lenovo\Desktop\Adri - projekt\husk_slogan_1sor_sk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8004"/>
            <a:ext cx="2597094" cy="381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5" descr="Z:\ERB Ip_Sok_Ipolyszakállos_small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839" y="5517232"/>
            <a:ext cx="10615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959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r>
              <a:rPr lang="sk-SK" noProof="0" smtClean="0"/>
              <a:t>Zamestnávanie v rámci EÚ</a:t>
            </a:r>
            <a:endParaRPr lang="sk-SK" noProof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r>
              <a:rPr lang="sk-SK" noProof="0" smtClean="0"/>
              <a:t>Trh práce</a:t>
            </a:r>
          </a:p>
          <a:p>
            <a:pPr lvl="1"/>
            <a:r>
              <a:rPr lang="sk-SK" noProof="0" smtClean="0"/>
              <a:t>Členské štáty neobmedzene otvorené</a:t>
            </a:r>
          </a:p>
          <a:p>
            <a:pPr lvl="1"/>
            <a:r>
              <a:rPr lang="sk-SK" noProof="0" smtClean="0"/>
              <a:t>Uľahčený trh práce, prístup povoľovací členský štát </a:t>
            </a:r>
          </a:p>
          <a:p>
            <a:pPr lvl="1"/>
            <a:r>
              <a:rPr lang="sk-SK" noProof="0" smtClean="0"/>
              <a:t>Väzba členského štátu k pracovnému povoleniu</a:t>
            </a:r>
          </a:p>
          <a:p>
            <a:r>
              <a:rPr lang="sk-SK" noProof="0" smtClean="0"/>
              <a:t>Zamestnanie</a:t>
            </a:r>
          </a:p>
          <a:p>
            <a:pPr lvl="1"/>
            <a:r>
              <a:rPr lang="sk-SK" noProof="0" smtClean="0"/>
              <a:t>Bez povolenia</a:t>
            </a:r>
          </a:p>
          <a:p>
            <a:pPr lvl="1"/>
            <a:r>
              <a:rPr lang="sk-SK" noProof="0" smtClean="0"/>
              <a:t>Uľahčenie získania zamestnania</a:t>
            </a:r>
          </a:p>
          <a:p>
            <a:pPr lvl="1"/>
            <a:r>
              <a:rPr lang="sk-SK" noProof="0" smtClean="0"/>
              <a:t>Pracovné povolenie</a:t>
            </a:r>
          </a:p>
        </p:txBody>
      </p:sp>
      <p:pic>
        <p:nvPicPr>
          <p:cNvPr id="4" name="Picture 3" descr="C:\Users\Lenovo\Desktop\Adri - projekt\husk_slogan_1sor_s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8004"/>
            <a:ext cx="2597094" cy="381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 descr="C:\Users\Lenovo\Desktop\Adri - projekt\husk_logo_sk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1601"/>
            <a:ext cx="2455552" cy="584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Z:\ERB Ip_Sok_Ipolyszakállos_smal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839" y="5517232"/>
            <a:ext cx="10615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044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r>
              <a:rPr lang="sk-SK" noProof="0" smtClean="0"/>
              <a:t>Výhody zamestnávania v rámci EÚ</a:t>
            </a:r>
            <a:endParaRPr lang="sk-SK" noProof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85000" lnSpcReduction="20000"/>
          </a:bodyPr>
          <a:lstStyle/>
          <a:p>
            <a:r>
              <a:rPr lang="sk-SK" noProof="0" smtClean="0"/>
              <a:t>Najmenej 12 mesiacov pracovného pomeru</a:t>
            </a:r>
          </a:p>
          <a:p>
            <a:r>
              <a:rPr lang="sk-SK" noProof="0" smtClean="0"/>
              <a:t> S povolením, alebo s oslobodením od povolenia zamestnaný rodinný príslušník (manželka, dieťa mladšie ako 21 rokov)</a:t>
            </a:r>
          </a:p>
          <a:p>
            <a:r>
              <a:rPr lang="sk-SK" noProof="0" smtClean="0"/>
              <a:t>Zamestnanie cudzincov (medzištátne, a to až do 12 mesiacov)</a:t>
            </a:r>
          </a:p>
          <a:p>
            <a:r>
              <a:rPr lang="sk-SK" noProof="0" smtClean="0"/>
              <a:t>Sezónne práce v poľnohospodárstve (max.150 deň / rok)</a:t>
            </a:r>
          </a:p>
          <a:p>
            <a:r>
              <a:rPr lang="sk-SK" noProof="0" smtClean="0"/>
              <a:t>Maďarské centrá práce tiež disponujú s čerstvými a užitočnými informáciami</a:t>
            </a:r>
            <a:endParaRPr lang="sk-SK" noProof="0"/>
          </a:p>
        </p:txBody>
      </p:sp>
      <p:pic>
        <p:nvPicPr>
          <p:cNvPr id="4" name="Picture 2" descr="C:\Users\Lenovo\Desktop\Adri - projekt\husk_logo_s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1601"/>
            <a:ext cx="2455552" cy="584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Lenovo\Desktop\Adri - projekt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8004"/>
            <a:ext cx="2597094" cy="381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5" descr="Z:\ERB Ip_Sok_Ipolyszakállos_smal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839" y="5517232"/>
            <a:ext cx="10615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642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r>
              <a:rPr lang="sk-SK" noProof="0" smtClean="0"/>
              <a:t>Vzdelanosť, kvalifikácia, školy</a:t>
            </a:r>
            <a:endParaRPr lang="sk-SK" noProof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85000" lnSpcReduction="20000"/>
          </a:bodyPr>
          <a:lstStyle/>
          <a:p>
            <a:r>
              <a:rPr lang="sk-SK" noProof="0" smtClean="0"/>
              <a:t>Národná právomoc - právo Spoločenstva sa nevzťahuje na školenie, vzdelávanie</a:t>
            </a:r>
          </a:p>
          <a:p>
            <a:r>
              <a:rPr lang="sk-SK" noProof="0" smtClean="0"/>
              <a:t>Lisabonská uznávacia dohoda : stredoškolské vzdelanie, prístup na vysoké školy</a:t>
            </a:r>
          </a:p>
          <a:p>
            <a:r>
              <a:rPr lang="sk-SK" noProof="0" smtClean="0"/>
              <a:t>Odborné kvalifikácie: automatické, s niekoľkými málo výnimkami (viazateľné ku skúškam, jazykovým znalostiam)</a:t>
            </a:r>
          </a:p>
          <a:p>
            <a:r>
              <a:rPr lang="sk-SK" noProof="0" smtClean="0"/>
              <a:t>Europass - európsky pas odborného vzdelávania</a:t>
            </a:r>
          </a:p>
          <a:p>
            <a:r>
              <a:rPr lang="sk-SK" noProof="0" smtClean="0"/>
              <a:t>Vysokoškolské vzdelanie: rovnaké práva pre každého všade!</a:t>
            </a:r>
          </a:p>
          <a:p>
            <a:endParaRPr lang="sk-SK" noProof="0"/>
          </a:p>
        </p:txBody>
      </p:sp>
      <p:pic>
        <p:nvPicPr>
          <p:cNvPr id="4" name="Picture 2" descr="C:\Users\Lenovo\Desktop\Adri - projekt\husk_logo_s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1601"/>
            <a:ext cx="2455552" cy="584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Lenovo\Desktop\Adri - projekt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8004"/>
            <a:ext cx="2597094" cy="381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5" descr="Z:\ERB Ip_Sok_Ipolyszakállos_smal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839" y="5517232"/>
            <a:ext cx="10615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003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r>
              <a:rPr lang="sk-SK" noProof="0" smtClean="0"/>
              <a:t>Podnikania a EÚ</a:t>
            </a:r>
            <a:endParaRPr lang="sk-SK" noProof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77500" lnSpcReduction="20000"/>
          </a:bodyPr>
          <a:lstStyle/>
          <a:p>
            <a:r>
              <a:rPr lang="sk-SK" noProof="0" smtClean="0"/>
              <a:t>Firmy môžu pracovať bez obmedzení aj v iných členských štátoch, ale v súlade s miestnymi podmienkami!</a:t>
            </a:r>
          </a:p>
          <a:p>
            <a:r>
              <a:rPr lang="sk-SK" noProof="0" smtClean="0"/>
              <a:t>Samostatne podnikajúci musí požiadať o zvláštne povolenie na pobyt</a:t>
            </a:r>
          </a:p>
          <a:p>
            <a:r>
              <a:rPr lang="sk-SK" noProof="0" smtClean="0"/>
              <a:t>Zakladanie spoločností  je v jednotlivých členských štátoch odlišné</a:t>
            </a:r>
          </a:p>
          <a:p>
            <a:r>
              <a:rPr lang="sk-SK" noProof="0" smtClean="0"/>
              <a:t>Európske hospodárske záujmové združenie (formy podnikaní vEÚ ) – spolupráca malých a stredných podnikov (fúzie)</a:t>
            </a:r>
          </a:p>
          <a:p>
            <a:r>
              <a:rPr lang="sk-SK" noProof="0" smtClean="0"/>
              <a:t>Európska spoločnosť (ET) - európska akciová spoločnosť, ich činnosť riadi právny predpis  spoločenstva,</a:t>
            </a:r>
            <a:endParaRPr lang="sk-SK" noProof="0"/>
          </a:p>
        </p:txBody>
      </p:sp>
      <p:pic>
        <p:nvPicPr>
          <p:cNvPr id="4" name="Picture 2" descr="C:\Users\Lenovo\Desktop\Adri - projekt\husk_logo_s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1601"/>
            <a:ext cx="2455552" cy="584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Lenovo\Desktop\Adri - projekt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8004"/>
            <a:ext cx="2597094" cy="381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5" descr="Z:\ERB Ip_Sok_Ipolyszakállos_smal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839" y="5517232"/>
            <a:ext cx="10615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488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r>
              <a:rPr lang="sk-SK" noProof="0" dirty="0" smtClean="0"/>
              <a:t>Zdaňovanie v EÚ</a:t>
            </a:r>
            <a:endParaRPr lang="sk-SK" noProof="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85000" lnSpcReduction="10000"/>
          </a:bodyPr>
          <a:lstStyle/>
          <a:p>
            <a:r>
              <a:rPr lang="sk-SK" noProof="0" dirty="0" smtClean="0"/>
              <a:t>Priame dane (daň z príjmu, právnických osôb) – právomoc členského štátu</a:t>
            </a:r>
          </a:p>
          <a:p>
            <a:r>
              <a:rPr lang="sk-SK" noProof="0" dirty="0" smtClean="0"/>
              <a:t>EÚ: žiadna spotrebná daň, ale tam je DPH, spotrebné dane, poplatky v oblasti životného prostredia, registračné dane / poplatky - kurz sa líši v jednotlivých štátoch</a:t>
            </a:r>
          </a:p>
          <a:p>
            <a:r>
              <a:rPr lang="sk-SK" noProof="0" dirty="0" smtClean="0"/>
              <a:t>Colná kontrola: Spoločné hranice EÚ s 3. krajinami, vrátane: s možnosťou </a:t>
            </a:r>
            <a:r>
              <a:rPr lang="sk-SK" noProof="0" smtClean="0"/>
              <a:t>mobilnej kontroly</a:t>
            </a:r>
            <a:endParaRPr lang="sk-SK" noProof="0" dirty="0" smtClean="0"/>
          </a:p>
          <a:p>
            <a:r>
              <a:rPr lang="sk-SK" noProof="0" dirty="0" smtClean="0"/>
              <a:t>Obchod v rámci Spoločenstva: DIČ!</a:t>
            </a:r>
          </a:p>
          <a:p>
            <a:endParaRPr lang="hu-HU" dirty="0"/>
          </a:p>
        </p:txBody>
      </p:sp>
      <p:pic>
        <p:nvPicPr>
          <p:cNvPr id="2052" name="Picture 4" descr="C:\Users\Lenovo\Desktop\Adri - projekt\husk_logo_s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89859"/>
            <a:ext cx="2880320" cy="685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Z:\ERB Ip_Sok_Ipolyszakállos_small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839" y="5517232"/>
            <a:ext cx="10615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Lenovo\Desktop\Adri - projekt\husk_slogan_1sor_sk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8004"/>
            <a:ext cx="2597094" cy="381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95270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k-SK" sz="4000" b="1" dirty="0" smtClean="0"/>
              <a:t>Ďakujem za pozornosť!</a:t>
            </a:r>
            <a:endParaRPr lang="sk-SK" sz="4000" b="1" dirty="0"/>
          </a:p>
        </p:txBody>
      </p:sp>
      <p:pic>
        <p:nvPicPr>
          <p:cNvPr id="4" name="Picture 2" descr="C:\Users\Lenovo\Desktop\Adri - projekt\husk_logo_s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1601"/>
            <a:ext cx="2455552" cy="584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Lenovo\Desktop\Adri - projekt\husk_slogan_1sor_s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8004"/>
            <a:ext cx="2597094" cy="381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5" descr="Z: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839" y="5517232"/>
            <a:ext cx="10615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5750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noProof="0" dirty="0" smtClean="0"/>
              <a:t>Hospodárske a finančné poznatky</a:t>
            </a:r>
            <a:endParaRPr lang="sk-SK" noProof="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k-SK" sz="4800" b="1" noProof="0" dirty="0" smtClean="0"/>
              <a:t>Prevádzka podnikaní</a:t>
            </a:r>
          </a:p>
          <a:p>
            <a:pPr marL="0" indent="0" algn="ctr">
              <a:buNone/>
            </a:pPr>
            <a:r>
              <a:rPr lang="sk-SK" sz="4800" b="1" noProof="0" dirty="0" smtClean="0"/>
              <a:t>v EÚ</a:t>
            </a:r>
            <a:endParaRPr lang="sk-SK" sz="4800" b="1" noProof="0" dirty="0"/>
          </a:p>
        </p:txBody>
      </p:sp>
      <p:pic>
        <p:nvPicPr>
          <p:cNvPr id="4" name="Picture 2" descr="C:\Users\Lenovo\Desktop\Adri - projekt\husk_logo_s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1601"/>
            <a:ext cx="2455552" cy="584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Lenovo\Desktop\Adri - projekt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8004"/>
            <a:ext cx="2597094" cy="381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5" descr="Z:\ERB Ip_Sok_Ipolyszakállos_smal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839" y="5517232"/>
            <a:ext cx="10615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260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noProof="0" smtClean="0"/>
              <a:t>Udalosti pred EU</a:t>
            </a:r>
            <a:endParaRPr lang="sk-SK" noProof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85000" lnSpcReduction="10000"/>
          </a:bodyPr>
          <a:lstStyle/>
          <a:p>
            <a:r>
              <a:rPr lang="sk-SK" noProof="0" smtClean="0"/>
              <a:t>Marshallov plán (1947)</a:t>
            </a:r>
          </a:p>
          <a:p>
            <a:r>
              <a:rPr lang="sk-SK" noProof="0" smtClean="0"/>
              <a:t>Benelux-integrácia (1948)</a:t>
            </a:r>
          </a:p>
          <a:p>
            <a:r>
              <a:rPr lang="sk-SK" noProof="0" smtClean="0"/>
              <a:t>OEEC (1948)</a:t>
            </a:r>
          </a:p>
          <a:p>
            <a:r>
              <a:rPr lang="sk-SK" noProof="0" smtClean="0"/>
              <a:t>Rada Európy (1949)</a:t>
            </a:r>
          </a:p>
          <a:p>
            <a:r>
              <a:rPr lang="sk-SK" noProof="0" smtClean="0"/>
              <a:t>Parížska zmluva (1951) – Montanská únia (1952)</a:t>
            </a:r>
          </a:p>
          <a:p>
            <a:r>
              <a:rPr lang="sk-SK" noProof="0" smtClean="0"/>
              <a:t>Rímska zmluva (1957) - ES (1958), Európske spoločenstvo (1958)</a:t>
            </a:r>
          </a:p>
          <a:p>
            <a:r>
              <a:rPr lang="sk-SK" noProof="0" smtClean="0"/>
              <a:t>Európska šestka  EHS ( 1958)</a:t>
            </a:r>
          </a:p>
          <a:p>
            <a:r>
              <a:rPr lang="sk-SK" noProof="0" smtClean="0"/>
              <a:t>Európska  deviatka – ECU (1973)</a:t>
            </a:r>
          </a:p>
          <a:p>
            <a:r>
              <a:rPr lang="sk-SK" noProof="0" smtClean="0"/>
              <a:t>Európska desiatka (1981)</a:t>
            </a:r>
          </a:p>
          <a:p>
            <a:r>
              <a:rPr lang="sk-SK" noProof="0" smtClean="0"/>
              <a:t>Európska dvanástka (1986)</a:t>
            </a:r>
          </a:p>
          <a:p>
            <a:r>
              <a:rPr lang="sk-SK" noProof="0" smtClean="0"/>
              <a:t>Maastrichtská zmluva (1992) – EÚ</a:t>
            </a:r>
          </a:p>
          <a:p>
            <a:endParaRPr lang="sk-SK" noProof="0" smtClean="0"/>
          </a:p>
          <a:p>
            <a:endParaRPr lang="sk-SK" noProof="0"/>
          </a:p>
        </p:txBody>
      </p:sp>
      <p:pic>
        <p:nvPicPr>
          <p:cNvPr id="4" name="Picture 2" descr="C:\Users\Lenovo\Desktop\Adri - projekt\husk_logo_s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1601"/>
            <a:ext cx="2455552" cy="584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Lenovo\Desktop\Adri - projekt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8004"/>
            <a:ext cx="2597094" cy="381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5" descr="Z:\ERB Ip_Sok_Ipolyszakállos_smal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839" y="5517232"/>
            <a:ext cx="10615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556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noProof="0" smtClean="0"/>
              <a:t>Udalosti pred EU</a:t>
            </a:r>
            <a:endParaRPr lang="sk-SK" noProof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sk-SK" b="1" noProof="0" smtClean="0"/>
              <a:t> </a:t>
            </a:r>
            <a:br>
              <a:rPr lang="sk-SK" b="1" noProof="0" smtClean="0"/>
            </a:br>
            <a:r>
              <a:rPr lang="sk-SK" b="1" noProof="0" smtClean="0"/>
              <a:t>USA-ekonomická pomoc po druhej svetovej vojne (George Marshall USA minister zahraničných vecí)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sk-SK" b="1" noProof="0" smtClean="0"/>
              <a:t>„Marshallov -plán”</a:t>
            </a:r>
          </a:p>
          <a:p>
            <a:pPr>
              <a:lnSpc>
                <a:spcPct val="80000"/>
              </a:lnSpc>
              <a:defRPr/>
            </a:pPr>
            <a:r>
              <a:rPr lang="sk-SK" noProof="0" smtClean="0"/>
              <a:t>Finančná pomoc 14 milliárd Amarických dolárov – podmienka: spolupráca s USA, pomoc 17 milliárd vo forme tovaru a služieb</a:t>
            </a:r>
          </a:p>
          <a:p>
            <a:pPr>
              <a:lnSpc>
                <a:spcPct val="80000"/>
              </a:lnSpc>
              <a:defRPr/>
            </a:pPr>
            <a:r>
              <a:rPr lang="sk-SK" noProof="0" smtClean="0"/>
              <a:t>1947 hospodárska kríza</a:t>
            </a:r>
          </a:p>
          <a:p>
            <a:pPr>
              <a:lnSpc>
                <a:spcPct val="80000"/>
              </a:lnSpc>
              <a:defRPr/>
            </a:pPr>
            <a:r>
              <a:rPr lang="sk-SK" noProof="0" smtClean="0"/>
              <a:t>Európa: zóny Amerického a Sovietskeho vplyvu (Západná – Východná -Európa)</a:t>
            </a:r>
          </a:p>
          <a:p>
            <a:pPr>
              <a:lnSpc>
                <a:spcPct val="80000"/>
              </a:lnSpc>
              <a:defRPr/>
            </a:pPr>
            <a:r>
              <a:rPr lang="sk-SK" noProof="0" smtClean="0"/>
              <a:t>Založenie Svetovej banky a Medzinárodného menového fondu (podpora západu)</a:t>
            </a:r>
            <a:endParaRPr lang="sk-SK" noProof="0"/>
          </a:p>
        </p:txBody>
      </p:sp>
      <p:pic>
        <p:nvPicPr>
          <p:cNvPr id="4" name="Picture 2" descr="C:\Users\Lenovo\Desktop\Adri - projekt\husk_logo_s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1601"/>
            <a:ext cx="2455552" cy="584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Lenovo\Desktop\Adri - projekt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8004"/>
            <a:ext cx="2597094" cy="381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5" descr="Z:\ERB Ip_Sok_Ipolyszakállos_smal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839" y="5517232"/>
            <a:ext cx="10615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494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r>
              <a:rPr lang="sk-SK" noProof="0" smtClean="0"/>
              <a:t>Integrácia Beneluxu</a:t>
            </a:r>
            <a:endParaRPr lang="sk-SK" noProof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sk-SK" noProof="0" dirty="0" smtClean="0"/>
              <a:t>Prvý základný model EÚ: BE – NE – LUX (Belgicko, </a:t>
            </a:r>
            <a:r>
              <a:rPr lang="sk-SK" noProof="0" dirty="0" err="1" smtClean="0"/>
              <a:t>Hollandsko</a:t>
            </a:r>
            <a:r>
              <a:rPr lang="sk-SK" noProof="0" dirty="0" smtClean="0"/>
              <a:t>, </a:t>
            </a:r>
            <a:r>
              <a:rPr lang="sk-SK" noProof="0" dirty="0" err="1" smtClean="0"/>
              <a:t>Luxemburgsko</a:t>
            </a:r>
            <a:r>
              <a:rPr lang="sk-SK" noProof="0" dirty="0" smtClean="0"/>
              <a:t>) – 1948</a:t>
            </a:r>
          </a:p>
          <a:p>
            <a:r>
              <a:rPr lang="sk-SK" noProof="0" dirty="0" smtClean="0"/>
              <a:t>Colná únia (1944, Londýn)</a:t>
            </a:r>
          </a:p>
          <a:p>
            <a:r>
              <a:rPr lang="sk-SK" noProof="0" dirty="0" smtClean="0"/>
              <a:t>Hospodárske spoločenstvo</a:t>
            </a:r>
          </a:p>
          <a:p>
            <a:r>
              <a:rPr lang="sk-SK" noProof="0" dirty="0" smtClean="0"/>
              <a:t>Jednotný pas(1960)</a:t>
            </a:r>
          </a:p>
          <a:p>
            <a:r>
              <a:rPr lang="sk-SK" noProof="0" dirty="0" smtClean="0"/>
              <a:t>Predchodca EÚ</a:t>
            </a:r>
          </a:p>
          <a:p>
            <a:endParaRPr lang="sk-SK" noProof="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068960"/>
            <a:ext cx="2253324" cy="2620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Lenovo\Desktop\Adri - projekt\husk_logo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1601"/>
            <a:ext cx="2455552" cy="584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Lenovo\Desktop\Adri - projekt\husk_slogan_1sor_sk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8004"/>
            <a:ext cx="2597094" cy="381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5" descr="Z:\ERB Ip_Sok_Ipolyszakállos_small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839" y="5517232"/>
            <a:ext cx="10615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733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r>
              <a:rPr lang="sk-SK" noProof="0" smtClean="0"/>
              <a:t>OEEC, OECD</a:t>
            </a:r>
            <a:endParaRPr lang="sk-SK" noProof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r>
              <a:rPr lang="sk-SK" noProof="0" smtClean="0"/>
              <a:t>1948 – na realizáciu Marshallovho-plánu: OEEC</a:t>
            </a:r>
          </a:p>
          <a:p>
            <a:r>
              <a:rPr lang="sk-SK" noProof="0" smtClean="0"/>
              <a:t>OEEC= Organizácia pre európsku hospodársku spoluprácu (Paríž)</a:t>
            </a:r>
          </a:p>
          <a:p>
            <a:r>
              <a:rPr lang="sk-SK" noProof="0" smtClean="0"/>
              <a:t>1961 – rozšírenie OEEC: OECD</a:t>
            </a:r>
          </a:p>
          <a:p>
            <a:r>
              <a:rPr lang="sk-SK" noProof="0" smtClean="0"/>
              <a:t>OECD= Organizácia pre hospodársku spoluprácu a rozvoj</a:t>
            </a:r>
          </a:p>
          <a:p>
            <a:r>
              <a:rPr lang="sk-SK" noProof="0" smtClean="0"/>
              <a:t>Maďarsko od roku 1996</a:t>
            </a:r>
          </a:p>
          <a:p>
            <a:r>
              <a:rPr lang="sk-SK" noProof="0" smtClean="0"/>
              <a:t>Účasť členov EÚ+ nečlenov EÚ</a:t>
            </a:r>
          </a:p>
        </p:txBody>
      </p:sp>
      <p:pic>
        <p:nvPicPr>
          <p:cNvPr id="4" name="Picture 2" descr="C:\Users\Lenovo\Desktop\Adri - projekt\husk_logo_s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1601"/>
            <a:ext cx="2455552" cy="584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Lenovo\Desktop\Adri - projekt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8004"/>
            <a:ext cx="2597094" cy="381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5" descr="Z:\ERB Ip_Sok_Ipolyszakállos_smal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839" y="5517232"/>
            <a:ext cx="10615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336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r>
              <a:rPr lang="sk-SK" noProof="0" smtClean="0"/>
              <a:t>Základné piliere EÚ</a:t>
            </a:r>
            <a:endParaRPr lang="sk-SK" noProof="0"/>
          </a:p>
        </p:txBody>
      </p:sp>
      <p:pic>
        <p:nvPicPr>
          <p:cNvPr id="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83300" y="3043491"/>
            <a:ext cx="5777400" cy="1990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C:\Users\Lenovo\Desktop\Adri - projekt\husk_logo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1601"/>
            <a:ext cx="2455552" cy="584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Lenovo\Desktop\Adri - projekt\husk_slogan_1sor_sk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8004"/>
            <a:ext cx="2597094" cy="381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5" descr="Z:\ERB Ip_Sok_Ipolyszakállos_small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839" y="5517232"/>
            <a:ext cx="10615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236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r>
              <a:rPr lang="sk-SK" noProof="0" smtClean="0"/>
              <a:t>EÚ - Maďarsko</a:t>
            </a:r>
            <a:endParaRPr lang="sk-SK" noProof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r>
              <a:rPr lang="sk-SK" noProof="0" smtClean="0"/>
              <a:t>Od 1. mája 2004 je Maďarsko členom EÚ</a:t>
            </a:r>
          </a:p>
          <a:p>
            <a:r>
              <a:rPr lang="sk-SK" noProof="0" smtClean="0"/>
              <a:t>Členské štáty EÚ:</a:t>
            </a:r>
          </a:p>
          <a:p>
            <a:pPr lvl="1"/>
            <a:r>
              <a:rPr lang="sk-SK" noProof="0" smtClean="0"/>
              <a:t>Rakúsko, Belgicko, Bulharsko, Cyprus, Česká republika, Dánsko, Veľká Británia, Estónsko, Fínsko, Grécko, Holandsko, Chorvátsko, Írsko, Lotyšsko, Litva, Luxembursko, Malta, Maďarsko, Nemecko, Taliansko, Portugalsko, Rumunsko, Španielsko, Švédsko Slovensko, Slovinsko</a:t>
            </a:r>
          </a:p>
          <a:p>
            <a:pPr lvl="1"/>
            <a:r>
              <a:rPr lang="sk-SK" noProof="0" smtClean="0"/>
              <a:t>+ Európsky hospodársky priestor (EHP): Island, Lichtenštajnsko, Nórsko</a:t>
            </a:r>
          </a:p>
          <a:p>
            <a:endParaRPr lang="sk-SK" noProof="0"/>
          </a:p>
        </p:txBody>
      </p:sp>
      <p:pic>
        <p:nvPicPr>
          <p:cNvPr id="4" name="Picture 2" descr="C:\Users\Lenovo\Desktop\Adri - projekt\husk_logo_s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1601"/>
            <a:ext cx="2455552" cy="584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Lenovo\Desktop\Adri - projekt\husk_slogan_1sor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8004"/>
            <a:ext cx="2597094" cy="381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5" descr="Z:\ERB Ip_Sok_Ipolyszakállos_small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839" y="5517232"/>
            <a:ext cx="10615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010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r>
              <a:rPr lang="sk-SK" noProof="0" dirty="0" smtClean="0"/>
              <a:t>Členské štáty EÚ</a:t>
            </a:r>
            <a:endParaRPr lang="sk-SK" noProof="0" dirty="0"/>
          </a:p>
        </p:txBody>
      </p:sp>
      <p:pic>
        <p:nvPicPr>
          <p:cNvPr id="9" name="Picture 5" descr="600px-UE-EU-200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69241" y="1600200"/>
            <a:ext cx="5605517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C:\Users\Lenovo\Desktop\Adri - projekt\husk_logo_sk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1601"/>
            <a:ext cx="2455552" cy="584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Lenovo\Desktop\Adri - projekt\husk_slogan_1sor_sk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8004"/>
            <a:ext cx="2597094" cy="381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5" descr="Z:\ERB Ip_Sok_Ipolyszakállos_small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839" y="5517232"/>
            <a:ext cx="106156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27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snosť">
  <a:themeElements>
    <a:clrScheme name="Jasnosť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, klas. ver.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asnosť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5095</TotalTime>
  <Words>688</Words>
  <Application>Microsoft Office PowerPoint</Application>
  <PresentationFormat>Prezentácia na obrazovke (4:3)</PresentationFormat>
  <Paragraphs>111</Paragraphs>
  <Slides>19</Slides>
  <Notes>18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19</vt:i4>
      </vt:variant>
    </vt:vector>
  </HeadingPairs>
  <TitlesOfParts>
    <vt:vector size="20" baseType="lpstr">
      <vt:lpstr>Jasnosť</vt:lpstr>
      <vt:lpstr>Prezentácia programu PowerPoint</vt:lpstr>
      <vt:lpstr>Hospodárske a finančné poznatky</vt:lpstr>
      <vt:lpstr>Udalosti pred EU</vt:lpstr>
      <vt:lpstr>Udalosti pred EU</vt:lpstr>
      <vt:lpstr>Integrácia Beneluxu</vt:lpstr>
      <vt:lpstr>OEEC, OECD</vt:lpstr>
      <vt:lpstr>Základné piliere EÚ</vt:lpstr>
      <vt:lpstr>EÚ - Maďarsko</vt:lpstr>
      <vt:lpstr>Členské štáty EÚ</vt:lpstr>
      <vt:lpstr>Základné zásady EÚ</vt:lpstr>
      <vt:lpstr>Cestovanie, pobyt v EÚ</vt:lpstr>
      <vt:lpstr>Schengenský priestor</vt:lpstr>
      <vt:lpstr>Prezentácia programu PowerPoint</vt:lpstr>
      <vt:lpstr>Zamestnávanie v rámci EÚ</vt:lpstr>
      <vt:lpstr>Výhody zamestnávania v rámci EÚ</vt:lpstr>
      <vt:lpstr>Vzdelanosť, kvalifikácia, školy</vt:lpstr>
      <vt:lpstr>Podnikania a EÚ</vt:lpstr>
      <vt:lpstr>Zdaňovanie v EÚ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admin</cp:lastModifiedBy>
  <cp:revision>211</cp:revision>
  <cp:lastPrinted>2014-01-31T08:07:01Z</cp:lastPrinted>
  <dcterms:created xsi:type="dcterms:W3CDTF">2013-03-28T07:15:55Z</dcterms:created>
  <dcterms:modified xsi:type="dcterms:W3CDTF">2014-03-05T12:47:07Z</dcterms:modified>
</cp:coreProperties>
</file>