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21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predplatný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cestovný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lístok</a:t>
            </a:r>
            <a:r>
              <a:rPr lang="hu-HU" sz="2400" dirty="0">
                <a:solidFill>
                  <a:prstClr val="black"/>
                </a:solidFill>
              </a:rPr>
              <a:t> na MHD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helyi </a:t>
            </a:r>
            <a:r>
              <a:rPr lang="hu-HU" sz="2400" dirty="0">
                <a:solidFill>
                  <a:prstClr val="black"/>
                </a:solidFill>
              </a:rPr>
              <a:t>utazási </a:t>
            </a:r>
            <a:r>
              <a:rPr lang="hu-HU" sz="2400" dirty="0" smtClean="0">
                <a:solidFill>
                  <a:prstClr val="black"/>
                </a:solidFill>
              </a:rPr>
              <a:t>bérlet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sústavná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príprava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povolanie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štúdiom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i</a:t>
            </a:r>
            <a:r>
              <a:rPr lang="hu-HU" sz="2400" dirty="0" smtClean="0">
                <a:solidFill>
                  <a:prstClr val="black"/>
                </a:solidFill>
              </a:rPr>
              <a:t>skolarendszerű </a:t>
            </a:r>
            <a:r>
              <a:rPr lang="hu-HU" sz="2400" dirty="0">
                <a:solidFill>
                  <a:prstClr val="black"/>
                </a:solidFill>
              </a:rPr>
              <a:t>képzés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reprezentácia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firemný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darček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reprezentáció</a:t>
            </a:r>
            <a:r>
              <a:rPr lang="hu-HU" sz="2400" dirty="0">
                <a:solidFill>
                  <a:prstClr val="black"/>
                </a:solidFill>
              </a:rPr>
              <a:t>, üzleti </a:t>
            </a:r>
            <a:r>
              <a:rPr lang="hu-HU" sz="2400" dirty="0" smtClean="0">
                <a:solidFill>
                  <a:prstClr val="black"/>
                </a:solidFill>
              </a:rPr>
              <a:t>ajándék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individuálne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nadlimitné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dávky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mimo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mzdy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egyedi</a:t>
            </a:r>
            <a:r>
              <a:rPr lang="hu-HU" sz="2400" dirty="0">
                <a:solidFill>
                  <a:prstClr val="black"/>
                </a:solidFill>
              </a:rPr>
              <a:t>, vagy éves kereten felüli béren kívüli juttatás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zdaňovaná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časť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príspevku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firemný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telefón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cégtelefon </a:t>
            </a:r>
            <a:r>
              <a:rPr lang="hu-HU" sz="2400" dirty="0">
                <a:solidFill>
                  <a:prstClr val="black"/>
                </a:solidFill>
              </a:rPr>
              <a:t>adóköteles </a:t>
            </a:r>
            <a:r>
              <a:rPr lang="hu-HU" sz="2400" dirty="0" smtClean="0">
                <a:solidFill>
                  <a:prstClr val="black"/>
                </a:solidFill>
              </a:rPr>
              <a:t>része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výrobok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alebo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služba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poskytovaná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bezodplatne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alebo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zľavou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ingyenesen</a:t>
            </a:r>
            <a:r>
              <a:rPr lang="hu-HU" sz="2400" dirty="0">
                <a:solidFill>
                  <a:prstClr val="black"/>
                </a:solidFill>
              </a:rPr>
              <a:t>, kedvezményesen juttatott termék, szolgáltatás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občiansky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preukaz</a:t>
            </a:r>
            <a:r>
              <a:rPr lang="hu-HU" sz="2400" dirty="0">
                <a:solidFill>
                  <a:prstClr val="black"/>
                </a:solidFill>
              </a:rPr>
              <a:t> (</a:t>
            </a:r>
            <a:r>
              <a:rPr lang="hu-HU" sz="2400" dirty="0" err="1">
                <a:solidFill>
                  <a:prstClr val="black"/>
                </a:solidFill>
              </a:rPr>
              <a:t>identifikačná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karta)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személyazonosító igazolvány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cestovný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pas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útlevél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rodný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list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születési </a:t>
            </a:r>
            <a:r>
              <a:rPr lang="hu-HU" sz="2400" dirty="0">
                <a:solidFill>
                  <a:prstClr val="black"/>
                </a:solidFill>
              </a:rPr>
              <a:t>anyakönyvi </a:t>
            </a:r>
            <a:r>
              <a:rPr lang="hu-HU" sz="2400" dirty="0" smtClean="0">
                <a:solidFill>
                  <a:prstClr val="black"/>
                </a:solidFill>
              </a:rPr>
              <a:t>kivonat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doklad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>
                <a:solidFill>
                  <a:prstClr val="black"/>
                </a:solidFill>
              </a:rPr>
              <a:t>kvalifikácii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szakképesítést </a:t>
            </a:r>
            <a:r>
              <a:rPr lang="hu-HU" sz="2400" dirty="0">
                <a:solidFill>
                  <a:prstClr val="black"/>
                </a:solidFill>
              </a:rPr>
              <a:t>igazoló okirat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vo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verejnom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zdravotníctve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………………………………………..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zjednozjednodušenú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podnikateľskú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daň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……………………………………………………………..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Máte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nárok</a:t>
            </a:r>
            <a:r>
              <a:rPr lang="hu-HU" sz="2400" dirty="0" smtClean="0">
                <a:solidFill>
                  <a:prstClr val="black"/>
                </a:solidFill>
              </a:rPr>
              <a:t> na </a:t>
            </a:r>
            <a:r>
              <a:rPr lang="hu-HU" sz="2400" dirty="0" err="1" smtClean="0">
                <a:solidFill>
                  <a:prstClr val="black"/>
                </a:solidFill>
              </a:rPr>
              <a:t>naturálne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dávky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 smtClean="0">
                <a:solidFill>
                  <a:prstClr val="black"/>
                </a:solidFill>
              </a:rPr>
              <a:t>benefity</a:t>
            </a:r>
            <a:r>
              <a:rPr lang="hu-HU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……………………………………………………………. .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Dostanete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predplatný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cestovný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lístok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smtClean="0">
                <a:solidFill>
                  <a:prstClr val="black"/>
                </a:solidFill>
              </a:rPr>
              <a:t>MHD. 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………………………………………………………………………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Predložte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doklad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o </a:t>
            </a:r>
            <a:r>
              <a:rPr lang="hu-HU" sz="2400" dirty="0" err="1" smtClean="0">
                <a:solidFill>
                  <a:prstClr val="black"/>
                </a:solidFill>
              </a:rPr>
              <a:t>kvalifikácii</a:t>
            </a:r>
            <a:r>
              <a:rPr lang="hu-HU" sz="2400" dirty="0" smtClean="0">
                <a:solidFill>
                  <a:prstClr val="black"/>
                </a:solidFill>
              </a:rPr>
              <a:t>!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…………………………………………….!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Nech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páči</a:t>
            </a:r>
            <a:r>
              <a:rPr lang="hu-HU" sz="2400" dirty="0" smtClean="0">
                <a:solidFill>
                  <a:prstClr val="black"/>
                </a:solidFill>
              </a:rPr>
              <a:t>, </a:t>
            </a:r>
            <a:r>
              <a:rPr lang="hu-HU" sz="2400" dirty="0" err="1" smtClean="0">
                <a:solidFill>
                  <a:prstClr val="black"/>
                </a:solidFill>
              </a:rPr>
              <a:t>môj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občiansky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preukaz</a:t>
            </a:r>
            <a:r>
              <a:rPr lang="hu-HU" sz="2400" dirty="0">
                <a:solidFill>
                  <a:prstClr val="black"/>
                </a:solidFill>
              </a:rPr>
              <a:t> (</a:t>
            </a:r>
            <a:r>
              <a:rPr lang="hu-HU" sz="2400" dirty="0" err="1">
                <a:solidFill>
                  <a:prstClr val="black"/>
                </a:solidFill>
              </a:rPr>
              <a:t>identifikačná</a:t>
            </a:r>
            <a:r>
              <a:rPr lang="hu-HU" sz="2400" dirty="0">
                <a:solidFill>
                  <a:prstClr val="black"/>
                </a:solidFill>
              </a:rPr>
              <a:t> karta</a:t>
            </a:r>
            <a:r>
              <a:rPr lang="hu-HU" sz="2400" dirty="0" smtClean="0">
                <a:solidFill>
                  <a:prstClr val="black"/>
                </a:solidFill>
              </a:rPr>
              <a:t>).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........................................................... . 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Odpovedz</a:t>
            </a:r>
            <a:r>
              <a:rPr lang="hu-HU" sz="2400" dirty="0" smtClean="0">
                <a:solidFill>
                  <a:prstClr val="black"/>
                </a:solidFill>
              </a:rPr>
              <a:t>! – </a:t>
            </a:r>
            <a:r>
              <a:rPr lang="hu-HU" sz="2400" dirty="0" smtClean="0">
                <a:solidFill>
                  <a:prstClr val="black"/>
                </a:solidFill>
              </a:rPr>
              <a:t>Válaszolj</a:t>
            </a:r>
            <a:r>
              <a:rPr lang="hu-HU" sz="2400" dirty="0" smtClean="0">
                <a:solidFill>
                  <a:prstClr val="black"/>
                </a:solidFill>
              </a:rPr>
              <a:t>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Ktoré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sú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členské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štáty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Európskej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únie</a:t>
            </a:r>
            <a:r>
              <a:rPr lang="hu-HU" sz="2400" dirty="0" smtClean="0">
                <a:solidFill>
                  <a:prstClr val="black"/>
                </a:solidFill>
              </a:rPr>
              <a:t>? 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Melyek az EU-tagállamok?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………………………………………………………………. .</a:t>
            </a:r>
          </a:p>
          <a:p>
            <a:pPr lvl="0"/>
            <a:endParaRPr lang="hu-HU" sz="30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Odpovedz</a:t>
            </a:r>
            <a:r>
              <a:rPr lang="hu-HU" sz="2400" dirty="0">
                <a:solidFill>
                  <a:prstClr val="black"/>
                </a:solidFill>
              </a:rPr>
              <a:t>! – </a:t>
            </a:r>
            <a:r>
              <a:rPr lang="hu-HU" sz="2400" dirty="0" smtClean="0">
                <a:solidFill>
                  <a:prstClr val="black"/>
                </a:solidFill>
              </a:rPr>
              <a:t>Válaszolj</a:t>
            </a:r>
            <a:r>
              <a:rPr lang="hu-HU" sz="2400" dirty="0">
                <a:solidFill>
                  <a:prstClr val="black"/>
                </a:solidFill>
              </a:rPr>
              <a:t>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Akú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má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výšku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dane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pridanej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hodnoty</a:t>
            </a:r>
            <a:r>
              <a:rPr lang="hu-HU" sz="2400" dirty="0">
                <a:solidFill>
                  <a:prstClr val="black"/>
                </a:solidFill>
              </a:rPr>
              <a:t> (DPH) 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Milyen magas az általános </a:t>
            </a:r>
            <a:r>
              <a:rPr lang="hu-HU" sz="2400" dirty="0">
                <a:solidFill>
                  <a:prstClr val="black"/>
                </a:solidFill>
              </a:rPr>
              <a:t>forgalmi </a:t>
            </a:r>
            <a:r>
              <a:rPr lang="hu-HU" sz="2400" dirty="0" smtClean="0">
                <a:solidFill>
                  <a:prstClr val="black"/>
                </a:solidFill>
              </a:rPr>
              <a:t>adója </a:t>
            </a:r>
            <a:r>
              <a:rPr lang="hu-HU" sz="2400" dirty="0">
                <a:solidFill>
                  <a:prstClr val="black"/>
                </a:solidFill>
              </a:rPr>
              <a:t>(ÁFA</a:t>
            </a:r>
            <a:r>
              <a:rPr lang="hu-HU" sz="2400" dirty="0" smtClean="0">
                <a:solidFill>
                  <a:prstClr val="black"/>
                </a:solidFill>
              </a:rPr>
              <a:t>)?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…………………………………………………………………. .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obmedzenia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pri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usadení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a </a:t>
            </a:r>
            <a:r>
              <a:rPr lang="hu-HU" sz="2400" dirty="0">
                <a:solidFill>
                  <a:prstClr val="black"/>
                </a:solidFill>
              </a:rPr>
              <a:t>letelepedés </a:t>
            </a:r>
            <a:r>
              <a:rPr lang="hu-HU" sz="2400" dirty="0" smtClean="0">
                <a:solidFill>
                  <a:prstClr val="black"/>
                </a:solidFill>
              </a:rPr>
              <a:t>korlátozása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členské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štáty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Európskej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únie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EU-tagállamok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>
                <a:solidFill>
                  <a:prstClr val="black"/>
                </a:solidFill>
              </a:rPr>
              <a:t>Utvor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vety</a:t>
            </a:r>
            <a:r>
              <a:rPr lang="hu-HU" sz="2400" dirty="0" smtClean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r>
              <a:rPr lang="hu-HU" sz="2600" dirty="0" err="1"/>
              <a:t>c</a:t>
            </a:r>
            <a:r>
              <a:rPr lang="hu-HU" sz="2600" dirty="0" err="1" smtClean="0"/>
              <a:t>estovný</a:t>
            </a:r>
            <a:r>
              <a:rPr lang="hu-HU" sz="2600" dirty="0" smtClean="0"/>
              <a:t> </a:t>
            </a:r>
            <a:r>
              <a:rPr lang="hu-HU" sz="2600" dirty="0" err="1" smtClean="0"/>
              <a:t>pas</a:t>
            </a:r>
            <a:endParaRPr lang="hu-HU" sz="2600" dirty="0" smtClean="0"/>
          </a:p>
          <a:p>
            <a:r>
              <a:rPr lang="hu-HU" sz="2600" dirty="0"/>
              <a:t>ú</a:t>
            </a:r>
            <a:r>
              <a:rPr lang="hu-HU" sz="2600" dirty="0" smtClean="0"/>
              <a:t>tlevél</a:t>
            </a:r>
          </a:p>
          <a:p>
            <a:r>
              <a:rPr lang="hu-HU" sz="2600" dirty="0" smtClean="0"/>
              <a:t>……………………………………………………………… .</a:t>
            </a:r>
          </a:p>
          <a:p>
            <a:r>
              <a:rPr lang="hu-HU" sz="2600" dirty="0" smtClean="0"/>
              <a:t>……………………………………………………………… .</a:t>
            </a:r>
          </a:p>
          <a:p>
            <a:endParaRPr lang="hu-HU" sz="2600" dirty="0" smtClean="0"/>
          </a:p>
          <a:p>
            <a:r>
              <a:rPr lang="hu-HU" sz="2600" dirty="0" err="1"/>
              <a:t>r</a:t>
            </a:r>
            <a:r>
              <a:rPr lang="hu-HU" sz="2600" dirty="0" err="1" smtClean="0"/>
              <a:t>odný</a:t>
            </a:r>
            <a:r>
              <a:rPr lang="hu-HU" sz="2600" dirty="0" smtClean="0"/>
              <a:t> </a:t>
            </a:r>
            <a:r>
              <a:rPr lang="hu-HU" sz="2600" dirty="0" err="1" smtClean="0"/>
              <a:t>list</a:t>
            </a:r>
            <a:endParaRPr lang="hu-HU" sz="2600" dirty="0" smtClean="0"/>
          </a:p>
          <a:p>
            <a:r>
              <a:rPr lang="hu-HU" sz="2600" dirty="0"/>
              <a:t>s</a:t>
            </a:r>
            <a:r>
              <a:rPr lang="hu-HU" sz="2600" dirty="0" smtClean="0"/>
              <a:t>zületési anyakönyvi kivonat</a:t>
            </a:r>
          </a:p>
          <a:p>
            <a:r>
              <a:rPr lang="hu-HU" sz="2600" dirty="0" smtClean="0"/>
              <a:t>…………………………………………………………….. .</a:t>
            </a:r>
          </a:p>
          <a:p>
            <a:r>
              <a:rPr lang="hu-HU" sz="2600" dirty="0" smtClean="0"/>
              <a:t>…………………………………………………………….. 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lnSpcReduction="10000"/>
          </a:bodyPr>
          <a:lstStyle/>
          <a:p>
            <a:pPr lvl="0"/>
            <a:r>
              <a:rPr lang="hu-HU" sz="2400" dirty="0" err="1">
                <a:solidFill>
                  <a:prstClr val="black"/>
                </a:solidFill>
              </a:rPr>
              <a:t>poukážka</a:t>
            </a:r>
            <a:r>
              <a:rPr lang="hu-HU" sz="2400" dirty="0">
                <a:solidFill>
                  <a:prstClr val="black"/>
                </a:solidFill>
              </a:rPr>
              <a:t> Erzsébet 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Erzsébet </a:t>
            </a:r>
            <a:r>
              <a:rPr lang="hu-HU" sz="2400" dirty="0" smtClean="0">
                <a:solidFill>
                  <a:prstClr val="black"/>
                </a:solidFill>
              </a:rPr>
              <a:t>utalvány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 .</a:t>
            </a:r>
          </a:p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>
                <a:solidFill>
                  <a:prstClr val="black"/>
                </a:solidFill>
              </a:rPr>
              <a:t>verejná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bezpečnosť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</a:t>
            </a:r>
            <a:r>
              <a:rPr lang="hu-HU" sz="2400" dirty="0" smtClean="0">
                <a:solidFill>
                  <a:prstClr val="black"/>
                </a:solidFill>
              </a:rPr>
              <a:t>özbiztonság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………………………………………………………………. .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………………………………………………………………. .</a:t>
            </a:r>
            <a:endParaRPr lang="hu-HU" sz="2400" dirty="0">
              <a:solidFill>
                <a:prstClr val="black"/>
              </a:solidFill>
            </a:endParaRPr>
          </a:p>
          <a:p>
            <a:pPr lvl="0"/>
            <a:endParaRPr lang="hu-HU" sz="3000" dirty="0">
              <a:solidFill>
                <a:prstClr val="black"/>
              </a:solidFill>
            </a:endParaRPr>
          </a:p>
          <a:p>
            <a:pPr lvl="0"/>
            <a:endParaRPr lang="hu-HU" sz="30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130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smtClean="0"/>
              <a:t>			Beszélgetés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verejný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poriadok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>
                <a:solidFill>
                  <a:prstClr val="black"/>
                </a:solidFill>
              </a:rPr>
              <a:t>k</a:t>
            </a:r>
            <a:r>
              <a:rPr lang="hu-HU" sz="2400" dirty="0" smtClean="0">
                <a:solidFill>
                  <a:prstClr val="black"/>
                </a:solidFill>
              </a:rPr>
              <a:t>özrend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verejná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bezpečnosť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közbiztonság</a:t>
            </a:r>
            <a:endParaRPr lang="hu-HU" sz="24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Právne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Jogi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verejné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zdravotníctvo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közegészségügy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vylúčenie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poskytovania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služieb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ktoré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súvisia</a:t>
            </a:r>
            <a:r>
              <a:rPr lang="hu-HU" sz="2400" dirty="0">
                <a:solidFill>
                  <a:prstClr val="black"/>
                </a:solidFill>
              </a:rPr>
              <a:t> s </a:t>
            </a:r>
            <a:r>
              <a:rPr lang="hu-HU" sz="2400" dirty="0" err="1">
                <a:solidFill>
                  <a:prstClr val="black"/>
                </a:solidFill>
              </a:rPr>
              <a:t>verejnou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mocou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közhatalommal </a:t>
            </a:r>
            <a:r>
              <a:rPr lang="hu-HU" sz="2400" dirty="0">
                <a:solidFill>
                  <a:prstClr val="black"/>
                </a:solidFill>
              </a:rPr>
              <a:t>kapcsolatos szolgáltatások gyakorlásából való kizárás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</a:t>
            </a:r>
            <a:r>
              <a:rPr lang="hu-HU" sz="2800" dirty="0" err="1" smtClean="0">
                <a:solidFill>
                  <a:prstClr val="black"/>
                </a:solidFill>
              </a:rPr>
              <a:t>konomické</a:t>
            </a:r>
            <a:r>
              <a:rPr lang="hu-HU" sz="2800" dirty="0" smtClean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</a:t>
            </a:r>
            <a:r>
              <a:rPr lang="hu-HU" sz="2800" dirty="0" smtClean="0">
                <a:solidFill>
                  <a:prstClr val="black"/>
                </a:solidFill>
              </a:rPr>
              <a:t>Közgazdasági </a:t>
            </a:r>
            <a:r>
              <a:rPr lang="hu-HU" sz="2800" dirty="0">
                <a:solidFill>
                  <a:prstClr val="black"/>
                </a:solidFill>
              </a:rPr>
              <a:t>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dane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príjmov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fyzických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osôb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személyi </a:t>
            </a:r>
            <a:r>
              <a:rPr lang="hu-HU" sz="2400" dirty="0">
                <a:solidFill>
                  <a:prstClr val="black"/>
                </a:solidFill>
              </a:rPr>
              <a:t>jövedelemadó (SZJA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daň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príjmov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právnických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osôb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jogi </a:t>
            </a:r>
            <a:r>
              <a:rPr lang="hu-HU" sz="2400" dirty="0">
                <a:solidFill>
                  <a:prstClr val="black"/>
                </a:solidFill>
              </a:rPr>
              <a:t>személy jövedelemadója(társasági adó)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zjednozjednodušená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podnikateľská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daň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egyszerűsített </a:t>
            </a:r>
            <a:r>
              <a:rPr lang="hu-HU" sz="2400" dirty="0">
                <a:solidFill>
                  <a:prstClr val="black"/>
                </a:solidFill>
              </a:rPr>
              <a:t>vállalkozói adó (EVA</a:t>
            </a:r>
            <a:r>
              <a:rPr lang="hu-HU" sz="2400" dirty="0" smtClean="0">
                <a:solidFill>
                  <a:prstClr val="black"/>
                </a:solidFill>
              </a:rPr>
              <a:t>)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daň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z </a:t>
            </a:r>
            <a:r>
              <a:rPr lang="hu-HU" sz="2400" dirty="0" err="1">
                <a:solidFill>
                  <a:prstClr val="black"/>
                </a:solidFill>
              </a:rPr>
              <a:t>pridanej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hodnoty</a:t>
            </a:r>
            <a:r>
              <a:rPr lang="hu-HU" sz="2400" dirty="0">
                <a:solidFill>
                  <a:prstClr val="black"/>
                </a:solidFill>
              </a:rPr>
              <a:t> (DPH)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általános </a:t>
            </a:r>
            <a:r>
              <a:rPr lang="hu-HU" sz="2400" dirty="0">
                <a:solidFill>
                  <a:prstClr val="black"/>
                </a:solidFill>
              </a:rPr>
              <a:t>forgalmi adó (ÁFA)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naturálne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dávky</a:t>
            </a:r>
            <a:r>
              <a:rPr lang="hu-HU" sz="2400" dirty="0">
                <a:solidFill>
                  <a:prstClr val="black"/>
                </a:solidFill>
              </a:rPr>
              <a:t>, </a:t>
            </a:r>
            <a:r>
              <a:rPr lang="hu-HU" sz="2400" dirty="0" err="1">
                <a:solidFill>
                  <a:prstClr val="black"/>
                </a:solidFill>
              </a:rPr>
              <a:t>benefity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béren </a:t>
            </a:r>
            <a:r>
              <a:rPr lang="hu-HU" sz="2400" dirty="0">
                <a:solidFill>
                  <a:prstClr val="black"/>
                </a:solidFill>
              </a:rPr>
              <a:t>kívüli </a:t>
            </a:r>
            <a:r>
              <a:rPr lang="hu-HU" sz="2400" dirty="0" smtClean="0">
                <a:solidFill>
                  <a:prstClr val="black"/>
                </a:solidFill>
              </a:rPr>
              <a:t>juttatások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stravovanie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na </a:t>
            </a:r>
            <a:r>
              <a:rPr lang="hu-HU" sz="2400" dirty="0" err="1" smtClean="0">
                <a:solidFill>
                  <a:prstClr val="black"/>
                </a:solidFill>
              </a:rPr>
              <a:t>pracovisku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munkahelyi </a:t>
            </a:r>
            <a:r>
              <a:rPr lang="hu-HU" sz="2400" dirty="0">
                <a:solidFill>
                  <a:prstClr val="black"/>
                </a:solidFill>
              </a:rPr>
              <a:t>étkezés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poukážka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>
                <a:solidFill>
                  <a:prstClr val="black"/>
                </a:solidFill>
              </a:rPr>
              <a:t>Erzsébet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Erzsébet utalvány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karta </a:t>
            </a:r>
            <a:r>
              <a:rPr lang="hu-HU" sz="2400" dirty="0">
                <a:solidFill>
                  <a:prstClr val="black"/>
                </a:solidFill>
              </a:rPr>
              <a:t>SZÉP 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SZÉP </a:t>
            </a:r>
            <a:r>
              <a:rPr lang="hu-HU" sz="2400" dirty="0">
                <a:solidFill>
                  <a:prstClr val="black"/>
                </a:solidFill>
              </a:rPr>
              <a:t>kártya</a:t>
            </a:r>
          </a:p>
          <a:p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>
                <a:solidFill>
                  <a:prstClr val="black"/>
                </a:solidFill>
              </a:rPr>
              <a:t>Ekonomické</a:t>
            </a:r>
            <a:r>
              <a:rPr lang="hu-HU" sz="2800" dirty="0">
                <a:solidFill>
                  <a:prstClr val="black"/>
                </a:solidFill>
              </a:rPr>
              <a:t> </a:t>
            </a:r>
            <a:r>
              <a:rPr lang="hu-HU" sz="2800" dirty="0" err="1">
                <a:solidFill>
                  <a:prstClr val="black"/>
                </a:solidFill>
              </a:rPr>
              <a:t>múdrosti</a:t>
            </a:r>
            <a:r>
              <a:rPr lang="hu-HU" sz="2800" dirty="0">
                <a:solidFill>
                  <a:prstClr val="black"/>
                </a:solidFill>
              </a:rPr>
              <a:t> – Közgazdasági okosságok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/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rekreácia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zabezpečená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zamestnávateľom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munkahelyi üdülés</a:t>
            </a:r>
          </a:p>
          <a:p>
            <a:pPr lvl="0"/>
            <a:endParaRPr lang="hu-HU" sz="2400" dirty="0">
              <a:solidFill>
                <a:prstClr val="black"/>
              </a:solidFill>
            </a:endParaRPr>
          </a:p>
          <a:p>
            <a:pPr lvl="0"/>
            <a:r>
              <a:rPr lang="hu-HU" sz="2400" dirty="0" err="1" smtClean="0">
                <a:solidFill>
                  <a:prstClr val="black"/>
                </a:solidFill>
              </a:rPr>
              <a:t>podpora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rodičom</a:t>
            </a:r>
            <a:r>
              <a:rPr lang="hu-HU" sz="2400" dirty="0">
                <a:solidFill>
                  <a:prstClr val="black"/>
                </a:solidFill>
              </a:rPr>
              <a:t> na </a:t>
            </a:r>
            <a:r>
              <a:rPr lang="hu-HU" sz="2400" dirty="0" err="1">
                <a:solidFill>
                  <a:prstClr val="black"/>
                </a:solidFill>
              </a:rPr>
              <a:t>začiatku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školského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</a:rPr>
              <a:t>roka</a:t>
            </a:r>
            <a:endParaRPr lang="hu-HU" sz="2400" dirty="0" smtClean="0">
              <a:solidFill>
                <a:prstClr val="black"/>
              </a:solidFill>
            </a:endParaRPr>
          </a:p>
          <a:p>
            <a:pPr lvl="0"/>
            <a:r>
              <a:rPr lang="hu-HU" sz="2400" dirty="0" smtClean="0">
                <a:solidFill>
                  <a:prstClr val="black"/>
                </a:solidFill>
              </a:rPr>
              <a:t>iskolakezdési </a:t>
            </a:r>
            <a:r>
              <a:rPr lang="hu-HU" sz="2400" dirty="0">
                <a:solidFill>
                  <a:prstClr val="black"/>
                </a:solidFill>
              </a:rPr>
              <a:t>támogatás</a:t>
            </a:r>
          </a:p>
          <a:p>
            <a:pPr lvl="0"/>
            <a:endParaRPr lang="hu-HU" sz="3000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441</Words>
  <Application>Microsoft Office PowerPoint</Application>
  <PresentationFormat>Diavetítés a képernyőre (4:3 oldalarány)</PresentationFormat>
  <Paragraphs>183</Paragraphs>
  <Slides>23</Slides>
  <Notes>23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PowerPoint bemutató</vt:lpstr>
      <vt:lpstr>Právne múdrosti – Jogi okosságok</vt:lpstr>
      <vt:lpstr>Právne múdrosti – Jogi okosságok</vt:lpstr>
      <vt:lpstr>Právne múdrosti – Jogi okosságok</vt:lpstr>
      <vt:lpstr>Ekonomické múdrosti – Közgazdasági okosságok</vt:lpstr>
      <vt:lpstr>Ekonomické múdrosti – Közgazdasági okosságok</vt:lpstr>
      <vt:lpstr>Ekonomické múdrosti – Közgazdasági okosságok</vt:lpstr>
      <vt:lpstr>Ekonomické múdrosti – Közgazdasági okosságok</vt:lpstr>
      <vt:lpstr>Ekonomické múdrosti – Közgazdasági okosságok</vt:lpstr>
      <vt:lpstr>Ekonomické múdrosti – Közgazdasági okosságok</vt:lpstr>
      <vt:lpstr>Ekonomické múdrosti – Közgazdasági okosságok</vt:lpstr>
      <vt:lpstr>Ekonomické múdrosti – Közgazdasági okosságok</vt:lpstr>
      <vt:lpstr>Ekonomické múdrosti – Közgazdasági okosságok</vt:lpstr>
      <vt:lpstr>Ekonomické múdrosti – Közgazdasági okosságok</vt:lpstr>
      <vt:lpstr>Prelož! – Fordítsd le!</vt:lpstr>
      <vt:lpstr>Prelož! – Fordítsd le!</vt:lpstr>
      <vt:lpstr>Prelož! – Fordítsd le!</vt:lpstr>
      <vt:lpstr>Odpovedz! – Válaszolj!</vt:lpstr>
      <vt:lpstr>Odpovedz! – Válaszolj!</vt:lpstr>
      <vt:lpstr>Utvor vety! – Alkoss mondatokat!</vt:lpstr>
      <vt:lpstr>Utvor vety! – Alkoss mondatokat!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13</cp:revision>
  <dcterms:created xsi:type="dcterms:W3CDTF">2013-03-28T07:15:55Z</dcterms:created>
  <dcterms:modified xsi:type="dcterms:W3CDTF">2014-01-12T17:48:12Z</dcterms:modified>
</cp:coreProperties>
</file>