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predplatný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cestovný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lístok</a:t>
            </a:r>
            <a:r>
              <a:rPr lang="hu-HU" sz="2400" dirty="0">
                <a:solidFill>
                  <a:prstClr val="black"/>
                </a:solidFill>
              </a:rPr>
              <a:t> na MHD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helyi </a:t>
            </a:r>
            <a:r>
              <a:rPr lang="hu-HU" sz="2400" dirty="0">
                <a:solidFill>
                  <a:prstClr val="black"/>
                </a:solidFill>
              </a:rPr>
              <a:t>utazási </a:t>
            </a:r>
            <a:r>
              <a:rPr lang="hu-HU" sz="2400" dirty="0" smtClean="0">
                <a:solidFill>
                  <a:prstClr val="black"/>
                </a:solidFill>
              </a:rPr>
              <a:t>bérlet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sústavná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príprava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povolanie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štúdiom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skolarendszerű </a:t>
            </a:r>
            <a:r>
              <a:rPr lang="hu-HU" sz="2400" dirty="0">
                <a:solidFill>
                  <a:prstClr val="black"/>
                </a:solidFill>
              </a:rPr>
              <a:t>képzés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reprezentácia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firemný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darček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reprezentáció</a:t>
            </a:r>
            <a:r>
              <a:rPr lang="hu-HU" sz="2400" dirty="0">
                <a:solidFill>
                  <a:prstClr val="black"/>
                </a:solidFill>
              </a:rPr>
              <a:t>, üzleti </a:t>
            </a:r>
            <a:r>
              <a:rPr lang="hu-HU" sz="2400" dirty="0" smtClean="0">
                <a:solidFill>
                  <a:prstClr val="black"/>
                </a:solidFill>
              </a:rPr>
              <a:t>ajándék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individuálne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nadlimitné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dávky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mimo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mzdy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egyedi</a:t>
            </a:r>
            <a:r>
              <a:rPr lang="hu-HU" sz="2400" dirty="0">
                <a:solidFill>
                  <a:prstClr val="black"/>
                </a:solidFill>
              </a:rPr>
              <a:t>, vagy éves kereten felüli béren kívüli juttatás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zdaňovaná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časť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príspevku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firemný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telefón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cégtelefon </a:t>
            </a:r>
            <a:r>
              <a:rPr lang="hu-HU" sz="2400" dirty="0">
                <a:solidFill>
                  <a:prstClr val="black"/>
                </a:solidFill>
              </a:rPr>
              <a:t>adóköteles </a:t>
            </a:r>
            <a:r>
              <a:rPr lang="hu-HU" sz="2400" dirty="0" smtClean="0">
                <a:solidFill>
                  <a:prstClr val="black"/>
                </a:solidFill>
              </a:rPr>
              <a:t>része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výrobok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služba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poskytovaná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bezodplatne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alebo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zľavou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ingyenesen</a:t>
            </a:r>
            <a:r>
              <a:rPr lang="hu-HU" sz="2400" dirty="0">
                <a:solidFill>
                  <a:prstClr val="black"/>
                </a:solidFill>
              </a:rPr>
              <a:t>, kedvezményesen juttatott termék, szolgáltatás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občiansky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preukaz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identifikačná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karta)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személyazonosító igazolvány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cestovný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pas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útlevél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list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születési </a:t>
            </a:r>
            <a:r>
              <a:rPr lang="hu-HU" sz="2400" dirty="0">
                <a:solidFill>
                  <a:prstClr val="black"/>
                </a:solidFill>
              </a:rPr>
              <a:t>anyakönyvi </a:t>
            </a:r>
            <a:r>
              <a:rPr lang="hu-HU" sz="2400" dirty="0" smtClean="0">
                <a:solidFill>
                  <a:prstClr val="black"/>
                </a:solidFill>
              </a:rPr>
              <a:t>kivonat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kvalifikácii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szakképesítést </a:t>
            </a:r>
            <a:r>
              <a:rPr lang="hu-HU" sz="2400" dirty="0">
                <a:solidFill>
                  <a:prstClr val="black"/>
                </a:solidFill>
              </a:rPr>
              <a:t>igazoló okirat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verejnom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zdravotníctve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………………………………………..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zjednozjednodušenú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podnikateľskú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nárok</a:t>
            </a:r>
            <a:r>
              <a:rPr lang="hu-HU" sz="2400" dirty="0" smtClean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naturálne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dávky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benefity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Dostanete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predplatný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cestovný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lístok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smtClean="0">
                <a:solidFill>
                  <a:prstClr val="black"/>
                </a:solidFill>
              </a:rPr>
              <a:t>MHD.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Predložte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doklad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kvalifikácii</a:t>
            </a:r>
            <a:r>
              <a:rPr lang="hu-HU" sz="2400" dirty="0" smtClean="0">
                <a:solidFill>
                  <a:prstClr val="black"/>
                </a:solidFill>
              </a:rPr>
              <a:t>!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…………………………………………….!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Nech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páči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môj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občiansky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preukaz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identifikačná</a:t>
            </a:r>
            <a:r>
              <a:rPr lang="hu-HU" sz="2400" dirty="0">
                <a:solidFill>
                  <a:prstClr val="black"/>
                </a:solidFill>
              </a:rPr>
              <a:t> karta</a:t>
            </a:r>
            <a:r>
              <a:rPr lang="hu-HU" sz="2400" dirty="0" smtClean="0">
                <a:solidFill>
                  <a:prstClr val="black"/>
                </a:solidFill>
              </a:rPr>
              <a:t>).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........................................................... . 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</a:t>
            </a:r>
            <a:r>
              <a:rPr lang="hu-HU" sz="2400" dirty="0" smtClean="0">
                <a:solidFill>
                  <a:prstClr val="black"/>
                </a:solidFill>
              </a:rPr>
              <a:t>Válaszolj</a:t>
            </a:r>
            <a:r>
              <a:rPr lang="hu-HU" sz="2400" dirty="0" smtClean="0">
                <a:solidFill>
                  <a:prstClr val="black"/>
                </a:solidFill>
              </a:rPr>
              <a:t>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Ktoré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členské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štáty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Európskej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únie</a:t>
            </a:r>
            <a:r>
              <a:rPr lang="hu-HU" sz="2400" dirty="0" smtClean="0">
                <a:solidFill>
                  <a:prstClr val="black"/>
                </a:solidFill>
              </a:rPr>
              <a:t>?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Melyek az EU-tagállamok?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</a:t>
            </a:r>
            <a:r>
              <a:rPr lang="hu-HU" sz="2400" dirty="0" smtClean="0">
                <a:solidFill>
                  <a:prstClr val="black"/>
                </a:solidFill>
              </a:rPr>
              <a:t>Válaszolj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výšku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pridanej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hodnoty</a:t>
            </a:r>
            <a:r>
              <a:rPr lang="hu-HU" sz="2400" dirty="0">
                <a:solidFill>
                  <a:prstClr val="black"/>
                </a:solidFill>
              </a:rPr>
              <a:t> (DPH)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Milyen magas az általános </a:t>
            </a:r>
            <a:r>
              <a:rPr lang="hu-HU" sz="2400" dirty="0">
                <a:solidFill>
                  <a:prstClr val="black"/>
                </a:solidFill>
              </a:rPr>
              <a:t>forgalmi </a:t>
            </a:r>
            <a:r>
              <a:rPr lang="hu-HU" sz="2400" dirty="0" smtClean="0">
                <a:solidFill>
                  <a:prstClr val="black"/>
                </a:solidFill>
              </a:rPr>
              <a:t>adója </a:t>
            </a:r>
            <a:r>
              <a:rPr lang="hu-HU" sz="2400" dirty="0">
                <a:solidFill>
                  <a:prstClr val="black"/>
                </a:solidFill>
              </a:rPr>
              <a:t>(ÁFA</a:t>
            </a:r>
            <a:r>
              <a:rPr lang="hu-HU" sz="2400" dirty="0" smtClean="0">
                <a:solidFill>
                  <a:prstClr val="black"/>
                </a:solidFill>
              </a:rPr>
              <a:t>)?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obmedzenia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usadení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letelepedés </a:t>
            </a:r>
            <a:r>
              <a:rPr lang="hu-HU" sz="2400" dirty="0" smtClean="0">
                <a:solidFill>
                  <a:prstClr val="black"/>
                </a:solidFill>
              </a:rPr>
              <a:t>korlátozása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členské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štáty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Európskej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EU-tagállamok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err="1"/>
              <a:t>c</a:t>
            </a:r>
            <a:r>
              <a:rPr lang="hu-HU" sz="2600" dirty="0" err="1" smtClean="0"/>
              <a:t>estovný</a:t>
            </a:r>
            <a:r>
              <a:rPr lang="hu-HU" sz="2600" dirty="0" smtClean="0"/>
              <a:t> </a:t>
            </a:r>
            <a:r>
              <a:rPr lang="hu-HU" sz="2600" dirty="0" err="1" smtClean="0"/>
              <a:t>pas</a:t>
            </a:r>
            <a:endParaRPr lang="hu-HU" sz="2600" dirty="0" smtClean="0"/>
          </a:p>
          <a:p>
            <a:r>
              <a:rPr lang="hu-HU" sz="2600" dirty="0"/>
              <a:t>ú</a:t>
            </a:r>
            <a:r>
              <a:rPr lang="hu-HU" sz="2600" dirty="0" smtClean="0"/>
              <a:t>tlevél</a:t>
            </a:r>
          </a:p>
          <a:p>
            <a:r>
              <a:rPr lang="hu-HU" sz="2600" dirty="0" smtClean="0"/>
              <a:t>……………………………………………………………… .</a:t>
            </a:r>
          </a:p>
          <a:p>
            <a:r>
              <a:rPr lang="hu-HU" sz="2600" dirty="0" smtClean="0"/>
              <a:t>……………………………………………………………… .</a:t>
            </a:r>
          </a:p>
          <a:p>
            <a:endParaRPr lang="hu-HU" sz="2600" dirty="0" smtClean="0"/>
          </a:p>
          <a:p>
            <a:r>
              <a:rPr lang="hu-HU" sz="2600" dirty="0" err="1"/>
              <a:t>r</a:t>
            </a:r>
            <a:r>
              <a:rPr lang="hu-HU" sz="2600" dirty="0" err="1" smtClean="0"/>
              <a:t>odný</a:t>
            </a:r>
            <a:r>
              <a:rPr lang="hu-HU" sz="2600" dirty="0" smtClean="0"/>
              <a:t> </a:t>
            </a:r>
            <a:r>
              <a:rPr lang="hu-HU" sz="2600" dirty="0" err="1" smtClean="0"/>
              <a:t>list</a:t>
            </a:r>
            <a:endParaRPr lang="hu-HU" sz="2600" dirty="0" smtClean="0"/>
          </a:p>
          <a:p>
            <a:r>
              <a:rPr lang="hu-HU" sz="2600" dirty="0"/>
              <a:t>s</a:t>
            </a:r>
            <a:r>
              <a:rPr lang="hu-HU" sz="2600" dirty="0" smtClean="0"/>
              <a:t>zületési anyakönyvi kivonat</a:t>
            </a:r>
          </a:p>
          <a:p>
            <a:r>
              <a:rPr lang="hu-HU" sz="2600" dirty="0" smtClean="0"/>
              <a:t>……………………………………………………………..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……………………………………………………………..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poukážka</a:t>
            </a:r>
            <a:r>
              <a:rPr lang="hu-HU" sz="2400" dirty="0">
                <a:solidFill>
                  <a:prstClr val="black"/>
                </a:solidFill>
              </a:rPr>
              <a:t> Erzsébet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Erzsébet </a:t>
            </a:r>
            <a:r>
              <a:rPr lang="hu-HU" sz="2400" dirty="0" smtClean="0">
                <a:solidFill>
                  <a:prstClr val="black"/>
                </a:solidFill>
              </a:rPr>
              <a:t>utalvány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verejná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bezpečnosť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özbiztonság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413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mtClean="0"/>
              <a:t>			Beszélgetés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poriadok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özrend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bezpečnosť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közbiztonság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zdravotníctvo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közegészségügy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vylúčenie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poskytovania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služieb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súvisia</a:t>
            </a:r>
            <a:r>
              <a:rPr lang="hu-HU" sz="2400" dirty="0">
                <a:solidFill>
                  <a:prstClr val="black"/>
                </a:solidFill>
              </a:rPr>
              <a:t> s </a:t>
            </a:r>
            <a:r>
              <a:rPr lang="hu-HU" sz="2400" dirty="0" err="1">
                <a:solidFill>
                  <a:prstClr val="black"/>
                </a:solidFill>
              </a:rPr>
              <a:t>verejnou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mocou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közhatalommal </a:t>
            </a:r>
            <a:r>
              <a:rPr lang="hu-HU" sz="2400" dirty="0">
                <a:solidFill>
                  <a:prstClr val="black"/>
                </a:solidFill>
              </a:rPr>
              <a:t>kapcsolatos szolgáltatások gyakorlásából való kizárás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</a:t>
            </a:r>
            <a:r>
              <a:rPr lang="hu-HU" sz="2800" dirty="0" err="1" smtClean="0">
                <a:solidFill>
                  <a:prstClr val="black"/>
                </a:solidFill>
              </a:rPr>
              <a:t>konomické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</a:t>
            </a:r>
            <a:r>
              <a:rPr lang="hu-HU" sz="2800" dirty="0" smtClean="0">
                <a:solidFill>
                  <a:prstClr val="black"/>
                </a:solidFill>
              </a:rPr>
              <a:t>Közgazdasági </a:t>
            </a:r>
            <a:r>
              <a:rPr lang="hu-HU" sz="2800" dirty="0">
                <a:solidFill>
                  <a:prstClr val="black"/>
                </a:solidFill>
              </a:rPr>
              <a:t>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príjmov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fyzických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osôb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személyi </a:t>
            </a:r>
            <a:r>
              <a:rPr lang="hu-HU" sz="2400" dirty="0">
                <a:solidFill>
                  <a:prstClr val="black"/>
                </a:solidFill>
              </a:rPr>
              <a:t>jövedelemadó (SZJA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príjmov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právnických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osôb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jogi </a:t>
            </a:r>
            <a:r>
              <a:rPr lang="hu-HU" sz="2400" dirty="0">
                <a:solidFill>
                  <a:prstClr val="black"/>
                </a:solidFill>
              </a:rPr>
              <a:t>személy jövedelemadója(társasági adó)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zjednozjednodušená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podnikateľská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egyszerűsített </a:t>
            </a:r>
            <a:r>
              <a:rPr lang="hu-HU" sz="2400" dirty="0">
                <a:solidFill>
                  <a:prstClr val="black"/>
                </a:solidFill>
              </a:rPr>
              <a:t>vállalkozói adó (EVA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>
                <a:solidFill>
                  <a:prstClr val="black"/>
                </a:solidFill>
              </a:rPr>
              <a:t>pridanej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hodnoty</a:t>
            </a:r>
            <a:r>
              <a:rPr lang="hu-HU" sz="2400" dirty="0">
                <a:solidFill>
                  <a:prstClr val="black"/>
                </a:solidFill>
              </a:rPr>
              <a:t> (DPH)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általános </a:t>
            </a:r>
            <a:r>
              <a:rPr lang="hu-HU" sz="2400" dirty="0">
                <a:solidFill>
                  <a:prstClr val="black"/>
                </a:solidFill>
              </a:rPr>
              <a:t>forgalmi adó (ÁFA)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naturálne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dávky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benefity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béren </a:t>
            </a:r>
            <a:r>
              <a:rPr lang="hu-HU" sz="2400" dirty="0">
                <a:solidFill>
                  <a:prstClr val="black"/>
                </a:solidFill>
              </a:rPr>
              <a:t>kívüli </a:t>
            </a:r>
            <a:r>
              <a:rPr lang="hu-HU" sz="2400" dirty="0" smtClean="0">
                <a:solidFill>
                  <a:prstClr val="black"/>
                </a:solidFill>
              </a:rPr>
              <a:t>juttatások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stravovanie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 smtClean="0">
                <a:solidFill>
                  <a:prstClr val="black"/>
                </a:solidFill>
              </a:rPr>
              <a:t>pracovisku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munkahelyi </a:t>
            </a:r>
            <a:r>
              <a:rPr lang="hu-HU" sz="2400" dirty="0">
                <a:solidFill>
                  <a:prstClr val="black"/>
                </a:solidFill>
              </a:rPr>
              <a:t>étkezés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poukážka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Erzsébet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Erzsébet utalvány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karta </a:t>
            </a:r>
            <a:r>
              <a:rPr lang="hu-HU" sz="2400" dirty="0">
                <a:solidFill>
                  <a:prstClr val="black"/>
                </a:solidFill>
              </a:rPr>
              <a:t>SZÉP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SZÉP </a:t>
            </a:r>
            <a:r>
              <a:rPr lang="hu-HU" sz="2400" dirty="0">
                <a:solidFill>
                  <a:prstClr val="black"/>
                </a:solidFill>
              </a:rPr>
              <a:t>kártya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Ekonomické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Közgazdasági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rekreácia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zabezpečená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zamestnávateľom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munkahelyi üdülés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podpora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rodičom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začiatku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školského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iskolakezdési </a:t>
            </a:r>
            <a:r>
              <a:rPr lang="hu-HU" sz="2400" dirty="0">
                <a:solidFill>
                  <a:prstClr val="black"/>
                </a:solidFill>
              </a:rPr>
              <a:t>támogatás</a:t>
            </a:r>
          </a:p>
          <a:p>
            <a:pPr lvl="0"/>
            <a:endParaRPr lang="hu-HU" sz="30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441</Words>
  <Application>Microsoft Office PowerPoint</Application>
  <PresentationFormat>Diavetítés a képernyőre (4:3 oldalarány)</PresentationFormat>
  <Paragraphs>183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Ekonomické múdrosti – Közgazdasági okosságok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2014-01-12T17:48:12Z</dcterms:modified>
</cp:coreProperties>
</file>