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0" r:id="rId3"/>
    <p:sldId id="258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webové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ktoré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dajú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prehľadávať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web-prehliadač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weboldalak, honlapok, melyeket a böngésző segítségével megkereshetünk</a:t>
            </a: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každá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webová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skladá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nezávislých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jednotiek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informácií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 smtClean="0">
                <a:solidFill>
                  <a:prstClr val="black"/>
                </a:solidFill>
              </a:rPr>
              <a:t>dát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minden weboldal információk és adatok független egységeiből áll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získať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špecifické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informácie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specifikus </a:t>
            </a:r>
            <a:r>
              <a:rPr lang="hu-HU" sz="2400" dirty="0" smtClean="0">
                <a:solidFill>
                  <a:prstClr val="black"/>
                </a:solidFill>
              </a:rPr>
              <a:t>információkat szerezni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rýchla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odpoveď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gyors válasz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žiadne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otváracie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hodiny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nincs nyitvatartási idő</a:t>
            </a: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máte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možnosť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vytvoriť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vlastnú</a:t>
            </a:r>
            <a:r>
              <a:rPr lang="hu-HU" sz="2400" dirty="0">
                <a:solidFill>
                  <a:prstClr val="black"/>
                </a:solidFill>
              </a:rPr>
              <a:t> web </a:t>
            </a:r>
            <a:r>
              <a:rPr lang="hu-HU" sz="2400" dirty="0" err="1">
                <a:solidFill>
                  <a:prstClr val="black"/>
                </a:solidFill>
              </a:rPr>
              <a:t>stránku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saját honlap kialakítására van lehetősége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môžete</a:t>
            </a:r>
            <a:r>
              <a:rPr lang="hu-HU" sz="2600" dirty="0">
                <a:solidFill>
                  <a:prstClr val="black"/>
                </a:solidFill>
              </a:rPr>
              <a:t> „</a:t>
            </a:r>
            <a:r>
              <a:rPr lang="hu-HU" sz="2600" dirty="0" err="1">
                <a:solidFill>
                  <a:prstClr val="black"/>
                </a:solidFill>
              </a:rPr>
              <a:t>zavesiť</a:t>
            </a:r>
            <a:r>
              <a:rPr lang="hu-HU" sz="2600" dirty="0">
                <a:solidFill>
                  <a:prstClr val="black"/>
                </a:solidFill>
              </a:rPr>
              <a:t>“ </a:t>
            </a:r>
            <a:r>
              <a:rPr lang="hu-HU" sz="2600" dirty="0" err="1">
                <a:solidFill>
                  <a:prstClr val="black"/>
                </a:solidFill>
              </a:rPr>
              <a:t>svoju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ponuku</a:t>
            </a:r>
            <a:r>
              <a:rPr lang="hu-HU" sz="2600" dirty="0">
                <a:solidFill>
                  <a:prstClr val="black"/>
                </a:solidFill>
              </a:rPr>
              <a:t> na </a:t>
            </a:r>
            <a:r>
              <a:rPr lang="hu-HU" sz="2600" dirty="0" err="1">
                <a:solidFill>
                  <a:prstClr val="black"/>
                </a:solidFill>
              </a:rPr>
              <a:t>webstránku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iných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organizácií</a:t>
            </a:r>
            <a:r>
              <a:rPr lang="hu-HU" sz="2600" dirty="0" smtClean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„kifüggesztheti</a:t>
            </a:r>
            <a:r>
              <a:rPr lang="hu-HU" sz="2600" dirty="0">
                <a:solidFill>
                  <a:prstClr val="black"/>
                </a:solidFill>
              </a:rPr>
              <a:t>“ kínálatát más szervezetek </a:t>
            </a:r>
            <a:r>
              <a:rPr lang="hu-HU" sz="2600" dirty="0" smtClean="0">
                <a:solidFill>
                  <a:prstClr val="black"/>
                </a:solidFill>
              </a:rPr>
              <a:t>honlapjára: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turistické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informačné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kancelárie</a:t>
            </a:r>
            <a:r>
              <a:rPr lang="hu-HU" sz="2600" dirty="0">
                <a:solidFill>
                  <a:prstClr val="black"/>
                </a:solidFill>
              </a:rPr>
              <a:t>, </a:t>
            </a:r>
            <a:r>
              <a:rPr lang="hu-HU" sz="2600" dirty="0" err="1">
                <a:solidFill>
                  <a:prstClr val="black"/>
                </a:solidFill>
              </a:rPr>
              <a:t>profesionálne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združenia</a:t>
            </a:r>
            <a:r>
              <a:rPr lang="hu-HU" sz="2600" dirty="0">
                <a:solidFill>
                  <a:prstClr val="black"/>
                </a:solidFill>
              </a:rPr>
              <a:t>, </a:t>
            </a:r>
            <a:r>
              <a:rPr lang="hu-HU" sz="2600" dirty="0" err="1">
                <a:solidFill>
                  <a:prstClr val="black"/>
                </a:solidFill>
              </a:rPr>
              <a:t>marketingové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kluby</a:t>
            </a:r>
            <a:r>
              <a:rPr lang="hu-HU" sz="2600" dirty="0">
                <a:solidFill>
                  <a:prstClr val="black"/>
                </a:solidFill>
              </a:rPr>
              <a:t>, </a:t>
            </a:r>
            <a:r>
              <a:rPr lang="hu-HU" sz="2600" dirty="0" err="1">
                <a:solidFill>
                  <a:prstClr val="black"/>
                </a:solidFill>
              </a:rPr>
              <a:t>alebo</a:t>
            </a:r>
            <a:r>
              <a:rPr lang="hu-HU" sz="2600" dirty="0">
                <a:solidFill>
                  <a:prstClr val="black"/>
                </a:solidFill>
              </a:rPr>
              <a:t> online </a:t>
            </a:r>
            <a:r>
              <a:rPr lang="hu-HU" sz="2600" dirty="0" err="1">
                <a:solidFill>
                  <a:prstClr val="black"/>
                </a:solidFill>
              </a:rPr>
              <a:t>propagačné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stránky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turisztikai-információs </a:t>
            </a:r>
            <a:r>
              <a:rPr lang="hu-HU" sz="2600" dirty="0">
                <a:solidFill>
                  <a:prstClr val="black"/>
                </a:solidFill>
              </a:rPr>
              <a:t>irodák, szakmai egyesületek, marketing klubok, online propaganda </a:t>
            </a:r>
            <a:r>
              <a:rPr lang="hu-HU" sz="2600" dirty="0" smtClean="0">
                <a:solidFill>
                  <a:prstClr val="black"/>
                </a:solidFill>
              </a:rPr>
              <a:t>oldalak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hu-HU" sz="2400" dirty="0" err="1">
                <a:solidFill>
                  <a:prstClr val="black"/>
                </a:solidFill>
              </a:rPr>
              <a:t>portály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prevádzkované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verejnými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inštitúciami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zväčša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multifunkčné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zvyčajne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bezplatné</a:t>
            </a:r>
            <a:r>
              <a:rPr lang="hu-HU" sz="2400" dirty="0" smtClean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közületi </a:t>
            </a:r>
            <a:r>
              <a:rPr lang="hu-HU" sz="2400" dirty="0">
                <a:solidFill>
                  <a:prstClr val="black"/>
                </a:solidFill>
              </a:rPr>
              <a:t>intézmények által működtetett </a:t>
            </a:r>
            <a:r>
              <a:rPr lang="hu-HU" sz="2400" dirty="0" smtClean="0">
                <a:solidFill>
                  <a:prstClr val="black"/>
                </a:solidFill>
              </a:rPr>
              <a:t>portálok általában </a:t>
            </a:r>
            <a:r>
              <a:rPr lang="hu-HU" sz="2400" dirty="0">
                <a:solidFill>
                  <a:prstClr val="black"/>
                </a:solidFill>
              </a:rPr>
              <a:t>díjtalanok</a:t>
            </a:r>
            <a:r>
              <a:rPr lang="hu-HU" sz="2400" dirty="0" smtClean="0">
                <a:solidFill>
                  <a:prstClr val="black"/>
                </a:solidFill>
              </a:rPr>
              <a:t>: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miestne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regionálne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úrady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ako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napr</a:t>
            </a:r>
            <a:r>
              <a:rPr lang="hu-HU" sz="2400" dirty="0">
                <a:solidFill>
                  <a:prstClr val="black"/>
                </a:solidFill>
              </a:rPr>
              <a:t>. </a:t>
            </a:r>
            <a:r>
              <a:rPr lang="hu-HU" sz="2400" dirty="0" err="1">
                <a:solidFill>
                  <a:prstClr val="black"/>
                </a:solidFill>
              </a:rPr>
              <a:t>obecný</a:t>
            </a:r>
            <a:r>
              <a:rPr lang="hu-HU" sz="2400" dirty="0">
                <a:solidFill>
                  <a:prstClr val="black"/>
                </a:solidFill>
              </a:rPr>
              <a:t>/</a:t>
            </a:r>
            <a:r>
              <a:rPr lang="hu-HU" sz="2400" dirty="0" err="1">
                <a:solidFill>
                  <a:prstClr val="black"/>
                </a:solidFill>
              </a:rPr>
              <a:t>mestský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úrad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smtClean="0">
                <a:solidFill>
                  <a:prstClr val="black"/>
                </a:solidFill>
              </a:rPr>
              <a:t>VÚC 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helyi,regionális </a:t>
            </a:r>
            <a:r>
              <a:rPr lang="hu-HU" sz="2400" dirty="0">
                <a:solidFill>
                  <a:prstClr val="black"/>
                </a:solidFill>
              </a:rPr>
              <a:t>hivatalok, </a:t>
            </a:r>
            <a:r>
              <a:rPr lang="hu-HU" sz="2400" dirty="0" smtClean="0">
                <a:solidFill>
                  <a:prstClr val="black"/>
                </a:solidFill>
              </a:rPr>
              <a:t>községháza, városháza, megyék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súkromné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portály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 err="1" smtClean="0">
                <a:solidFill>
                  <a:prstClr val="black"/>
                </a:solidFill>
              </a:rPr>
              <a:t>obyčajne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zakladajú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princípe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podniku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niekto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musí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platiť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založenie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prevádzkovanie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</a:t>
            </a:r>
            <a:r>
              <a:rPr lang="hu-HU" sz="2400" dirty="0" smtClean="0">
                <a:solidFill>
                  <a:prstClr val="black"/>
                </a:solidFill>
              </a:rPr>
              <a:t>agánportálok - </a:t>
            </a:r>
            <a:r>
              <a:rPr lang="hu-HU" sz="2400" dirty="0">
                <a:solidFill>
                  <a:prstClr val="black"/>
                </a:solidFill>
              </a:rPr>
              <a:t>a vállalatok alapelvén </a:t>
            </a:r>
            <a:r>
              <a:rPr lang="hu-HU" sz="2400" dirty="0" smtClean="0">
                <a:solidFill>
                  <a:prstClr val="black"/>
                </a:solidFill>
              </a:rPr>
              <a:t>működnek</a:t>
            </a:r>
            <a:r>
              <a:rPr lang="hu-HU" sz="2400" dirty="0">
                <a:solidFill>
                  <a:prstClr val="black"/>
                </a:solidFill>
              </a:rPr>
              <a:t>, valakinek fizetnie kell az alapításukért, </a:t>
            </a:r>
            <a:r>
              <a:rPr lang="hu-HU" sz="2400" dirty="0" smtClean="0">
                <a:solidFill>
                  <a:prstClr val="black"/>
                </a:solidFill>
              </a:rPr>
              <a:t>működtetésükért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tematické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trasy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iné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druhy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informácií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užitočné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linky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tematikus vonalak és egyéb fajta információk, hasznos linkek, hivatkozások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fóra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blogy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cestovateľov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utazóknak szóló fórumok és </a:t>
            </a:r>
            <a:r>
              <a:rPr lang="hu-HU" sz="2400" dirty="0" err="1" smtClean="0">
                <a:solidFill>
                  <a:prstClr val="black"/>
                </a:solidFill>
              </a:rPr>
              <a:t>blogok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upozornenia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zaujímavé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podujatia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oslavy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festivaly</a:t>
            </a:r>
            <a:r>
              <a:rPr lang="hu-HU" sz="2400" dirty="0">
                <a:solidFill>
                  <a:prstClr val="black"/>
                </a:solidFill>
              </a:rPr>
              <a:t>...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érdekes eseményekre, ünnepekre, fesztiválokra való figyelmeztetések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väčšina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portálov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založených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účelom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propagácie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daných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zariadení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legtöbb portál az intézmények propagálásának </a:t>
            </a:r>
            <a:r>
              <a:rPr lang="hu-HU" sz="2400" dirty="0" smtClean="0">
                <a:solidFill>
                  <a:prstClr val="black"/>
                </a:solidFill>
              </a:rPr>
              <a:t>céljából </a:t>
            </a:r>
            <a:r>
              <a:rPr lang="hu-HU" sz="2400" dirty="0">
                <a:solidFill>
                  <a:prstClr val="black"/>
                </a:solidFill>
              </a:rPr>
              <a:t>jött létre.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budete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neustále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viditeľný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tých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ktorí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potenciálne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mohli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zaujímať</a:t>
            </a:r>
            <a:r>
              <a:rPr lang="hu-HU" sz="2400" dirty="0">
                <a:solidFill>
                  <a:prstClr val="black"/>
                </a:solidFill>
              </a:rPr>
              <a:t> o </a:t>
            </a:r>
            <a:r>
              <a:rPr lang="hu-HU" sz="2400" dirty="0" err="1">
                <a:solidFill>
                  <a:prstClr val="black"/>
                </a:solidFill>
              </a:rPr>
              <a:t>vašu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ponuku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egyfolytában láthatóak lesznek a potenciális érdeklődők számára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rezervovanie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služieb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prebieha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týchto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portáloch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rôznej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podobe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szolgáltatások foglalása ezeken a portálokon különféle formában történik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vybrané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portály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tiež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začínajú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umožňovať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realizovanie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služieb</a:t>
            </a:r>
            <a:r>
              <a:rPr lang="hu-HU" sz="2400" dirty="0">
                <a:solidFill>
                  <a:prstClr val="black"/>
                </a:solidFill>
              </a:rPr>
              <a:t> online, </a:t>
            </a:r>
            <a:r>
              <a:rPr lang="hu-HU" sz="2400" dirty="0" err="1">
                <a:solidFill>
                  <a:prstClr val="black"/>
                </a:solidFill>
              </a:rPr>
              <a:t>bez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zapojenia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ľudského</a:t>
            </a:r>
            <a:r>
              <a:rPr lang="hu-HU" sz="2400" dirty="0">
                <a:solidFill>
                  <a:prstClr val="black"/>
                </a:solidFill>
              </a:rPr>
              <a:t> faktora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némely portál lehetővé teszi a szolgáltatások </a:t>
            </a:r>
            <a:r>
              <a:rPr lang="hu-HU" sz="2400" dirty="0" smtClean="0">
                <a:solidFill>
                  <a:prstClr val="black"/>
                </a:solidFill>
              </a:rPr>
              <a:t>online </a:t>
            </a:r>
            <a:r>
              <a:rPr lang="hu-HU" sz="2400" dirty="0">
                <a:solidFill>
                  <a:prstClr val="black"/>
                </a:solidFill>
              </a:rPr>
              <a:t>rezervációját emberi tényező </a:t>
            </a:r>
            <a:r>
              <a:rPr lang="hu-HU" sz="2400" dirty="0" smtClean="0">
                <a:solidFill>
                  <a:prstClr val="black"/>
                </a:solidFill>
              </a:rPr>
              <a:t>részv</a:t>
            </a:r>
            <a:r>
              <a:rPr lang="hu-HU" sz="2400" dirty="0" smtClean="0">
                <a:solidFill>
                  <a:prstClr val="black"/>
                </a:solidFill>
              </a:rPr>
              <a:t>étele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nélkül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propagácia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p</a:t>
            </a:r>
            <a:r>
              <a:rPr lang="hu-HU" sz="2400" dirty="0" err="1" smtClean="0">
                <a:solidFill>
                  <a:prstClr val="black"/>
                </a:solidFill>
              </a:rPr>
              <a:t>ropagáció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náklady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</a:t>
            </a:r>
            <a:r>
              <a:rPr lang="hu-HU" sz="2400" dirty="0" smtClean="0">
                <a:solidFill>
                  <a:prstClr val="black"/>
                </a:solidFill>
              </a:rPr>
              <a:t>öltségek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kvalita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 smtClean="0">
                <a:solidFill>
                  <a:prstClr val="black"/>
                </a:solidFill>
              </a:rPr>
              <a:t>dôvera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portály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pomáhajú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budovať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dôveru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minőség </a:t>
            </a:r>
            <a:r>
              <a:rPr lang="hu-HU" sz="2400" dirty="0">
                <a:solidFill>
                  <a:prstClr val="black"/>
                </a:solidFill>
              </a:rPr>
              <a:t>és </a:t>
            </a:r>
            <a:r>
              <a:rPr lang="hu-HU" sz="2400" dirty="0" smtClean="0">
                <a:solidFill>
                  <a:prstClr val="black"/>
                </a:solidFill>
              </a:rPr>
              <a:t>bizalom - a </a:t>
            </a:r>
            <a:r>
              <a:rPr lang="hu-HU" sz="2400" dirty="0">
                <a:solidFill>
                  <a:prstClr val="black"/>
                </a:solidFill>
              </a:rPr>
              <a:t>portálok segítik a bizalomépítést</a:t>
            </a:r>
          </a:p>
          <a:p>
            <a:pPr lvl="0"/>
            <a:endParaRPr lang="hu-HU" sz="1500" dirty="0">
              <a:solidFill>
                <a:prstClr val="black"/>
              </a:solidFill>
            </a:endParaRPr>
          </a:p>
          <a:p>
            <a:pPr lvl="0"/>
            <a:endParaRPr lang="hu-HU" sz="15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lvl="0" indent="0">
              <a:buNone/>
            </a:pPr>
            <a:endParaRPr lang="hu-HU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</a:t>
            </a:r>
            <a:r>
              <a:rPr lang="hu-HU" sz="2400" dirty="0" smtClean="0">
                <a:solidFill>
                  <a:prstClr val="black"/>
                </a:solidFill>
              </a:rPr>
              <a:t>	</a:t>
            </a: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</a:t>
            </a:r>
            <a:r>
              <a:rPr lang="hu-HU" sz="2400" dirty="0" smtClean="0">
                <a:solidFill>
                  <a:prstClr val="black"/>
                </a:solidFill>
              </a:rPr>
              <a:t>	</a:t>
            </a:r>
            <a:r>
              <a:rPr lang="hu-HU" sz="2400" dirty="0" err="1" smtClean="0">
                <a:solidFill>
                  <a:prstClr val="black"/>
                </a:solidFill>
              </a:rPr>
              <a:t>Informačné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komunikačné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technológie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           Információs és kommunikációs technológiák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3849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národné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medzinárodné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linky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nemzeti </a:t>
            </a:r>
            <a:r>
              <a:rPr lang="hu-HU" sz="2400" dirty="0">
                <a:solidFill>
                  <a:prstClr val="black"/>
                </a:solidFill>
              </a:rPr>
              <a:t>és nemzetközi </a:t>
            </a:r>
            <a:r>
              <a:rPr lang="hu-HU" sz="2400" dirty="0" smtClean="0">
                <a:solidFill>
                  <a:prstClr val="black"/>
                </a:solidFill>
              </a:rPr>
              <a:t>linkek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rýchlosť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získavaní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výsledkov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gyors </a:t>
            </a:r>
            <a:r>
              <a:rPr lang="hu-HU" sz="2400" dirty="0">
                <a:solidFill>
                  <a:prstClr val="black"/>
                </a:solidFill>
              </a:rPr>
              <a:t>eredményszerzés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			</a:t>
            </a:r>
            <a:r>
              <a:rPr lang="hu-HU" dirty="0" err="1" smtClean="0">
                <a:solidFill>
                  <a:prstClr val="black"/>
                </a:solidFill>
                <a:ea typeface="+mj-ea"/>
                <a:cs typeface="+mj-cs"/>
              </a:rPr>
              <a:t>Situačné</a:t>
            </a:r>
            <a:r>
              <a:rPr lang="hu-HU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dirty="0" err="1" smtClean="0">
                <a:solidFill>
                  <a:prstClr val="black"/>
                </a:solidFill>
                <a:ea typeface="+mj-ea"/>
                <a:cs typeface="+mj-cs"/>
              </a:rPr>
              <a:t>cvičenia</a:t>
            </a:r>
            <a:endParaRPr lang="hu-HU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endParaRPr lang="hu-HU" dirty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hu-HU" dirty="0" smtClean="0">
                <a:solidFill>
                  <a:prstClr val="black"/>
                </a:solidFill>
                <a:ea typeface="+mj-ea"/>
                <a:cs typeface="+mj-cs"/>
              </a:rPr>
              <a:t>			Helyzetgyakorlatok</a:t>
            </a:r>
          </a:p>
          <a:p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</a:b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smtClean="0"/>
              <a:t>							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meno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domény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titul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vašej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webovej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domén</a:t>
            </a:r>
            <a:r>
              <a:rPr lang="hu-HU" sz="2400" dirty="0">
                <a:solidFill>
                  <a:prstClr val="black"/>
                </a:solidFill>
              </a:rPr>
              <a:t> név olyan, mintha a honlapja címe lenne</a:t>
            </a:r>
          </a:p>
          <a:p>
            <a:endParaRPr lang="hu-HU" sz="2400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najjednoduchšie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krátke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príjemné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zapamätateľné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prvý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pohľad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legegyszerűbb, rövid, kellemes, első látásra megjegyezhető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ak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je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meno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vašej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domény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voľné</a:t>
            </a:r>
            <a:r>
              <a:rPr lang="hu-HU" sz="2600" dirty="0">
                <a:solidFill>
                  <a:prstClr val="black"/>
                </a:solidFill>
              </a:rPr>
              <a:t>, </a:t>
            </a:r>
            <a:r>
              <a:rPr lang="hu-HU" sz="2600" dirty="0" err="1">
                <a:solidFill>
                  <a:prstClr val="black"/>
                </a:solidFill>
              </a:rPr>
              <a:t>musíte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sa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zaregistrovať</a:t>
            </a:r>
            <a:r>
              <a:rPr lang="hu-HU" sz="2600" dirty="0">
                <a:solidFill>
                  <a:prstClr val="black"/>
                </a:solidFill>
              </a:rPr>
              <a:t> a </a:t>
            </a:r>
            <a:r>
              <a:rPr lang="hu-HU" sz="2600" dirty="0" err="1">
                <a:solidFill>
                  <a:prstClr val="black"/>
                </a:solidFill>
              </a:rPr>
              <a:t>zakúpiť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si</a:t>
            </a:r>
            <a:r>
              <a:rPr lang="hu-HU" sz="2600" dirty="0">
                <a:solidFill>
                  <a:prstClr val="black"/>
                </a:solidFill>
              </a:rPr>
              <a:t>, </a:t>
            </a:r>
            <a:r>
              <a:rPr lang="hu-HU" sz="2600" dirty="0" err="1">
                <a:solidFill>
                  <a:prstClr val="black"/>
                </a:solidFill>
              </a:rPr>
              <a:t>alebo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prenajať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si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toto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meno</a:t>
            </a:r>
            <a:r>
              <a:rPr lang="hu-HU" sz="2600" dirty="0">
                <a:solidFill>
                  <a:prstClr val="black"/>
                </a:solidFill>
              </a:rPr>
              <a:t> na </a:t>
            </a:r>
            <a:r>
              <a:rPr lang="hu-HU" sz="2600" dirty="0" err="1">
                <a:solidFill>
                  <a:prstClr val="black"/>
                </a:solidFill>
              </a:rPr>
              <a:t>určitý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čas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ha szabad a választott </a:t>
            </a:r>
            <a:r>
              <a:rPr lang="hu-HU" sz="2600" dirty="0" err="1">
                <a:solidFill>
                  <a:prstClr val="black"/>
                </a:solidFill>
              </a:rPr>
              <a:t>domén</a:t>
            </a:r>
            <a:r>
              <a:rPr lang="hu-HU" sz="2600" dirty="0">
                <a:solidFill>
                  <a:prstClr val="black"/>
                </a:solidFill>
              </a:rPr>
              <a:t> név, regisztrálni kell, megvenni, vagy bérbe venni bizonyos </a:t>
            </a:r>
            <a:r>
              <a:rPr lang="hu-HU" sz="2600" dirty="0" smtClean="0">
                <a:solidFill>
                  <a:prstClr val="black"/>
                </a:solidFill>
              </a:rPr>
              <a:t>időre</a:t>
            </a:r>
          </a:p>
          <a:p>
            <a:pPr lvl="0"/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internet - </a:t>
            </a:r>
            <a:r>
              <a:rPr lang="hu-HU" sz="2600" dirty="0" err="1" smtClean="0">
                <a:solidFill>
                  <a:prstClr val="black"/>
                </a:solidFill>
              </a:rPr>
              <a:t>globálny</a:t>
            </a:r>
            <a:r>
              <a:rPr lang="hu-HU" sz="2600" dirty="0" smtClean="0">
                <a:solidFill>
                  <a:prstClr val="black"/>
                </a:solidFill>
              </a:rPr>
              <a:t>, </a:t>
            </a:r>
            <a:r>
              <a:rPr lang="hu-HU" sz="2600" dirty="0" err="1" smtClean="0">
                <a:solidFill>
                  <a:prstClr val="black"/>
                </a:solidFill>
              </a:rPr>
              <a:t>rôznorodý</a:t>
            </a:r>
            <a:r>
              <a:rPr lang="hu-HU" sz="2600" dirty="0" smtClean="0">
                <a:solidFill>
                  <a:prstClr val="black"/>
                </a:solidFill>
              </a:rPr>
              <a:t>, </a:t>
            </a:r>
            <a:r>
              <a:rPr lang="hu-HU" sz="2600" dirty="0" err="1" smtClean="0">
                <a:solidFill>
                  <a:prstClr val="black"/>
                </a:solidFill>
              </a:rPr>
              <a:t>decentralizovaný</a:t>
            </a:r>
            <a:r>
              <a:rPr lang="hu-HU" sz="2600" dirty="0" smtClean="0">
                <a:solidFill>
                  <a:prstClr val="black"/>
                </a:solidFill>
              </a:rPr>
              <a:t>, </a:t>
            </a:r>
            <a:r>
              <a:rPr lang="hu-HU" sz="2600" dirty="0" err="1" smtClean="0">
                <a:solidFill>
                  <a:prstClr val="black"/>
                </a:solidFill>
              </a:rPr>
              <a:t>anonymný</a:t>
            </a:r>
            <a:r>
              <a:rPr lang="hu-HU" sz="2600" dirty="0" smtClean="0">
                <a:solidFill>
                  <a:prstClr val="black"/>
                </a:solidFill>
              </a:rPr>
              <a:t> , „</a:t>
            </a:r>
            <a:r>
              <a:rPr lang="hu-HU" sz="2600" dirty="0" err="1">
                <a:solidFill>
                  <a:prstClr val="black"/>
                </a:solidFill>
              </a:rPr>
              <a:t>organizovaný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chaos</a:t>
            </a:r>
            <a:r>
              <a:rPr lang="hu-HU" sz="2600" dirty="0">
                <a:solidFill>
                  <a:prstClr val="black"/>
                </a:solidFill>
              </a:rPr>
              <a:t>“ 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i</a:t>
            </a:r>
            <a:r>
              <a:rPr lang="hu-HU" sz="2600" dirty="0" smtClean="0">
                <a:solidFill>
                  <a:prstClr val="black"/>
                </a:solidFill>
              </a:rPr>
              <a:t>nternet - globális</a:t>
            </a:r>
            <a:r>
              <a:rPr lang="hu-HU" sz="2600" dirty="0" smtClean="0">
                <a:solidFill>
                  <a:prstClr val="black"/>
                </a:solidFill>
              </a:rPr>
              <a:t>, különféle, decentralizált, anonim, „rendezett </a:t>
            </a:r>
            <a:r>
              <a:rPr lang="hu-HU" sz="2600" dirty="0">
                <a:solidFill>
                  <a:prstClr val="black"/>
                </a:solidFill>
              </a:rPr>
              <a:t>káosz”</a:t>
            </a:r>
          </a:p>
          <a:p>
            <a:endParaRPr lang="hu-HU" sz="2500" dirty="0">
              <a:solidFill>
                <a:prstClr val="black"/>
              </a:solidFill>
            </a:endParaRPr>
          </a:p>
          <a:p>
            <a:pPr lvl="0"/>
            <a:endParaRPr lang="hu-HU" sz="2500" dirty="0">
              <a:solidFill>
                <a:prstClr val="black"/>
              </a:solidFill>
            </a:endParaRPr>
          </a:p>
          <a:p>
            <a:pPr lvl="0"/>
            <a:endParaRPr lang="hu-HU" sz="25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mailový</a:t>
            </a:r>
            <a:r>
              <a:rPr lang="hu-HU" sz="2400" dirty="0">
                <a:solidFill>
                  <a:prstClr val="black"/>
                </a:solidFill>
              </a:rPr>
              <a:t> server- </a:t>
            </a:r>
            <a:r>
              <a:rPr lang="hu-HU" sz="2400" dirty="0" err="1">
                <a:solidFill>
                  <a:prstClr val="black"/>
                </a:solidFill>
              </a:rPr>
              <a:t>pracuje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virtuálna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pošta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mail szerver - virtuális postaként </a:t>
            </a:r>
            <a:r>
              <a:rPr lang="hu-HU" sz="2400" dirty="0" smtClean="0">
                <a:solidFill>
                  <a:prstClr val="black"/>
                </a:solidFill>
              </a:rPr>
              <a:t>működik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e-mailový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klient</a:t>
            </a:r>
            <a:r>
              <a:rPr lang="hu-HU" sz="2400" dirty="0">
                <a:solidFill>
                  <a:prstClr val="black"/>
                </a:solidFill>
              </a:rPr>
              <a:t> - program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inštalovať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vašom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počítači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ako</a:t>
            </a:r>
            <a:r>
              <a:rPr lang="hu-HU" sz="2400" dirty="0">
                <a:solidFill>
                  <a:prstClr val="black"/>
                </a:solidFill>
              </a:rPr>
              <a:t> Outlook Express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Thunderbird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môže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byť</a:t>
            </a:r>
            <a:r>
              <a:rPr lang="hu-HU" sz="2400" dirty="0">
                <a:solidFill>
                  <a:prstClr val="black"/>
                </a:solidFill>
              </a:rPr>
              <a:t> on-line </a:t>
            </a:r>
            <a:r>
              <a:rPr lang="hu-HU" sz="2400" dirty="0" err="1">
                <a:solidFill>
                  <a:prstClr val="black"/>
                </a:solidFill>
              </a:rPr>
              <a:t>dostupný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podobe</a:t>
            </a:r>
            <a:r>
              <a:rPr lang="hu-HU" sz="2400" dirty="0">
                <a:solidFill>
                  <a:prstClr val="black"/>
                </a:solidFill>
              </a:rPr>
              <a:t> “</a:t>
            </a:r>
            <a:r>
              <a:rPr lang="hu-HU" sz="2400" dirty="0" err="1">
                <a:solidFill>
                  <a:prstClr val="black"/>
                </a:solidFill>
              </a:rPr>
              <a:t>webmail</a:t>
            </a:r>
            <a:r>
              <a:rPr lang="hu-HU" sz="2400" dirty="0">
                <a:solidFill>
                  <a:prstClr val="black"/>
                </a:solidFill>
              </a:rPr>
              <a:t>”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e-mail kliens - a programot telepíteni lehet a számítógépre, </a:t>
            </a:r>
            <a:r>
              <a:rPr lang="hu-HU" sz="2400" dirty="0" smtClean="0">
                <a:solidFill>
                  <a:prstClr val="black"/>
                </a:solidFill>
              </a:rPr>
              <a:t>pl. </a:t>
            </a:r>
            <a:r>
              <a:rPr lang="hu-HU" sz="2400" dirty="0">
                <a:solidFill>
                  <a:prstClr val="black"/>
                </a:solidFill>
              </a:rPr>
              <a:t>Outlook Express , </a:t>
            </a:r>
            <a:r>
              <a:rPr lang="hu-HU" sz="2400" dirty="0" err="1">
                <a:solidFill>
                  <a:prstClr val="black"/>
                </a:solidFill>
              </a:rPr>
              <a:t>Thunderbird</a:t>
            </a:r>
            <a:r>
              <a:rPr lang="hu-HU" sz="2400" dirty="0">
                <a:solidFill>
                  <a:prstClr val="black"/>
                </a:solidFill>
              </a:rPr>
              <a:t>, vagy on-line hozzáférhető „</a:t>
            </a:r>
            <a:r>
              <a:rPr lang="hu-HU" sz="2400" dirty="0" err="1">
                <a:solidFill>
                  <a:prstClr val="black"/>
                </a:solidFill>
              </a:rPr>
              <a:t>webmail</a:t>
            </a:r>
            <a:r>
              <a:rPr lang="hu-HU" sz="2400" dirty="0">
                <a:solidFill>
                  <a:prstClr val="black"/>
                </a:solidFill>
              </a:rPr>
              <a:t>“ </a:t>
            </a:r>
            <a:r>
              <a:rPr lang="hu-HU" sz="2400" dirty="0" err="1">
                <a:solidFill>
                  <a:prstClr val="black"/>
                </a:solidFill>
              </a:rPr>
              <a:t>webposta</a:t>
            </a:r>
            <a:r>
              <a:rPr lang="hu-HU" sz="2400" dirty="0">
                <a:solidFill>
                  <a:prstClr val="black"/>
                </a:solidFill>
              </a:rPr>
              <a:t> formájában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e-mailové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konto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poštová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schránka</a:t>
            </a:r>
            <a:r>
              <a:rPr lang="hu-HU" sz="2400" dirty="0">
                <a:solidFill>
                  <a:prstClr val="black"/>
                </a:solidFill>
              </a:rPr>
              <a:t> – </a:t>
            </a:r>
            <a:r>
              <a:rPr lang="hu-HU" sz="2400" dirty="0" err="1">
                <a:solidFill>
                  <a:prstClr val="black"/>
                </a:solidFill>
              </a:rPr>
              <a:t>skladuje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všetku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doručenú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poštu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vždy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kontroluje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prihlasovacím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heslom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email kontó – </a:t>
            </a:r>
            <a:r>
              <a:rPr lang="hu-HU" sz="2400" dirty="0" smtClean="0">
                <a:solidFill>
                  <a:prstClr val="black"/>
                </a:solidFill>
              </a:rPr>
              <a:t>olyan mint </a:t>
            </a:r>
            <a:r>
              <a:rPr lang="hu-HU" sz="2400" dirty="0">
                <a:solidFill>
                  <a:prstClr val="black"/>
                </a:solidFill>
              </a:rPr>
              <a:t>a postaláda – minden kapott postát megőriz – felhasználói név, jelszó szükséges a </a:t>
            </a:r>
            <a:r>
              <a:rPr lang="hu-HU" sz="2400" dirty="0" smtClean="0">
                <a:solidFill>
                  <a:prstClr val="black"/>
                </a:solidFill>
              </a:rPr>
              <a:t>bejelentkezéshez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rýchlosť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prenosu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adatátvitel gyorsasága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2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viaceré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cieľové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miesta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naraz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több címzett </a:t>
            </a:r>
            <a:r>
              <a:rPr lang="hu-HU" sz="2400" dirty="0" smtClean="0">
                <a:solidFill>
                  <a:prstClr val="black"/>
                </a:solidFill>
              </a:rPr>
              <a:t>egyidejűleg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Networking</a:t>
            </a:r>
            <a:r>
              <a:rPr lang="hu-HU" sz="2400" dirty="0">
                <a:solidFill>
                  <a:prstClr val="black"/>
                </a:solidFill>
              </a:rPr>
              <a:t> –</a:t>
            </a:r>
            <a:r>
              <a:rPr lang="hu-HU" sz="2400" dirty="0" err="1">
                <a:solidFill>
                  <a:prstClr val="black"/>
                </a:solidFill>
              </a:rPr>
              <a:t>vytváranie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sietí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Networking</a:t>
            </a:r>
            <a:r>
              <a:rPr lang="hu-HU" sz="2400" dirty="0">
                <a:solidFill>
                  <a:prstClr val="black"/>
                </a:solidFill>
              </a:rPr>
              <a:t> - hálózatok kialakítása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2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globálny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prístup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globális </a:t>
            </a:r>
            <a:r>
              <a:rPr lang="hu-HU" sz="2400" dirty="0" smtClean="0">
                <a:solidFill>
                  <a:prstClr val="black"/>
                </a:solidFill>
              </a:rPr>
              <a:t>elérhetőség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potvrdenie</a:t>
            </a:r>
            <a:r>
              <a:rPr lang="hu-HU" sz="2400" dirty="0">
                <a:solidFill>
                  <a:prstClr val="black"/>
                </a:solidFill>
              </a:rPr>
              <a:t> o </a:t>
            </a:r>
            <a:r>
              <a:rPr lang="hu-HU" sz="2400" dirty="0" err="1" smtClean="0">
                <a:solidFill>
                  <a:prstClr val="black"/>
                </a:solidFill>
              </a:rPr>
              <a:t>prijatí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kézbesítési visszaigazolások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2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vysoká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úroveň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bezpečnosti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magas biztonsági </a:t>
            </a:r>
            <a:r>
              <a:rPr lang="hu-HU" sz="2400" dirty="0" smtClean="0">
                <a:solidFill>
                  <a:prstClr val="black"/>
                </a:solidFill>
              </a:rPr>
              <a:t>szint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World Wide Web (WWW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) 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világháló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</a:b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622</Words>
  <Application>Microsoft Office PowerPoint</Application>
  <PresentationFormat>Diavetítés a képernyőre (4:3 oldalarány)</PresentationFormat>
  <Paragraphs>155</Paragraphs>
  <Slides>23</Slides>
  <Notes>23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4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17</cp:revision>
  <dcterms:created xsi:type="dcterms:W3CDTF">2013-03-28T07:15:55Z</dcterms:created>
  <dcterms:modified xsi:type="dcterms:W3CDTF">2014-01-13T16:32:48Z</dcterms:modified>
</cp:coreProperties>
</file>