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  <p:sldId id="277" r:id="rId24"/>
  </p:sldIdLst>
  <p:sldSz cx="9144000" cy="6858000" type="screen4x3"/>
  <p:notesSz cx="6865938" cy="9998075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4718" autoAdjust="0"/>
  </p:normalViewPr>
  <p:slideViewPr>
    <p:cSldViewPr>
      <p:cViewPr varScale="1">
        <p:scale>
          <a:sx n="71" d="100"/>
          <a:sy n="71" d="100"/>
        </p:scale>
        <p:origin x="-11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0FBDA87A-353E-47FF-9FE7-E27D009086D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036650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7557D546-2CC2-4ACB-8E51-9E8DB65FC0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354762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10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11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12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13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14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15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16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17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18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19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2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20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>
                <a:solidFill>
                  <a:prstClr val="black"/>
                </a:solidFill>
              </a:rPr>
              <a:pPr/>
              <a:t>21</a:t>
            </a:fld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22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23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3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4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5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6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7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8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7D546-2CC2-4ACB-8E51-9E8DB65FC085}" type="slidenum">
              <a:rPr lang="hu-HU" smtClean="0"/>
              <a:t>9</a:t>
            </a:fld>
            <a:endParaRPr lang="hu-HU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AA21F-DF6C-45D2-A782-DEB2C9C23656}" type="datetimeFigureOut">
              <a:rPr lang="hu-HU" smtClean="0"/>
              <a:t>2014.01.31.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6DBB-999C-4B47-9E3F-D5E57531CBD4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endParaRPr lang="hu-HU" dirty="0" smtClean="0"/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		</a:t>
            </a:r>
            <a:r>
              <a:rPr lang="hu-HU" dirty="0" err="1" smtClean="0"/>
              <a:t>Vitaj</a:t>
            </a:r>
            <a:r>
              <a:rPr lang="hu-HU" dirty="0" smtClean="0"/>
              <a:t>!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 smtClean="0"/>
              <a:t>			     Üdvözöllek!</a:t>
            </a:r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1705" y="6021288"/>
            <a:ext cx="598593" cy="69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endParaRPr lang="hu-HU" sz="24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hu-HU" sz="2400" dirty="0" err="1" smtClean="0">
                <a:solidFill>
                  <a:prstClr val="black"/>
                </a:solidFill>
                <a:ea typeface="+mj-ea"/>
                <a:cs typeface="+mj-cs"/>
              </a:rPr>
              <a:t>komanditná</a:t>
            </a:r>
            <a:r>
              <a:rPr lang="hu-HU" sz="24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  <a:ea typeface="+mj-ea"/>
                <a:cs typeface="+mj-cs"/>
              </a:rPr>
              <a:t>spoločnosť</a:t>
            </a:r>
            <a:endParaRPr lang="hu-HU" sz="24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hu-HU" sz="2400" dirty="0" smtClean="0">
                <a:solidFill>
                  <a:prstClr val="black"/>
                </a:solidFill>
                <a:ea typeface="+mj-ea"/>
                <a:cs typeface="+mj-cs"/>
              </a:rPr>
              <a:t>betéti társaság</a:t>
            </a:r>
          </a:p>
          <a:p>
            <a:endParaRPr lang="hu-HU" sz="2400" dirty="0">
              <a:solidFill>
                <a:prstClr val="black"/>
              </a:solidFill>
              <a:ea typeface="+mj-ea"/>
              <a:cs typeface="+mj-cs"/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komandista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kültag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082150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komplementár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>
                <a:solidFill>
                  <a:prstClr val="black"/>
                </a:solidFill>
              </a:rPr>
              <a:t>b</a:t>
            </a:r>
            <a:r>
              <a:rPr lang="hu-HU" sz="2400" dirty="0" smtClean="0">
                <a:solidFill>
                  <a:prstClr val="black"/>
                </a:solidFill>
              </a:rPr>
              <a:t>eltag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podľa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výšky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splatených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vkladov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a </a:t>
            </a:r>
            <a:r>
              <a:rPr lang="hu-HU" sz="2400" dirty="0">
                <a:solidFill>
                  <a:prstClr val="black"/>
                </a:solidFill>
              </a:rPr>
              <a:t>vagyoni betét arányában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nárok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na </a:t>
            </a:r>
            <a:r>
              <a:rPr lang="hu-HU" sz="2400" dirty="0" err="1">
                <a:solidFill>
                  <a:prstClr val="black"/>
                </a:solidFill>
              </a:rPr>
              <a:t>vrátenie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hodnoty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splateného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vkladu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a </a:t>
            </a:r>
            <a:r>
              <a:rPr lang="hu-HU" sz="2400" dirty="0">
                <a:solidFill>
                  <a:prstClr val="black"/>
                </a:solidFill>
              </a:rPr>
              <a:t>vagyoni betét összegével megegyező visszatérítési </a:t>
            </a:r>
            <a:r>
              <a:rPr lang="hu-HU" sz="2400" dirty="0" smtClean="0">
                <a:solidFill>
                  <a:prstClr val="black"/>
                </a:solidFill>
              </a:rPr>
              <a:t>igény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elektronické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podanie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do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obchodného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registra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elektronikus </a:t>
            </a:r>
            <a:r>
              <a:rPr lang="hu-HU" sz="2400" dirty="0">
                <a:solidFill>
                  <a:prstClr val="black"/>
                </a:solidFill>
              </a:rPr>
              <a:t>cégbírósági eljárások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uloženie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listiny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do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zbierky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listín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okiratok </a:t>
            </a:r>
            <a:r>
              <a:rPr lang="hu-HU" sz="2400" dirty="0">
                <a:solidFill>
                  <a:prstClr val="black"/>
                </a:solidFill>
              </a:rPr>
              <a:t>elhelyezése az </a:t>
            </a:r>
            <a:r>
              <a:rPr lang="hu-HU" sz="2400" dirty="0" smtClean="0">
                <a:solidFill>
                  <a:prstClr val="black"/>
                </a:solidFill>
              </a:rPr>
              <a:t>okirattárba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zaručený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elektronický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podpis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minősített </a:t>
            </a:r>
            <a:r>
              <a:rPr lang="hu-HU" sz="2400" dirty="0">
                <a:solidFill>
                  <a:prstClr val="black"/>
                </a:solidFill>
              </a:rPr>
              <a:t>elektronikus aláírás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099808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 smtClean="0"/>
              <a:t>Prelož</a:t>
            </a:r>
            <a:r>
              <a:rPr lang="hu-HU" sz="2400" dirty="0" smtClean="0"/>
              <a:t>! – Fordítsd le!</a:t>
            </a:r>
            <a:endParaRPr lang="hu-HU" sz="2400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určili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sme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spoločníkov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………………………………….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sz="2400" dirty="0" smtClean="0"/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súhlasili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všetci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spoločníci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…………………………………….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>
                <a:solidFill>
                  <a:prstClr val="black"/>
                </a:solidFill>
              </a:rPr>
              <a:t>Prelož</a:t>
            </a:r>
            <a:r>
              <a:rPr lang="hu-HU" sz="2400" dirty="0">
                <a:solidFill>
                  <a:prstClr val="black"/>
                </a:solidFill>
              </a:rPr>
              <a:t>! – Fordítsd le!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od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obchodného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vedenia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spoločnosti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………………………………………………………….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sz="2400" dirty="0" smtClean="0"/>
          </a:p>
          <a:p>
            <a:pPr lvl="0"/>
            <a:r>
              <a:rPr lang="hu-HU" sz="2400" dirty="0" err="1">
                <a:solidFill>
                  <a:prstClr val="black"/>
                </a:solidFill>
              </a:rPr>
              <a:t>b</a:t>
            </a:r>
            <a:r>
              <a:rPr lang="hu-HU" sz="2400" dirty="0" err="1" smtClean="0">
                <a:solidFill>
                  <a:prstClr val="black"/>
                </a:solidFill>
              </a:rPr>
              <a:t>ez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štatutárneho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orgánu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>
                <a:solidFill>
                  <a:prstClr val="black"/>
                </a:solidFill>
              </a:rPr>
              <a:t>Prelož</a:t>
            </a:r>
            <a:r>
              <a:rPr lang="hu-HU" sz="2400" dirty="0">
                <a:solidFill>
                  <a:prstClr val="black"/>
                </a:solidFill>
              </a:rPr>
              <a:t>! – Fordítsd le!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písomnú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formu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……………………….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>
                <a:solidFill>
                  <a:prstClr val="black"/>
                </a:solidFill>
              </a:rPr>
              <a:t>s </a:t>
            </a:r>
            <a:r>
              <a:rPr lang="hu-HU" sz="2400" dirty="0" err="1" smtClean="0">
                <a:solidFill>
                  <a:prstClr val="black"/>
                </a:solidFill>
              </a:rPr>
              <a:t>overeným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podpisom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………………………………….</a:t>
            </a:r>
            <a:endParaRPr lang="hu-H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 smtClean="0"/>
              <a:t>Utvor</a:t>
            </a:r>
            <a:r>
              <a:rPr lang="hu-HU" sz="2400" dirty="0" smtClean="0"/>
              <a:t> </a:t>
            </a:r>
            <a:r>
              <a:rPr lang="hu-HU" sz="2400" dirty="0" err="1" smtClean="0"/>
              <a:t>vety</a:t>
            </a:r>
            <a:r>
              <a:rPr lang="hu-HU" sz="2400" dirty="0" smtClean="0"/>
              <a:t>! – Alkoss mondatokat!</a:t>
            </a:r>
            <a:endParaRPr lang="hu-HU" sz="2400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hu-HU" sz="2600" dirty="0" err="1"/>
              <a:t>s</a:t>
            </a:r>
            <a:r>
              <a:rPr lang="hu-HU" sz="2600" dirty="0" err="1" smtClean="0"/>
              <a:t>o</a:t>
            </a:r>
            <a:r>
              <a:rPr lang="hu-HU" sz="2600" dirty="0" smtClean="0"/>
              <a:t> </a:t>
            </a:r>
            <a:r>
              <a:rPr lang="hu-HU" sz="2600" dirty="0" err="1" smtClean="0">
                <a:solidFill>
                  <a:prstClr val="black"/>
                </a:solidFill>
              </a:rPr>
              <a:t>štatutárnym</a:t>
            </a:r>
            <a:r>
              <a:rPr lang="hu-HU" sz="2600" dirty="0" smtClean="0">
                <a:solidFill>
                  <a:prstClr val="black"/>
                </a:solidFill>
              </a:rPr>
              <a:t> </a:t>
            </a:r>
            <a:r>
              <a:rPr lang="hu-HU" sz="2600" dirty="0" err="1" smtClean="0">
                <a:solidFill>
                  <a:prstClr val="black"/>
                </a:solidFill>
              </a:rPr>
              <a:t>orgánom</a:t>
            </a:r>
            <a:endParaRPr lang="hu-HU" sz="2600" dirty="0">
              <a:solidFill>
                <a:prstClr val="black"/>
              </a:solidFill>
            </a:endParaRPr>
          </a:p>
          <a:p>
            <a:pPr lvl="0"/>
            <a:r>
              <a:rPr lang="hu-HU" sz="2600" dirty="0">
                <a:solidFill>
                  <a:prstClr val="black"/>
                </a:solidFill>
              </a:rPr>
              <a:t>törvényes </a:t>
            </a:r>
            <a:r>
              <a:rPr lang="hu-HU" sz="2600" dirty="0" smtClean="0">
                <a:solidFill>
                  <a:prstClr val="black"/>
                </a:solidFill>
              </a:rPr>
              <a:t>képviselővel</a:t>
            </a:r>
          </a:p>
          <a:p>
            <a:pPr lvl="0"/>
            <a:r>
              <a:rPr lang="hu-HU" sz="2600" dirty="0" smtClean="0">
                <a:solidFill>
                  <a:prstClr val="black"/>
                </a:solidFill>
              </a:rPr>
              <a:t>……………………………………………………….. .</a:t>
            </a:r>
          </a:p>
          <a:p>
            <a:pPr lvl="0"/>
            <a:r>
              <a:rPr lang="hu-HU" sz="2600" dirty="0" smtClean="0">
                <a:solidFill>
                  <a:prstClr val="black"/>
                </a:solidFill>
              </a:rPr>
              <a:t>……………………………………………………….. .</a:t>
            </a:r>
          </a:p>
          <a:p>
            <a:pPr lvl="0"/>
            <a:endParaRPr lang="hu-HU" sz="2600" dirty="0" smtClean="0">
              <a:solidFill>
                <a:prstClr val="black"/>
              </a:solidFill>
            </a:endParaRPr>
          </a:p>
          <a:p>
            <a:pPr lvl="0"/>
            <a:r>
              <a:rPr lang="hu-HU" sz="2600" dirty="0" err="1">
                <a:solidFill>
                  <a:prstClr val="black"/>
                </a:solidFill>
              </a:rPr>
              <a:t>b</a:t>
            </a:r>
            <a:r>
              <a:rPr lang="hu-HU" sz="2600" dirty="0" err="1" smtClean="0">
                <a:solidFill>
                  <a:prstClr val="black"/>
                </a:solidFill>
              </a:rPr>
              <a:t>ez</a:t>
            </a:r>
            <a:r>
              <a:rPr lang="hu-HU" sz="2600" dirty="0" smtClean="0">
                <a:solidFill>
                  <a:prstClr val="black"/>
                </a:solidFill>
              </a:rPr>
              <a:t> </a:t>
            </a:r>
            <a:r>
              <a:rPr lang="hu-HU" sz="2600" dirty="0" err="1" smtClean="0">
                <a:solidFill>
                  <a:prstClr val="black"/>
                </a:solidFill>
              </a:rPr>
              <a:t>rozhodnutia</a:t>
            </a:r>
            <a:r>
              <a:rPr lang="hu-HU" sz="2600" dirty="0" smtClean="0">
                <a:solidFill>
                  <a:prstClr val="black"/>
                </a:solidFill>
              </a:rPr>
              <a:t> </a:t>
            </a:r>
            <a:r>
              <a:rPr lang="hu-HU" sz="2600" dirty="0" err="1">
                <a:solidFill>
                  <a:prstClr val="black"/>
                </a:solidFill>
              </a:rPr>
              <a:t>spoločníka</a:t>
            </a:r>
            <a:endParaRPr lang="hu-HU" sz="2600" dirty="0">
              <a:solidFill>
                <a:prstClr val="black"/>
              </a:solidFill>
            </a:endParaRPr>
          </a:p>
          <a:p>
            <a:pPr lvl="0"/>
            <a:r>
              <a:rPr lang="hu-HU" sz="2600" dirty="0">
                <a:solidFill>
                  <a:prstClr val="black"/>
                </a:solidFill>
              </a:rPr>
              <a:t>a tag </a:t>
            </a:r>
            <a:r>
              <a:rPr lang="hu-HU" sz="2600" dirty="0" smtClean="0">
                <a:solidFill>
                  <a:prstClr val="black"/>
                </a:solidFill>
              </a:rPr>
              <a:t>döntése nélkül</a:t>
            </a:r>
          </a:p>
          <a:p>
            <a:pPr lvl="0"/>
            <a:r>
              <a:rPr lang="hu-HU" sz="2600" dirty="0" smtClean="0">
                <a:solidFill>
                  <a:prstClr val="black"/>
                </a:solidFill>
              </a:rPr>
              <a:t>………………………………………………………… .</a:t>
            </a:r>
          </a:p>
          <a:p>
            <a:pPr lvl="0"/>
            <a:r>
              <a:rPr lang="hu-HU" sz="2600" dirty="0" smtClean="0">
                <a:solidFill>
                  <a:prstClr val="black"/>
                </a:solidFill>
              </a:rPr>
              <a:t>………………………………………………………… .</a:t>
            </a:r>
            <a:endParaRPr lang="hu-HU" sz="2600" dirty="0">
              <a:solidFill>
                <a:prstClr val="black"/>
              </a:solidFill>
            </a:endParaRPr>
          </a:p>
          <a:p>
            <a:pPr lvl="0"/>
            <a:endParaRPr lang="hu-HU" dirty="0">
              <a:solidFill>
                <a:prstClr val="black"/>
              </a:solidFill>
            </a:endParaRPr>
          </a:p>
          <a:p>
            <a:pPr lvl="0"/>
            <a:endParaRPr lang="hu-HU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>
                <a:solidFill>
                  <a:prstClr val="black"/>
                </a:solidFill>
              </a:rPr>
              <a:t>Utvor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vety</a:t>
            </a:r>
            <a:r>
              <a:rPr lang="hu-HU" sz="2400" dirty="0">
                <a:solidFill>
                  <a:prstClr val="black"/>
                </a:solidFill>
              </a:rPr>
              <a:t>! – Alkoss mondatokat!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hu-HU" sz="2600" dirty="0" err="1">
                <a:solidFill>
                  <a:prstClr val="black"/>
                </a:solidFill>
              </a:rPr>
              <a:t>podľa</a:t>
            </a:r>
            <a:r>
              <a:rPr lang="hu-HU" sz="2600" dirty="0">
                <a:solidFill>
                  <a:prstClr val="black"/>
                </a:solidFill>
              </a:rPr>
              <a:t> </a:t>
            </a:r>
            <a:r>
              <a:rPr lang="hu-HU" sz="2600" dirty="0" err="1">
                <a:solidFill>
                  <a:prstClr val="black"/>
                </a:solidFill>
              </a:rPr>
              <a:t>výšky</a:t>
            </a:r>
            <a:r>
              <a:rPr lang="hu-HU" sz="2600" dirty="0">
                <a:solidFill>
                  <a:prstClr val="black"/>
                </a:solidFill>
              </a:rPr>
              <a:t> </a:t>
            </a:r>
            <a:r>
              <a:rPr lang="hu-HU" sz="2600" dirty="0" err="1">
                <a:solidFill>
                  <a:prstClr val="black"/>
                </a:solidFill>
              </a:rPr>
              <a:t>splatených</a:t>
            </a:r>
            <a:r>
              <a:rPr lang="hu-HU" sz="2600" dirty="0">
                <a:solidFill>
                  <a:prstClr val="black"/>
                </a:solidFill>
              </a:rPr>
              <a:t> </a:t>
            </a:r>
            <a:r>
              <a:rPr lang="hu-HU" sz="2600" dirty="0" err="1">
                <a:solidFill>
                  <a:prstClr val="black"/>
                </a:solidFill>
              </a:rPr>
              <a:t>vkladov</a:t>
            </a:r>
            <a:endParaRPr lang="hu-HU" sz="2600" dirty="0">
              <a:solidFill>
                <a:prstClr val="black"/>
              </a:solidFill>
            </a:endParaRPr>
          </a:p>
          <a:p>
            <a:pPr lvl="0"/>
            <a:r>
              <a:rPr lang="hu-HU" sz="2600" dirty="0">
                <a:solidFill>
                  <a:prstClr val="black"/>
                </a:solidFill>
              </a:rPr>
              <a:t>a vagyoni betét arányában</a:t>
            </a:r>
          </a:p>
          <a:p>
            <a:r>
              <a:rPr lang="hu-HU" sz="2600" dirty="0" smtClean="0"/>
              <a:t>……………………………………………………….. .</a:t>
            </a:r>
          </a:p>
          <a:p>
            <a:r>
              <a:rPr lang="hu-HU" sz="2600" dirty="0" smtClean="0"/>
              <a:t>……………………………………………………….. .</a:t>
            </a:r>
          </a:p>
          <a:p>
            <a:endParaRPr lang="hu-HU" sz="2600" dirty="0" smtClean="0"/>
          </a:p>
          <a:p>
            <a:pPr lvl="0"/>
            <a:r>
              <a:rPr lang="hu-HU" sz="2600" dirty="0" err="1">
                <a:solidFill>
                  <a:prstClr val="black"/>
                </a:solidFill>
              </a:rPr>
              <a:t>zaručený</a:t>
            </a:r>
            <a:r>
              <a:rPr lang="hu-HU" sz="2600" dirty="0">
                <a:solidFill>
                  <a:prstClr val="black"/>
                </a:solidFill>
              </a:rPr>
              <a:t> </a:t>
            </a:r>
            <a:r>
              <a:rPr lang="hu-HU" sz="2600" dirty="0" err="1">
                <a:solidFill>
                  <a:prstClr val="black"/>
                </a:solidFill>
              </a:rPr>
              <a:t>elektronický</a:t>
            </a:r>
            <a:r>
              <a:rPr lang="hu-HU" sz="2600" dirty="0">
                <a:solidFill>
                  <a:prstClr val="black"/>
                </a:solidFill>
              </a:rPr>
              <a:t> </a:t>
            </a:r>
            <a:r>
              <a:rPr lang="hu-HU" sz="2600" dirty="0" err="1">
                <a:solidFill>
                  <a:prstClr val="black"/>
                </a:solidFill>
              </a:rPr>
              <a:t>podpis</a:t>
            </a:r>
            <a:endParaRPr lang="hu-HU" sz="2600" dirty="0">
              <a:solidFill>
                <a:prstClr val="black"/>
              </a:solidFill>
            </a:endParaRPr>
          </a:p>
          <a:p>
            <a:pPr lvl="0"/>
            <a:r>
              <a:rPr lang="hu-HU" sz="2600" dirty="0">
                <a:solidFill>
                  <a:prstClr val="black"/>
                </a:solidFill>
              </a:rPr>
              <a:t>minősített elektronikus </a:t>
            </a:r>
            <a:r>
              <a:rPr lang="hu-HU" sz="2600" dirty="0" smtClean="0">
                <a:solidFill>
                  <a:prstClr val="black"/>
                </a:solidFill>
              </a:rPr>
              <a:t>aláírás</a:t>
            </a:r>
          </a:p>
          <a:p>
            <a:pPr lvl="0"/>
            <a:r>
              <a:rPr lang="hu-HU" sz="2600" dirty="0" smtClean="0">
                <a:solidFill>
                  <a:prstClr val="black"/>
                </a:solidFill>
              </a:rPr>
              <a:t>……………………………………………………….. .</a:t>
            </a:r>
          </a:p>
          <a:p>
            <a:pPr lvl="0"/>
            <a:r>
              <a:rPr lang="hu-HU" sz="2600" dirty="0" smtClean="0">
                <a:solidFill>
                  <a:prstClr val="black"/>
                </a:solidFill>
              </a:rPr>
              <a:t>……………………………………………………….. .</a:t>
            </a:r>
            <a:endParaRPr lang="hu-HU" sz="2600" dirty="0">
              <a:solidFill>
                <a:prstClr val="black"/>
              </a:solidFill>
            </a:endParaRPr>
          </a:p>
          <a:p>
            <a:endParaRPr lang="hu-HU" dirty="0"/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 smtClean="0">
                <a:solidFill>
                  <a:prstClr val="black"/>
                </a:solidFill>
              </a:rPr>
              <a:t>Odpovedz</a:t>
            </a:r>
            <a:r>
              <a:rPr lang="hu-HU" sz="2400" dirty="0" smtClean="0">
                <a:solidFill>
                  <a:prstClr val="black"/>
                </a:solidFill>
              </a:rPr>
              <a:t>! – Válaszolj!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Doniesli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ste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návrh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na </a:t>
            </a:r>
            <a:r>
              <a:rPr lang="hu-HU" sz="2400" dirty="0" err="1">
                <a:solidFill>
                  <a:prstClr val="black"/>
                </a:solidFill>
              </a:rPr>
              <a:t>zápis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do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obchodného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registra</a:t>
            </a:r>
            <a:r>
              <a:rPr lang="hu-HU" sz="2400" dirty="0" smtClean="0">
                <a:solidFill>
                  <a:prstClr val="black"/>
                </a:solidFill>
              </a:rPr>
              <a:t>?</a:t>
            </a:r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Elhozta a cégbírósági </a:t>
            </a:r>
            <a:r>
              <a:rPr lang="hu-HU" sz="2400" dirty="0">
                <a:solidFill>
                  <a:prstClr val="black"/>
                </a:solidFill>
              </a:rPr>
              <a:t>bejegyzés iránti </a:t>
            </a:r>
            <a:r>
              <a:rPr lang="hu-HU" sz="2400" dirty="0" smtClean="0">
                <a:solidFill>
                  <a:prstClr val="black"/>
                </a:solidFill>
              </a:rPr>
              <a:t>kérelmet?</a:t>
            </a:r>
          </a:p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………………………………………………………………… .</a:t>
            </a: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………………………………………………………………… .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verejná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obchodná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spoločnosť</a:t>
            </a:r>
            <a:r>
              <a:rPr lang="hu-HU" sz="2400" dirty="0" smtClean="0">
                <a:solidFill>
                  <a:prstClr val="black"/>
                </a:solidFill>
              </a:rPr>
              <a:t> (</a:t>
            </a:r>
            <a:r>
              <a:rPr lang="hu-HU" sz="2400" dirty="0" err="1" smtClean="0">
                <a:solidFill>
                  <a:prstClr val="black"/>
                </a:solidFill>
              </a:rPr>
              <a:t>v.o.s</a:t>
            </a:r>
            <a:r>
              <a:rPr lang="hu-HU" sz="2400" dirty="0" smtClean="0">
                <a:solidFill>
                  <a:prstClr val="black"/>
                </a:solidFill>
              </a:rPr>
              <a:t>.)</a:t>
            </a: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közkereseti társaság (</a:t>
            </a:r>
            <a:r>
              <a:rPr lang="hu-HU" sz="2400" dirty="0" err="1" smtClean="0">
                <a:solidFill>
                  <a:prstClr val="black"/>
                </a:solidFill>
              </a:rPr>
              <a:t>kkt</a:t>
            </a:r>
            <a:r>
              <a:rPr lang="hu-HU" sz="2400" dirty="0" smtClean="0">
                <a:solidFill>
                  <a:prstClr val="black"/>
                </a:solidFill>
              </a:rPr>
              <a:t>)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priezvisko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aspoň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jedného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spoločníka</a:t>
            </a:r>
            <a:r>
              <a:rPr lang="hu-HU" sz="2400" dirty="0">
                <a:solidFill>
                  <a:prstClr val="black"/>
                </a:solidFill>
              </a:rPr>
              <a:t>+ „a </a:t>
            </a:r>
            <a:r>
              <a:rPr lang="hu-HU" sz="2400" dirty="0" err="1">
                <a:solidFill>
                  <a:prstClr val="black"/>
                </a:solidFill>
              </a:rPr>
              <a:t>spol</a:t>
            </a:r>
            <a:r>
              <a:rPr lang="hu-HU" sz="2400" dirty="0" smtClean="0">
                <a:solidFill>
                  <a:prstClr val="black"/>
                </a:solidFill>
              </a:rPr>
              <a:t>.”</a:t>
            </a: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egyik </a:t>
            </a:r>
            <a:r>
              <a:rPr lang="hu-HU" sz="2400" dirty="0">
                <a:solidFill>
                  <a:prstClr val="black"/>
                </a:solidFill>
              </a:rPr>
              <a:t>tag családneve „és társa”</a:t>
            </a:r>
          </a:p>
          <a:p>
            <a:endParaRPr lang="hu-H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2468" y="6010638"/>
            <a:ext cx="607830" cy="70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>
                <a:solidFill>
                  <a:prstClr val="black"/>
                </a:solidFill>
              </a:rPr>
              <a:t>Odpovedz</a:t>
            </a:r>
            <a:r>
              <a:rPr lang="hu-HU" sz="2400" dirty="0">
                <a:solidFill>
                  <a:prstClr val="black"/>
                </a:solidFill>
              </a:rPr>
              <a:t>! – Válaszolj!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Kedy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bude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konanie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o </a:t>
            </a:r>
            <a:r>
              <a:rPr lang="hu-HU" sz="2400" dirty="0" err="1" smtClean="0">
                <a:solidFill>
                  <a:prstClr val="black"/>
                </a:solidFill>
              </a:rPr>
              <a:t>dedičstve</a:t>
            </a:r>
            <a:r>
              <a:rPr lang="hu-HU" sz="2400" dirty="0" smtClean="0">
                <a:solidFill>
                  <a:prstClr val="black"/>
                </a:solidFill>
              </a:rPr>
              <a:t>?</a:t>
            </a:r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Mikor lesz az örökösödési eljárás?</a:t>
            </a:r>
          </a:p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…………………………………………………………….. .</a:t>
            </a: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…………………………………………………………….. .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400" dirty="0" err="1">
                <a:solidFill>
                  <a:prstClr val="black"/>
                </a:solidFill>
              </a:rPr>
              <a:t>Odpovedz</a:t>
            </a:r>
            <a:r>
              <a:rPr lang="hu-HU" sz="2400" dirty="0">
                <a:solidFill>
                  <a:prstClr val="black"/>
                </a:solidFill>
              </a:rPr>
              <a:t>! – Válaszolj!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Kde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je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spoločník</a:t>
            </a:r>
            <a:r>
              <a:rPr lang="hu-HU" sz="2400" dirty="0" smtClean="0">
                <a:solidFill>
                  <a:prstClr val="black"/>
                </a:solidFill>
              </a:rPr>
              <a:t>, </a:t>
            </a:r>
            <a:r>
              <a:rPr lang="hu-HU" sz="2400" dirty="0" err="1">
                <a:solidFill>
                  <a:prstClr val="black"/>
                </a:solidFill>
              </a:rPr>
              <a:t>poverený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obchodným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vedením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spoločnosti</a:t>
            </a:r>
            <a:r>
              <a:rPr lang="hu-HU" sz="2400" dirty="0" smtClean="0">
                <a:solidFill>
                  <a:prstClr val="black"/>
                </a:solidFill>
              </a:rPr>
              <a:t>?</a:t>
            </a:r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Hol van az üzletvezetéssel </a:t>
            </a:r>
            <a:r>
              <a:rPr lang="hu-HU" sz="2400" dirty="0">
                <a:solidFill>
                  <a:prstClr val="black"/>
                </a:solidFill>
              </a:rPr>
              <a:t>megbízott </a:t>
            </a:r>
            <a:r>
              <a:rPr lang="hu-HU" sz="2400" dirty="0" smtClean="0">
                <a:solidFill>
                  <a:prstClr val="black"/>
                </a:solidFill>
              </a:rPr>
              <a:t>tag?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…………………………………………………………………… .</a:t>
            </a: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…………………………………………………………………… .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4561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endParaRPr lang="hu-HU" dirty="0" smtClean="0"/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	</a:t>
            </a:r>
            <a:r>
              <a:rPr lang="hu-HU" dirty="0" err="1" smtClean="0"/>
              <a:t>Koncerzácia</a:t>
            </a:r>
            <a:endParaRPr lang="hu-HU" dirty="0" smtClean="0"/>
          </a:p>
          <a:p>
            <a:endParaRPr lang="hu-HU" dirty="0"/>
          </a:p>
          <a:p>
            <a:pPr marL="0" indent="0">
              <a:buNone/>
            </a:pPr>
            <a:r>
              <a:rPr lang="hu-HU" dirty="0" smtClean="0"/>
              <a:t>			Beszélgetés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074050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	</a:t>
            </a:r>
            <a:r>
              <a:rPr lang="hu-HU" dirty="0" err="1" smtClean="0"/>
              <a:t>Ďakujem</a:t>
            </a:r>
            <a:r>
              <a:rPr lang="hu-HU" dirty="0" smtClean="0"/>
              <a:t> </a:t>
            </a:r>
            <a:r>
              <a:rPr lang="hu-HU" dirty="0" err="1" smtClean="0"/>
              <a:t>za</a:t>
            </a:r>
            <a:r>
              <a:rPr lang="hu-HU" dirty="0" smtClean="0"/>
              <a:t> </a:t>
            </a:r>
            <a:r>
              <a:rPr lang="hu-HU" dirty="0" err="1" smtClean="0"/>
              <a:t>pozornosť</a:t>
            </a:r>
            <a:r>
              <a:rPr lang="hu-HU" dirty="0" smtClean="0"/>
              <a:t>!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 smtClean="0"/>
              <a:t>		Köszönöm a figyelmet!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sz="1400" dirty="0" smtClean="0"/>
              <a:t>							</a:t>
            </a:r>
            <a:r>
              <a:rPr lang="hu-HU" sz="1400" dirty="0" err="1" smtClean="0"/>
              <a:t>zdroj</a:t>
            </a:r>
            <a:r>
              <a:rPr lang="hu-HU" sz="1400" dirty="0" smtClean="0"/>
              <a:t> – forrás: internet</a:t>
            </a:r>
            <a:endParaRPr lang="hu-H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určenie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spoločníkov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tagok megjelölése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súhlas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všetkých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spoločníkov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valamennyi </a:t>
            </a:r>
            <a:r>
              <a:rPr lang="hu-HU" sz="2400" dirty="0">
                <a:solidFill>
                  <a:prstClr val="black"/>
                </a:solidFill>
              </a:rPr>
              <a:t>tag egyetértése</a:t>
            </a:r>
          </a:p>
          <a:p>
            <a:endParaRPr lang="hu-H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220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peňažné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a </a:t>
            </a:r>
            <a:r>
              <a:rPr lang="hu-HU" sz="2400" dirty="0" err="1">
                <a:solidFill>
                  <a:prstClr val="black"/>
                </a:solidFill>
              </a:rPr>
              <a:t>nepeňažné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vklady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pénzbeli </a:t>
            </a:r>
            <a:r>
              <a:rPr lang="hu-HU" sz="2400" dirty="0">
                <a:solidFill>
                  <a:prstClr val="black"/>
                </a:solidFill>
              </a:rPr>
              <a:t>és nem pénzbeli </a:t>
            </a:r>
            <a:r>
              <a:rPr lang="hu-HU" sz="2400" dirty="0" smtClean="0">
                <a:solidFill>
                  <a:prstClr val="black"/>
                </a:solidFill>
              </a:rPr>
              <a:t>betét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obchodné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vedenie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spoločnosti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üzletvezetés</a:t>
            </a:r>
            <a:endParaRPr lang="hu-HU" sz="2400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spoločník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poverený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obchodným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vedením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spoločnosti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üzletvezetéssel </a:t>
            </a:r>
            <a:r>
              <a:rPr lang="hu-HU" sz="2400" dirty="0">
                <a:solidFill>
                  <a:prstClr val="black"/>
                </a:solidFill>
              </a:rPr>
              <a:t>megbízott </a:t>
            </a:r>
            <a:r>
              <a:rPr lang="hu-HU" sz="2400" dirty="0" smtClean="0">
                <a:solidFill>
                  <a:prstClr val="black"/>
                </a:solidFill>
              </a:rPr>
              <a:t>tag</a:t>
            </a:r>
          </a:p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štatutárny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orgán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törvényes </a:t>
            </a:r>
            <a:r>
              <a:rPr lang="hu-HU" sz="2400" dirty="0">
                <a:solidFill>
                  <a:prstClr val="black"/>
                </a:solidFill>
              </a:rPr>
              <a:t>képviselő</a:t>
            </a:r>
          </a:p>
          <a:p>
            <a:pPr lvl="0"/>
            <a:endParaRPr lang="hu-HU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rozhodnutie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spoločníka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a </a:t>
            </a:r>
            <a:r>
              <a:rPr lang="hu-HU" sz="2400" dirty="0">
                <a:solidFill>
                  <a:prstClr val="black"/>
                </a:solidFill>
              </a:rPr>
              <a:t>tag </a:t>
            </a:r>
            <a:r>
              <a:rPr lang="hu-HU" sz="2400" dirty="0" smtClean="0">
                <a:solidFill>
                  <a:prstClr val="black"/>
                </a:solidFill>
              </a:rPr>
              <a:t>döntése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účinky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prevzatia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imania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spoločnosti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a </a:t>
            </a:r>
            <a:r>
              <a:rPr lang="hu-HU" sz="2400" dirty="0">
                <a:solidFill>
                  <a:prstClr val="black"/>
                </a:solidFill>
              </a:rPr>
              <a:t>vagyonátvétel jogkövetkezményei</a:t>
            </a:r>
          </a:p>
          <a:p>
            <a:pPr lvl="0"/>
            <a:endParaRPr lang="hu-HU" dirty="0">
              <a:solidFill>
                <a:prstClr val="black"/>
              </a:solidFill>
            </a:endParaRP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9470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písomná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forma s </a:t>
            </a:r>
            <a:r>
              <a:rPr lang="hu-HU" sz="2400" dirty="0" err="1">
                <a:solidFill>
                  <a:prstClr val="black"/>
                </a:solidFill>
              </a:rPr>
              <a:t>overeným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podpisom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írásbeli </a:t>
            </a:r>
            <a:r>
              <a:rPr lang="hu-HU" sz="2400" dirty="0">
                <a:solidFill>
                  <a:prstClr val="black"/>
                </a:solidFill>
              </a:rPr>
              <a:t>forma hitelesített </a:t>
            </a:r>
            <a:r>
              <a:rPr lang="hu-HU" sz="2400" dirty="0" smtClean="0">
                <a:solidFill>
                  <a:prstClr val="black"/>
                </a:solidFill>
              </a:rPr>
              <a:t>aláírással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návrh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na </a:t>
            </a:r>
            <a:r>
              <a:rPr lang="hu-HU" sz="2400" dirty="0" err="1">
                <a:solidFill>
                  <a:prstClr val="black"/>
                </a:solidFill>
              </a:rPr>
              <a:t>zápis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do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obchodného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registra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cégbírósági </a:t>
            </a:r>
            <a:r>
              <a:rPr lang="hu-HU" sz="2400" dirty="0">
                <a:solidFill>
                  <a:prstClr val="black"/>
                </a:solidFill>
              </a:rPr>
              <a:t>bejegyzés iránti kérelem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/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konanie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o </a:t>
            </a:r>
            <a:r>
              <a:rPr lang="hu-HU" sz="2400" dirty="0" err="1" smtClean="0">
                <a:solidFill>
                  <a:prstClr val="black"/>
                </a:solidFill>
              </a:rPr>
              <a:t>dedičstve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örökösödési eljárás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dedič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sa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neprihlási</a:t>
            </a:r>
            <a:r>
              <a:rPr lang="hu-HU" sz="2400" dirty="0">
                <a:solidFill>
                  <a:prstClr val="black"/>
                </a:solidFill>
              </a:rPr>
              <a:t> o </a:t>
            </a:r>
            <a:r>
              <a:rPr lang="hu-HU" sz="2400" dirty="0" err="1">
                <a:solidFill>
                  <a:prstClr val="black"/>
                </a:solidFill>
              </a:rPr>
              <a:t>účasť</a:t>
            </a:r>
            <a:r>
              <a:rPr lang="hu-HU" sz="2400" dirty="0">
                <a:solidFill>
                  <a:prstClr val="black"/>
                </a:solidFill>
              </a:rPr>
              <a:t> v </a:t>
            </a:r>
            <a:r>
              <a:rPr lang="hu-HU" sz="2400" dirty="0" err="1" smtClean="0">
                <a:solidFill>
                  <a:prstClr val="black"/>
                </a:solidFill>
              </a:rPr>
              <a:t>spoločnosti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az </a:t>
            </a:r>
            <a:r>
              <a:rPr lang="hu-HU" sz="2400" dirty="0">
                <a:solidFill>
                  <a:prstClr val="black"/>
                </a:solidFill>
              </a:rPr>
              <a:t>örökös nem tart igényt a tagsági jogviszony folytatására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658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4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714380"/>
          </a:xfrm>
        </p:spPr>
        <p:txBody>
          <a:bodyPr>
            <a:normAutofit/>
          </a:bodyPr>
          <a:lstStyle/>
          <a:p>
            <a:r>
              <a:rPr lang="hu-HU" sz="2800" dirty="0" err="1">
                <a:solidFill>
                  <a:prstClr val="black"/>
                </a:solidFill>
              </a:rPr>
              <a:t>Začínam</a:t>
            </a:r>
            <a:r>
              <a:rPr lang="hu-HU" sz="2800" dirty="0">
                <a:solidFill>
                  <a:prstClr val="black"/>
                </a:solidFill>
              </a:rPr>
              <a:t> </a:t>
            </a:r>
            <a:r>
              <a:rPr lang="hu-HU" sz="2800" dirty="0" err="1">
                <a:solidFill>
                  <a:prstClr val="black"/>
                </a:solidFill>
              </a:rPr>
              <a:t>podnikať</a:t>
            </a:r>
            <a:r>
              <a:rPr lang="hu-HU" sz="2800" dirty="0">
                <a:solidFill>
                  <a:prstClr val="black"/>
                </a:solidFill>
              </a:rPr>
              <a:t> – Vállalkozni kezdek</a:t>
            </a:r>
            <a:endParaRPr lang="hu-HU" dirty="0"/>
          </a:p>
        </p:txBody>
      </p:sp>
      <p:sp>
        <p:nvSpPr>
          <p:cNvPr id="16" name="Tartalom helye 15"/>
          <p:cNvSpPr>
            <a:spLocks noGrp="1"/>
          </p:cNvSpPr>
          <p:nvPr>
            <p:ph idx="1"/>
          </p:nvPr>
        </p:nvSpPr>
        <p:spPr>
          <a:xfrm>
            <a:off x="457200" y="1928801"/>
            <a:ext cx="8229600" cy="3929091"/>
          </a:xfrm>
        </p:spPr>
        <p:txBody>
          <a:bodyPr>
            <a:normAutofit/>
          </a:bodyPr>
          <a:lstStyle/>
          <a:p>
            <a:pPr lvl="0"/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podiel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zomretého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spoločníka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az </a:t>
            </a:r>
            <a:r>
              <a:rPr lang="hu-HU" sz="2400" dirty="0">
                <a:solidFill>
                  <a:prstClr val="black"/>
                </a:solidFill>
              </a:rPr>
              <a:t>elhunyt tag </a:t>
            </a:r>
            <a:r>
              <a:rPr lang="hu-HU" sz="2400" dirty="0" smtClean="0">
                <a:solidFill>
                  <a:prstClr val="black"/>
                </a:solidFill>
              </a:rPr>
              <a:t>üzletrésze</a:t>
            </a:r>
          </a:p>
          <a:p>
            <a:pPr lvl="0"/>
            <a:endParaRPr lang="hu-HU" sz="2400" dirty="0">
              <a:solidFill>
                <a:prstClr val="black"/>
              </a:solidFill>
            </a:endParaRPr>
          </a:p>
          <a:p>
            <a:pPr lvl="0"/>
            <a:r>
              <a:rPr lang="hu-HU" sz="2400" dirty="0" err="1" smtClean="0">
                <a:solidFill>
                  <a:prstClr val="black"/>
                </a:solidFill>
              </a:rPr>
              <a:t>nárok</a:t>
            </a:r>
            <a:r>
              <a:rPr lang="hu-HU" sz="2400" dirty="0" smtClean="0">
                <a:solidFill>
                  <a:prstClr val="black"/>
                </a:solidFill>
              </a:rPr>
              <a:t> </a:t>
            </a:r>
            <a:r>
              <a:rPr lang="hu-HU" sz="2400" dirty="0">
                <a:solidFill>
                  <a:prstClr val="black"/>
                </a:solidFill>
              </a:rPr>
              <a:t>na </a:t>
            </a:r>
            <a:r>
              <a:rPr lang="hu-HU" sz="2400" dirty="0" err="1">
                <a:solidFill>
                  <a:prstClr val="black"/>
                </a:solidFill>
              </a:rPr>
              <a:t>podiel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na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>
                <a:solidFill>
                  <a:prstClr val="black"/>
                </a:solidFill>
              </a:rPr>
              <a:t>likvidačnom</a:t>
            </a:r>
            <a:r>
              <a:rPr lang="hu-HU" sz="2400" dirty="0">
                <a:solidFill>
                  <a:prstClr val="black"/>
                </a:solidFill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</a:rPr>
              <a:t>zostatku</a:t>
            </a:r>
            <a:endParaRPr lang="hu-HU" sz="2400" dirty="0" smtClean="0">
              <a:solidFill>
                <a:prstClr val="black"/>
              </a:solidFill>
            </a:endParaRPr>
          </a:p>
          <a:p>
            <a:pPr lvl="0"/>
            <a:r>
              <a:rPr lang="hu-HU" sz="2400" dirty="0" smtClean="0">
                <a:solidFill>
                  <a:prstClr val="black"/>
                </a:solidFill>
              </a:rPr>
              <a:t>maradék </a:t>
            </a:r>
            <a:r>
              <a:rPr lang="hu-HU" sz="2400" dirty="0">
                <a:solidFill>
                  <a:prstClr val="black"/>
                </a:solidFill>
              </a:rPr>
              <a:t>vagyonból megillető vagyonrész</a:t>
            </a:r>
          </a:p>
          <a:p>
            <a:endParaRPr lang="hu-H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63" y="183321"/>
            <a:ext cx="2284397" cy="5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52"/>
            <a:ext cx="33004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298" y="223532"/>
            <a:ext cx="2922587" cy="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928802"/>
            <a:ext cx="1571636" cy="78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220" y="6101954"/>
            <a:ext cx="52864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435</Words>
  <Application>Microsoft Office PowerPoint</Application>
  <PresentationFormat>Prezentácia na obrazovke (4:3)</PresentationFormat>
  <Paragraphs>185</Paragraphs>
  <Slides>23</Slides>
  <Notes>23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23</vt:i4>
      </vt:variant>
    </vt:vector>
  </HeadingPairs>
  <TitlesOfParts>
    <vt:vector size="24" baseType="lpstr">
      <vt:lpstr>Office-téma</vt:lpstr>
      <vt:lpstr>Prezentácia programu PowerPoint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Začínam podnikať – Vállalkozni kezdek</vt:lpstr>
      <vt:lpstr>Prelož! – Fordítsd le!</vt:lpstr>
      <vt:lpstr>Prelož! – Fordítsd le!</vt:lpstr>
      <vt:lpstr>Prelož! – Fordítsd le!</vt:lpstr>
      <vt:lpstr>Utvor vety! – Alkoss mondatokat!</vt:lpstr>
      <vt:lpstr>Utvor vety! – Alkoss mondatokat!</vt:lpstr>
      <vt:lpstr>Odpovedz! – Válaszolj!</vt:lpstr>
      <vt:lpstr>Odpovedz! – Válaszolj!</vt:lpstr>
      <vt:lpstr>Odpovedz! – Válaszolj!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Windows User</dc:creator>
  <cp:lastModifiedBy>Lenovo</cp:lastModifiedBy>
  <cp:revision>15</cp:revision>
  <cp:lastPrinted>2014-01-31T07:36:54Z</cp:lastPrinted>
  <dcterms:created xsi:type="dcterms:W3CDTF">2013-03-28T07:15:55Z</dcterms:created>
  <dcterms:modified xsi:type="dcterms:W3CDTF">2014-01-31T07:37:31Z</dcterms:modified>
</cp:coreProperties>
</file>