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300" r:id="rId28"/>
    <p:sldId id="299" r:id="rId29"/>
    <p:sldId id="285" r:id="rId30"/>
    <p:sldId id="286" r:id="rId31"/>
    <p:sldId id="301" r:id="rId32"/>
    <p:sldId id="302" r:id="rId33"/>
    <p:sldId id="287" r:id="rId34"/>
    <p:sldId id="289" r:id="rId35"/>
    <p:sldId id="288" r:id="rId36"/>
    <p:sldId id="303" r:id="rId37"/>
    <p:sldId id="290" r:id="rId38"/>
  </p:sldIdLst>
  <p:sldSz cx="9144000" cy="6858000" type="screen4x3"/>
  <p:notesSz cx="6769100" cy="9906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0D228-F35D-4044-A20C-8BF9EE5A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808255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6276" y="4705350"/>
            <a:ext cx="541655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680CB-92B1-4F40-8514-CE4365654F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633818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680CB-92B1-4F40-8514-CE4365654F2B}" type="slidenum">
              <a:rPr lang="hu-HU" smtClean="0"/>
              <a:t>1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680CB-92B1-4F40-8514-CE4365654F2B}" type="slidenum">
              <a:rPr lang="hu-HU" smtClean="0"/>
              <a:t>31</a:t>
            </a:fld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Mintacím szerkesztése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Alcím mintájának szerkesztése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AC0ED5-2A2F-4F0E-8136-7130C528E7B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A60BF-6686-40A6-A9D2-361C5E93080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008DA-C7A7-40AC-B1A2-B3ABF7211A9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261B1-E659-4269-BDBC-06370FD5A3C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65D54-BD67-4754-8FC3-6F16EBF7C6D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72C70-52C6-42B1-9A71-CCC48BAFFF3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C7945-DCA3-4B91-8FA6-7AC46E0B909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1666E-F6B6-4D63-BA31-F93AFDB259D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06BE5-4439-431A-9172-B64C6265186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B1D4-0F8F-4F57-B114-D16ED432FF1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75795-14EA-4471-8E50-E06970EE2A1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Mintaszöveg szerkesztése</a:t>
            </a:r>
          </a:p>
          <a:p>
            <a:pPr lvl="1"/>
            <a:r>
              <a:rPr lang="ru-RU" altLang="en-US" smtClean="0"/>
              <a:t>Második szint</a:t>
            </a:r>
          </a:p>
          <a:p>
            <a:pPr lvl="2"/>
            <a:r>
              <a:rPr lang="ru-RU" altLang="en-US" smtClean="0"/>
              <a:t>Harmadik szint</a:t>
            </a:r>
          </a:p>
          <a:p>
            <a:pPr lvl="3"/>
            <a:r>
              <a:rPr lang="ru-RU" altLang="en-US" smtClean="0"/>
              <a:t>Negyedik szint</a:t>
            </a:r>
          </a:p>
          <a:p>
            <a:pPr lvl="4"/>
            <a:r>
              <a:rPr lang="ru-RU" altLang="en-US" smtClean="0"/>
              <a:t>Ötödik szint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>
              <a:defRPr/>
            </a:pPr>
            <a:fld id="{DA01BB3D-FC7D-4818-A9CD-B4A29900C0E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4199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4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8.jpeg"/><Relationship Id="rId7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Turizmus ako vedný odbor</a:t>
            </a:r>
            <a:r>
              <a:rPr lang="ru-RU" dirty="0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6084" y="44624"/>
            <a:ext cx="33004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6021288"/>
            <a:ext cx="1571636" cy="78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1026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2" y="81549"/>
            <a:ext cx="2744663" cy="6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server\prenos\ERB Ip_Sok_Ipolyszakállos_sma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64" y="5661248"/>
            <a:ext cx="828462" cy="95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7117"/>
            <a:ext cx="2516300" cy="3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58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65150" y="692696"/>
            <a:ext cx="8578850" cy="990947"/>
          </a:xfrm>
        </p:spPr>
        <p:txBody>
          <a:bodyPr/>
          <a:lstStyle/>
          <a:p>
            <a:pPr eaLnBrk="1" hangingPunct="1"/>
            <a:r>
              <a:rPr lang="hu-HU" sz="3300" dirty="0" smtClean="0"/>
              <a:t>PROBLÉMY A HYPOTÉZY V TURIZME</a:t>
            </a:r>
            <a:endParaRPr lang="ru-RU" sz="33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808"/>
            <a:ext cx="8569325" cy="3955455"/>
          </a:xfrm>
        </p:spPr>
        <p:txBody>
          <a:bodyPr/>
          <a:lstStyle/>
          <a:p>
            <a:pPr eaLnBrk="1" hangingPunct="1"/>
            <a:r>
              <a:rPr lang="hu-HU" sz="2800" dirty="0" smtClean="0"/>
              <a:t>Turizmus </a:t>
            </a:r>
            <a:r>
              <a:rPr lang="hu-HU" sz="2800" dirty="0" err="1" smtClean="0"/>
              <a:t>vytvára</a:t>
            </a:r>
            <a:r>
              <a:rPr lang="hu-HU" sz="2800" dirty="0" smtClean="0"/>
              <a:t> </a:t>
            </a:r>
            <a:r>
              <a:rPr lang="hu-HU" sz="2800" dirty="0" err="1" smtClean="0"/>
              <a:t>teoretické</a:t>
            </a:r>
            <a:r>
              <a:rPr lang="hu-HU" sz="2800" dirty="0" smtClean="0"/>
              <a:t> aj </a:t>
            </a:r>
            <a:r>
              <a:rPr lang="hu-HU" sz="2800" dirty="0" err="1" smtClean="0"/>
              <a:t>praktické</a:t>
            </a:r>
            <a:r>
              <a:rPr lang="hu-HU" sz="2800" dirty="0" smtClean="0"/>
              <a:t> </a:t>
            </a:r>
            <a:r>
              <a:rPr lang="hu-HU" sz="2800" dirty="0" err="1" smtClean="0"/>
              <a:t>problémy</a:t>
            </a:r>
            <a:endParaRPr lang="hu-HU" sz="2800" dirty="0" smtClean="0"/>
          </a:p>
          <a:p>
            <a:pPr eaLnBrk="1" hangingPunct="1"/>
            <a:r>
              <a:rPr lang="hu-HU" sz="2800" dirty="0" err="1" smtClean="0"/>
              <a:t>Ozrejnenie</a:t>
            </a:r>
            <a:r>
              <a:rPr lang="hu-HU" sz="2800" dirty="0" smtClean="0"/>
              <a:t> </a:t>
            </a:r>
            <a:r>
              <a:rPr lang="hu-HU" sz="2800" dirty="0" err="1" smtClean="0"/>
              <a:t>výskumného</a:t>
            </a:r>
            <a:r>
              <a:rPr lang="hu-HU" sz="2800" dirty="0" smtClean="0"/>
              <a:t> </a:t>
            </a:r>
            <a:r>
              <a:rPr lang="hu-HU" sz="2800" dirty="0" err="1" smtClean="0"/>
              <a:t>problému</a:t>
            </a:r>
            <a:r>
              <a:rPr lang="hu-HU" sz="2800" dirty="0" smtClean="0"/>
              <a:t> – </a:t>
            </a:r>
            <a:r>
              <a:rPr lang="hu-HU" sz="2800" dirty="0" err="1" smtClean="0"/>
              <a:t>priznanie</a:t>
            </a:r>
            <a:r>
              <a:rPr lang="hu-HU" sz="2800" dirty="0" smtClean="0"/>
              <a:t> </a:t>
            </a:r>
            <a:r>
              <a:rPr lang="hu-HU" sz="2800" dirty="0" err="1" smtClean="0"/>
              <a:t>si</a:t>
            </a:r>
            <a:r>
              <a:rPr lang="hu-HU" sz="2800" dirty="0" smtClean="0"/>
              <a:t> </a:t>
            </a:r>
            <a:r>
              <a:rPr lang="hu-HU" sz="2800" dirty="0" err="1" smtClean="0"/>
              <a:t>že</a:t>
            </a:r>
            <a:r>
              <a:rPr lang="hu-HU" sz="2800" dirty="0" smtClean="0"/>
              <a:t> </a:t>
            </a:r>
            <a:r>
              <a:rPr lang="hu-HU" sz="2800" dirty="0" err="1" smtClean="0"/>
              <a:t>to</a:t>
            </a:r>
            <a:r>
              <a:rPr lang="hu-HU" sz="2800" dirty="0" smtClean="0"/>
              <a:t> </a:t>
            </a:r>
            <a:r>
              <a:rPr lang="hu-HU" sz="2800" dirty="0" err="1" smtClean="0"/>
              <a:t>neviem</a:t>
            </a:r>
            <a:endParaRPr lang="hu-HU" sz="2800" dirty="0" smtClean="0"/>
          </a:p>
        </p:txBody>
      </p:sp>
      <p:pic>
        <p:nvPicPr>
          <p:cNvPr id="12292" name="Picture 5" descr="velenc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3500438"/>
            <a:ext cx="4822825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0" y="3572991"/>
            <a:ext cx="4284663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hu-HU" sz="2800" dirty="0"/>
              <a:t> </a:t>
            </a:r>
            <a:r>
              <a:rPr lang="hu-HU" sz="2800" dirty="0" smtClean="0"/>
              <a:t> </a:t>
            </a:r>
            <a:r>
              <a:rPr lang="hu-HU" sz="2800" dirty="0" err="1" smtClean="0"/>
              <a:t>Hipotéza</a:t>
            </a:r>
            <a:r>
              <a:rPr lang="hu-HU" sz="2800" dirty="0" smtClean="0"/>
              <a:t> – </a:t>
            </a:r>
            <a:r>
              <a:rPr lang="hu-HU" sz="2800" dirty="0" err="1" smtClean="0"/>
              <a:t>snažíme</a:t>
            </a:r>
            <a:r>
              <a:rPr lang="hu-HU" sz="2800" dirty="0" smtClean="0"/>
              <a:t> </a:t>
            </a:r>
            <a:r>
              <a:rPr lang="hu-HU" sz="2800" dirty="0" err="1" smtClean="0"/>
              <a:t>sa</a:t>
            </a:r>
            <a:endParaRPr lang="hu-HU" sz="2800" dirty="0"/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hu-HU" sz="2800" dirty="0" err="1"/>
              <a:t>j</a:t>
            </a:r>
            <a:r>
              <a:rPr lang="hu-HU" sz="2800" dirty="0" err="1" smtClean="0"/>
              <a:t>u</a:t>
            </a:r>
            <a:r>
              <a:rPr lang="hu-HU" sz="2800" dirty="0" smtClean="0"/>
              <a:t> </a:t>
            </a:r>
            <a:r>
              <a:rPr lang="hu-HU" sz="2800" dirty="0" err="1" smtClean="0"/>
              <a:t>potvrdiť</a:t>
            </a:r>
            <a:r>
              <a:rPr lang="hu-HU" sz="2800" dirty="0" smtClean="0"/>
              <a:t> </a:t>
            </a:r>
            <a:r>
              <a:rPr lang="hu-HU" sz="2800" dirty="0" err="1" smtClean="0"/>
              <a:t>alebo</a:t>
            </a:r>
            <a:r>
              <a:rPr lang="hu-HU" sz="2800" dirty="0" smtClean="0"/>
              <a:t> </a:t>
            </a:r>
            <a:r>
              <a:rPr lang="hu-HU" sz="2800" dirty="0" err="1" smtClean="0"/>
              <a:t>vyvrátiť</a:t>
            </a:r>
            <a:r>
              <a:rPr lang="hu-HU" sz="2800" dirty="0" smtClean="0"/>
              <a:t>. </a:t>
            </a:r>
            <a:endParaRPr lang="ru-RU" sz="28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6084" y="44624"/>
            <a:ext cx="3300412" cy="520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6021288"/>
            <a:ext cx="1571636" cy="7827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1" name="Dátum hely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10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2" y="81549"/>
            <a:ext cx="2744663" cy="6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968758"/>
            <a:ext cx="778796" cy="8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7117"/>
            <a:ext cx="2516300" cy="3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98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2991"/>
            <a:ext cx="8229600" cy="1139825"/>
          </a:xfrm>
        </p:spPr>
        <p:txBody>
          <a:bodyPr/>
          <a:lstStyle/>
          <a:p>
            <a:pPr eaLnBrk="1" hangingPunct="1"/>
            <a:r>
              <a:rPr lang="hu-HU" sz="3600" dirty="0" smtClean="0"/>
              <a:t>SPOLOČENSKÉ VYUŽITIE TURISTICKÉHO VÝSKUMU</a:t>
            </a:r>
            <a:endParaRPr lang="ru-RU" sz="36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8840"/>
            <a:ext cx="8686800" cy="2016224"/>
          </a:xfrm>
        </p:spPr>
        <p:txBody>
          <a:bodyPr/>
          <a:lstStyle/>
          <a:p>
            <a:pPr eaLnBrk="1" hangingPunct="1"/>
            <a:r>
              <a:rPr lang="hu-HU" sz="2400" dirty="0" err="1" smtClean="0"/>
              <a:t>Ako</a:t>
            </a:r>
            <a:r>
              <a:rPr lang="hu-HU" sz="2400" dirty="0" smtClean="0"/>
              <a:t> </a:t>
            </a:r>
            <a:r>
              <a:rPr lang="hu-HU" sz="2400" dirty="0" err="1" smtClean="0"/>
              <a:t>sa</a:t>
            </a:r>
            <a:r>
              <a:rPr lang="hu-HU" sz="2400" dirty="0" smtClean="0"/>
              <a:t> </a:t>
            </a:r>
            <a:r>
              <a:rPr lang="hu-HU" sz="2400" dirty="0" err="1" smtClean="0"/>
              <a:t>stáva</a:t>
            </a:r>
            <a:r>
              <a:rPr lang="hu-HU" sz="2400" dirty="0" smtClean="0"/>
              <a:t> turizmus</a:t>
            </a:r>
          </a:p>
          <a:p>
            <a:pPr marL="0" indent="0" eaLnBrk="1" hangingPunct="1">
              <a:buNone/>
            </a:pPr>
            <a:r>
              <a:rPr lang="hu-HU" sz="2400" dirty="0" err="1" smtClean="0"/>
              <a:t>výskumným</a:t>
            </a:r>
            <a:r>
              <a:rPr lang="hu-HU" sz="2400" dirty="0" smtClean="0"/>
              <a:t>  </a:t>
            </a:r>
            <a:r>
              <a:rPr lang="hu-HU" sz="2400" dirty="0" err="1" smtClean="0"/>
              <a:t>problémom</a:t>
            </a:r>
            <a:r>
              <a:rPr lang="hu-HU" sz="2400" dirty="0" smtClean="0"/>
              <a:t>?</a:t>
            </a:r>
          </a:p>
          <a:p>
            <a:pPr eaLnBrk="1" hangingPunct="1"/>
            <a:r>
              <a:rPr lang="hu-HU" sz="2400" dirty="0" err="1" smtClean="0"/>
              <a:t>Cestovanie</a:t>
            </a:r>
            <a:r>
              <a:rPr lang="hu-HU" sz="2400" dirty="0" smtClean="0"/>
              <a:t> </a:t>
            </a:r>
            <a:r>
              <a:rPr lang="hu-HU" sz="2400" dirty="0" err="1" smtClean="0"/>
              <a:t>bolo</a:t>
            </a:r>
            <a:r>
              <a:rPr lang="hu-HU" sz="2400" dirty="0" smtClean="0"/>
              <a:t>,</a:t>
            </a:r>
            <a:r>
              <a:rPr lang="hu-HU" sz="2400" dirty="0" err="1" smtClean="0"/>
              <a:t>je</a:t>
            </a:r>
            <a:r>
              <a:rPr lang="hu-HU" sz="2400" dirty="0" smtClean="0"/>
              <a:t>, </a:t>
            </a:r>
            <a:r>
              <a:rPr lang="hu-HU" sz="2400" dirty="0" err="1" smtClean="0"/>
              <a:t>bude</a:t>
            </a:r>
            <a:r>
              <a:rPr lang="hu-HU" sz="2400" dirty="0" smtClean="0"/>
              <a:t> </a:t>
            </a:r>
            <a:r>
              <a:rPr lang="hu-HU" sz="2800" dirty="0" smtClean="0"/>
              <a:t>.</a:t>
            </a:r>
            <a:endParaRPr lang="ru-RU" sz="2800" dirty="0" smtClean="0"/>
          </a:p>
        </p:txBody>
      </p:sp>
      <p:pic>
        <p:nvPicPr>
          <p:cNvPr id="13316" name="Picture 4" descr="szig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7" y="1772816"/>
            <a:ext cx="4932363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4996333"/>
            <a:ext cx="9252520" cy="138499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hu-HU" sz="2800" dirty="0" smtClean="0"/>
              <a:t>Turizmus </a:t>
            </a:r>
            <a:r>
              <a:rPr lang="hu-HU" sz="2800" dirty="0" err="1" smtClean="0"/>
              <a:t>sa</a:t>
            </a:r>
            <a:r>
              <a:rPr lang="hu-HU" sz="2800" dirty="0" smtClean="0"/>
              <a:t> </a:t>
            </a:r>
            <a:r>
              <a:rPr lang="hu-HU" sz="2800" dirty="0" err="1" smtClean="0"/>
              <a:t>stal</a:t>
            </a:r>
            <a:r>
              <a:rPr lang="hu-HU" sz="2800" dirty="0" smtClean="0"/>
              <a:t> v </a:t>
            </a:r>
            <a:r>
              <a:rPr lang="hu-HU" sz="2800" dirty="0" err="1" smtClean="0"/>
              <a:t>druhej</a:t>
            </a:r>
            <a:r>
              <a:rPr lang="hu-HU" sz="2800" dirty="0" smtClean="0"/>
              <a:t> </a:t>
            </a:r>
            <a:r>
              <a:rPr lang="hu-HU" sz="2800" dirty="0" err="1" smtClean="0"/>
              <a:t>polovici</a:t>
            </a:r>
            <a:r>
              <a:rPr lang="hu-HU" sz="2800" dirty="0" smtClean="0"/>
              <a:t> XX </a:t>
            </a:r>
            <a:r>
              <a:rPr lang="hu-HU" sz="2800" dirty="0" err="1" smtClean="0"/>
              <a:t>str</a:t>
            </a:r>
            <a:r>
              <a:rPr lang="hu-HU" sz="2800" dirty="0" smtClean="0"/>
              <a:t>. </a:t>
            </a:r>
            <a:r>
              <a:rPr lang="hu-HU" sz="2800" dirty="0" err="1" smtClean="0"/>
              <a:t>spoločensky</a:t>
            </a:r>
            <a:r>
              <a:rPr lang="hu-HU" sz="2800" dirty="0" smtClean="0"/>
              <a:t>,</a:t>
            </a:r>
            <a:r>
              <a:rPr lang="hu-HU" sz="2800" dirty="0" err="1" smtClean="0"/>
              <a:t>ekonomicky</a:t>
            </a:r>
            <a:r>
              <a:rPr lang="hu-HU" sz="2800" dirty="0" smtClean="0"/>
              <a:t> a </a:t>
            </a:r>
            <a:r>
              <a:rPr lang="hu-HU" sz="2800" dirty="0" err="1" smtClean="0"/>
              <a:t>čoraz</a:t>
            </a:r>
            <a:r>
              <a:rPr lang="hu-HU" sz="2800" dirty="0" smtClean="0"/>
              <a:t> </a:t>
            </a:r>
            <a:r>
              <a:rPr lang="hu-HU" sz="2800" dirty="0" err="1" smtClean="0"/>
              <a:t>častejšie</a:t>
            </a:r>
            <a:r>
              <a:rPr lang="hu-HU" sz="2800" dirty="0" smtClean="0"/>
              <a:t> </a:t>
            </a:r>
            <a:r>
              <a:rPr lang="hu-HU" sz="2800" dirty="0" err="1" smtClean="0"/>
              <a:t>ekologicky</a:t>
            </a:r>
            <a:r>
              <a:rPr lang="hu-HU" sz="2800" dirty="0" smtClean="0"/>
              <a:t> </a:t>
            </a:r>
            <a:r>
              <a:rPr lang="hu-HU" sz="2800" dirty="0" err="1" smtClean="0"/>
              <a:t>exponovanou</a:t>
            </a:r>
            <a:r>
              <a:rPr lang="hu-HU" sz="2800" dirty="0" smtClean="0"/>
              <a:t> </a:t>
            </a:r>
            <a:r>
              <a:rPr lang="hu-HU" sz="2800" dirty="0" err="1" smtClean="0"/>
              <a:t>témou</a:t>
            </a:r>
            <a:r>
              <a:rPr lang="hu-HU" sz="2800" dirty="0" smtClean="0"/>
              <a:t> 		</a:t>
            </a:r>
            <a:r>
              <a:rPr lang="hu-HU" sz="2800" dirty="0" err="1" smtClean="0"/>
              <a:t>záujmom</a:t>
            </a:r>
            <a:r>
              <a:rPr lang="hu-HU" sz="2800" dirty="0" smtClean="0"/>
              <a:t> </a:t>
            </a:r>
            <a:r>
              <a:rPr lang="hu-HU" sz="2800" dirty="0" err="1" smtClean="0"/>
              <a:t>výskumu</a:t>
            </a:r>
            <a:endParaRPr lang="hu-HU" sz="28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6084" y="44624"/>
            <a:ext cx="3300412" cy="520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5" y="6165304"/>
            <a:ext cx="1445801" cy="7200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1" name="Dátum hely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2" name="Šípka vpravo so zárezom 1"/>
          <p:cNvSpPr/>
          <p:nvPr/>
        </p:nvSpPr>
        <p:spPr>
          <a:xfrm>
            <a:off x="3624111" y="5896696"/>
            <a:ext cx="574647" cy="26860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2" y="81549"/>
            <a:ext cx="2744663" cy="6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17814"/>
            <a:ext cx="778796" cy="8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7117"/>
            <a:ext cx="2516300" cy="3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831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229600" cy="1139825"/>
          </a:xfrm>
        </p:spPr>
        <p:txBody>
          <a:bodyPr/>
          <a:lstStyle/>
          <a:p>
            <a:pPr eaLnBrk="1" hangingPunct="1"/>
            <a:r>
              <a:rPr lang="hu-HU" sz="3800" dirty="0" err="1" smtClean="0"/>
              <a:t>Spoločenský</a:t>
            </a:r>
            <a:r>
              <a:rPr lang="hu-HU" sz="3800" dirty="0" smtClean="0"/>
              <a:t> </a:t>
            </a:r>
            <a:r>
              <a:rPr lang="hu-HU" sz="3800" dirty="0" err="1" smtClean="0"/>
              <a:t>úžitok</a:t>
            </a:r>
            <a:r>
              <a:rPr lang="hu-HU" sz="3800" dirty="0" smtClean="0"/>
              <a:t> z </a:t>
            </a:r>
            <a:r>
              <a:rPr lang="hu-HU" sz="3800" dirty="0" err="1" smtClean="0"/>
              <a:t>výskumu</a:t>
            </a:r>
            <a:r>
              <a:rPr lang="hu-HU" sz="3800" dirty="0" smtClean="0"/>
              <a:t> </a:t>
            </a:r>
            <a:r>
              <a:rPr lang="hu-HU" sz="3800" dirty="0" err="1" smtClean="0"/>
              <a:t>turizmu</a:t>
            </a:r>
            <a:endParaRPr lang="ru-RU" sz="38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229600" cy="421409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u-HU" sz="2600" dirty="0"/>
              <a:t> </a:t>
            </a:r>
            <a:r>
              <a:rPr lang="hu-HU" sz="2600" dirty="0" smtClean="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hu-HU" sz="2600" dirty="0" smtClean="0"/>
              <a:t>Na </a:t>
            </a:r>
            <a:r>
              <a:rPr lang="hu-HU" sz="2600" dirty="0" err="1" smtClean="0"/>
              <a:t>základe</a:t>
            </a:r>
            <a:r>
              <a:rPr lang="hu-HU" sz="2600" dirty="0" smtClean="0"/>
              <a:t> </a:t>
            </a:r>
            <a:r>
              <a:rPr lang="hu-HU" sz="2600" dirty="0" err="1" smtClean="0"/>
              <a:t>vývoja</a:t>
            </a:r>
            <a:r>
              <a:rPr lang="hu-HU" sz="2600" dirty="0" smtClean="0"/>
              <a:t> </a:t>
            </a:r>
            <a:r>
              <a:rPr lang="hu-HU" sz="2600" dirty="0" err="1" smtClean="0"/>
              <a:t>za</a:t>
            </a:r>
            <a:r>
              <a:rPr lang="hu-HU" sz="2600" dirty="0" smtClean="0"/>
              <a:t> </a:t>
            </a:r>
            <a:r>
              <a:rPr lang="hu-HU" sz="2600" dirty="0" err="1" smtClean="0"/>
              <a:t>uplynulých</a:t>
            </a:r>
            <a:r>
              <a:rPr lang="hu-HU" sz="2600" dirty="0" smtClean="0"/>
              <a:t> 50 </a:t>
            </a:r>
            <a:r>
              <a:rPr lang="hu-HU" sz="2600" dirty="0" err="1" smtClean="0"/>
              <a:t>rokov</a:t>
            </a:r>
            <a:r>
              <a:rPr lang="hu-HU" sz="2600" dirty="0" smtClean="0"/>
              <a:t> </a:t>
            </a:r>
            <a:r>
              <a:rPr lang="hu-HU" sz="2600" dirty="0" err="1" smtClean="0"/>
              <a:t>sa</a:t>
            </a:r>
            <a:r>
              <a:rPr lang="hu-HU" sz="2600" dirty="0" smtClean="0"/>
              <a:t> </a:t>
            </a:r>
            <a:r>
              <a:rPr lang="hu-HU" sz="2600" dirty="0" err="1" smtClean="0"/>
              <a:t>stáva</a:t>
            </a:r>
            <a:r>
              <a:rPr lang="hu-HU" sz="2600" dirty="0" smtClean="0"/>
              <a:t> </a:t>
            </a:r>
            <a:r>
              <a:rPr lang="hu-HU" sz="2600" dirty="0" err="1" smtClean="0"/>
              <a:t>zaujímavým</a:t>
            </a:r>
            <a:r>
              <a:rPr lang="hu-HU" sz="2600" dirty="0" smtClean="0"/>
              <a:t> </a:t>
            </a:r>
            <a:r>
              <a:rPr lang="hu-HU" sz="2600" dirty="0" err="1" smtClean="0"/>
              <a:t>pre</a:t>
            </a:r>
            <a:r>
              <a:rPr lang="hu-HU" sz="2600" dirty="0" smtClean="0"/>
              <a:t> </a:t>
            </a:r>
            <a:r>
              <a:rPr lang="hu-HU" sz="2600" dirty="0" err="1" smtClean="0"/>
              <a:t>vedcov</a:t>
            </a:r>
            <a:r>
              <a:rPr lang="hu-HU" sz="26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hu-HU" sz="2600" dirty="0" err="1" smtClean="0"/>
              <a:t>Zdroje</a:t>
            </a:r>
            <a:r>
              <a:rPr lang="hu-HU" sz="2600" dirty="0" smtClean="0"/>
              <a:t> </a:t>
            </a:r>
            <a:r>
              <a:rPr lang="hu-HU" sz="2600" dirty="0" err="1" smtClean="0"/>
              <a:t>určené</a:t>
            </a:r>
            <a:r>
              <a:rPr lang="hu-HU" sz="2600" dirty="0" smtClean="0"/>
              <a:t> na </a:t>
            </a:r>
            <a:r>
              <a:rPr lang="hu-HU" sz="2600" dirty="0" err="1" smtClean="0"/>
              <a:t>výskum</a:t>
            </a:r>
            <a:r>
              <a:rPr lang="hu-HU" sz="2600" dirty="0" smtClean="0"/>
              <a:t> </a:t>
            </a:r>
            <a:r>
              <a:rPr lang="hu-HU" sz="2600" dirty="0" err="1" smtClean="0"/>
              <a:t>turizmu</a:t>
            </a:r>
            <a:r>
              <a:rPr lang="hu-HU" sz="2600" dirty="0" smtClean="0"/>
              <a:t> </a:t>
            </a:r>
            <a:r>
              <a:rPr lang="hu-HU" sz="2600" dirty="0" err="1" smtClean="0"/>
              <a:t>sa</a:t>
            </a:r>
            <a:r>
              <a:rPr lang="hu-HU" sz="2600" dirty="0" smtClean="0"/>
              <a:t> </a:t>
            </a:r>
            <a:r>
              <a:rPr lang="hu-HU" sz="2600" dirty="0" err="1" smtClean="0"/>
              <a:t>delia</a:t>
            </a:r>
            <a:r>
              <a:rPr lang="hu-HU" sz="2600" dirty="0" smtClean="0"/>
              <a:t> : primer, </a:t>
            </a:r>
            <a:r>
              <a:rPr lang="hu-HU" sz="2600" dirty="0" err="1" smtClean="0"/>
              <a:t>sekunder</a:t>
            </a:r>
            <a:r>
              <a:rPr lang="hu-HU" sz="2600" dirty="0" smtClean="0"/>
              <a:t>, </a:t>
            </a:r>
            <a:r>
              <a:rPr lang="hu-HU" sz="2600" dirty="0" err="1" smtClean="0"/>
              <a:t>kvaterner</a:t>
            </a:r>
            <a:r>
              <a:rPr lang="hu-HU" sz="2600" dirty="0" smtClean="0"/>
              <a:t>,</a:t>
            </a:r>
            <a:r>
              <a:rPr lang="hu-HU" sz="2600" dirty="0" err="1" smtClean="0"/>
              <a:t>multidisciplinita</a:t>
            </a:r>
            <a:r>
              <a:rPr lang="hu-HU" sz="2600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hu-HU" sz="2600" dirty="0" err="1" smtClean="0"/>
              <a:t>Najdôležitejšou</a:t>
            </a:r>
            <a:r>
              <a:rPr lang="hu-HU" sz="2600" dirty="0" smtClean="0"/>
              <a:t>  </a:t>
            </a:r>
            <a:r>
              <a:rPr lang="hu-HU" sz="2600" dirty="0" err="1" smtClean="0"/>
              <a:t>úlohou</a:t>
            </a:r>
            <a:r>
              <a:rPr lang="hu-HU" sz="2600" dirty="0" smtClean="0"/>
              <a:t> </a:t>
            </a:r>
            <a:r>
              <a:rPr lang="hu-HU" sz="2600" dirty="0" err="1" smtClean="0"/>
              <a:t>výskumu</a:t>
            </a:r>
            <a:r>
              <a:rPr lang="hu-HU" sz="2600" dirty="0" smtClean="0"/>
              <a:t> </a:t>
            </a:r>
            <a:r>
              <a:rPr lang="hu-HU" sz="2600" dirty="0" err="1" smtClean="0"/>
              <a:t>turizmu</a:t>
            </a:r>
            <a:r>
              <a:rPr lang="hu-HU" sz="2600" dirty="0" smtClean="0"/>
              <a:t> </a:t>
            </a:r>
            <a:r>
              <a:rPr lang="hu-HU" sz="2600" dirty="0" err="1" smtClean="0"/>
              <a:t>je</a:t>
            </a:r>
            <a:r>
              <a:rPr lang="hu-HU" sz="2600" dirty="0" smtClean="0"/>
              <a:t>, </a:t>
            </a:r>
            <a:r>
              <a:rPr lang="hu-HU" sz="2600" dirty="0" err="1" smtClean="0"/>
              <a:t>aby</a:t>
            </a:r>
            <a:r>
              <a:rPr lang="hu-HU" sz="2600" dirty="0" smtClean="0"/>
              <a:t> </a:t>
            </a:r>
            <a:r>
              <a:rPr lang="hu-HU" sz="2600" dirty="0" err="1" smtClean="0"/>
              <a:t>faktory</a:t>
            </a:r>
            <a:r>
              <a:rPr lang="hu-HU" sz="2600" dirty="0" smtClean="0"/>
              <a:t> </a:t>
            </a:r>
            <a:r>
              <a:rPr lang="hu-HU" sz="2600" dirty="0" err="1" smtClean="0"/>
              <a:t>zabraňujúce</a:t>
            </a:r>
            <a:r>
              <a:rPr lang="hu-HU" sz="2600" dirty="0" smtClean="0"/>
              <a:t> </a:t>
            </a:r>
            <a:r>
              <a:rPr lang="hu-HU" sz="2600" dirty="0" err="1" smtClean="0"/>
              <a:t>rozvoju</a:t>
            </a:r>
            <a:r>
              <a:rPr lang="hu-HU" sz="2600" dirty="0" smtClean="0"/>
              <a:t>, </a:t>
            </a:r>
            <a:r>
              <a:rPr lang="hu-HU" sz="2600" dirty="0" err="1" smtClean="0"/>
              <a:t>tvz</a:t>
            </a:r>
            <a:r>
              <a:rPr lang="hu-HU" sz="2600" dirty="0" smtClean="0"/>
              <a:t>. </a:t>
            </a:r>
            <a:r>
              <a:rPr lang="hu-HU" sz="2600" dirty="0" err="1"/>
              <a:t>p</a:t>
            </a:r>
            <a:r>
              <a:rPr lang="hu-HU" sz="2600" dirty="0" err="1" smtClean="0"/>
              <a:t>ozostatky</a:t>
            </a:r>
            <a:r>
              <a:rPr lang="hu-HU" sz="2600" dirty="0" smtClean="0"/>
              <a:t> </a:t>
            </a:r>
            <a:r>
              <a:rPr lang="hu-HU" sz="2600" dirty="0" err="1" smtClean="0"/>
              <a:t>minulosti</a:t>
            </a:r>
            <a:r>
              <a:rPr lang="hu-HU" sz="2600" dirty="0" smtClean="0"/>
              <a:t> a </a:t>
            </a:r>
            <a:r>
              <a:rPr lang="hu-HU" sz="2600" dirty="0" err="1" smtClean="0"/>
              <a:t>zastavené</a:t>
            </a:r>
            <a:r>
              <a:rPr lang="hu-HU" sz="2600" dirty="0" smtClean="0"/>
              <a:t> </a:t>
            </a:r>
            <a:r>
              <a:rPr lang="hu-HU" sz="2600" dirty="0" err="1" smtClean="0"/>
              <a:t>postupy</a:t>
            </a:r>
            <a:r>
              <a:rPr lang="hu-HU" sz="2600" dirty="0" smtClean="0"/>
              <a:t> </a:t>
            </a:r>
            <a:r>
              <a:rPr lang="hu-HU" sz="2600" dirty="0" err="1" smtClean="0"/>
              <a:t>zamenili</a:t>
            </a:r>
            <a:r>
              <a:rPr lang="hu-HU" sz="2600" dirty="0" smtClean="0"/>
              <a:t> </a:t>
            </a:r>
            <a:r>
              <a:rPr lang="hu-HU" sz="2600" dirty="0" err="1" smtClean="0"/>
              <a:t>za</a:t>
            </a:r>
            <a:r>
              <a:rPr lang="hu-HU" sz="2600" dirty="0" smtClean="0"/>
              <a:t> </a:t>
            </a:r>
            <a:r>
              <a:rPr lang="hu-HU" sz="2600" dirty="0" err="1" smtClean="0"/>
              <a:t>nové</a:t>
            </a:r>
            <a:r>
              <a:rPr lang="hu-HU" sz="2600" dirty="0" smtClean="0"/>
              <a:t> </a:t>
            </a:r>
            <a:r>
              <a:rPr lang="hu-HU" sz="2600" dirty="0" err="1" smtClean="0"/>
              <a:t>aktuálne</a:t>
            </a:r>
            <a:r>
              <a:rPr lang="hu-HU" sz="2600" dirty="0" smtClean="0"/>
              <a:t>.</a:t>
            </a:r>
            <a:endParaRPr lang="ru-RU" sz="26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6084" y="44624"/>
            <a:ext cx="3300412" cy="520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021288"/>
            <a:ext cx="1571636" cy="7827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8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2" y="81549"/>
            <a:ext cx="2744663" cy="6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17814"/>
            <a:ext cx="778796" cy="8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7117"/>
            <a:ext cx="2516300" cy="3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860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229600" cy="630907"/>
          </a:xfrm>
        </p:spPr>
        <p:txBody>
          <a:bodyPr/>
          <a:lstStyle/>
          <a:p>
            <a:pPr eaLnBrk="1" hangingPunct="1"/>
            <a:r>
              <a:rPr lang="sk-SK" b="1" dirty="0" smtClean="0"/>
              <a:t>Turistické vedomie a zdroje</a:t>
            </a:r>
            <a:endParaRPr lang="ru-RU" b="1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4744"/>
            <a:ext cx="8964612" cy="504110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z="2600" dirty="0" err="1" smtClean="0"/>
              <a:t>Časti</a:t>
            </a:r>
            <a:r>
              <a:rPr lang="hu-HU" sz="2600" dirty="0" smtClean="0"/>
              <a:t> </a:t>
            </a:r>
            <a:r>
              <a:rPr lang="hu-HU" sz="2600" dirty="0" err="1" smtClean="0"/>
              <a:t>turistického</a:t>
            </a:r>
            <a:r>
              <a:rPr lang="hu-HU" sz="2600" dirty="0" smtClean="0"/>
              <a:t> </a:t>
            </a:r>
            <a:r>
              <a:rPr lang="hu-HU" sz="2600" dirty="0" err="1" smtClean="0"/>
              <a:t>vedomia</a:t>
            </a:r>
            <a:endParaRPr lang="hu-HU" sz="2600" dirty="0" smtClean="0"/>
          </a:p>
          <a:p>
            <a:pPr eaLnBrk="1" hangingPunct="1">
              <a:lnSpc>
                <a:spcPct val="80000"/>
              </a:lnSpc>
            </a:pPr>
            <a:r>
              <a:rPr lang="hu-HU" sz="2600" dirty="0" err="1" smtClean="0"/>
              <a:t>Turistické</a:t>
            </a:r>
            <a:r>
              <a:rPr lang="hu-HU" sz="2600" dirty="0" smtClean="0"/>
              <a:t> </a:t>
            </a:r>
            <a:r>
              <a:rPr lang="hu-HU" sz="2600" dirty="0" err="1" smtClean="0"/>
              <a:t>vedomie</a:t>
            </a:r>
            <a:r>
              <a:rPr lang="hu-HU" sz="2600" dirty="0" smtClean="0"/>
              <a:t> – </a:t>
            </a:r>
            <a:r>
              <a:rPr lang="hu-HU" sz="2600" dirty="0" err="1" smtClean="0"/>
              <a:t>súbor</a:t>
            </a:r>
            <a:r>
              <a:rPr lang="hu-HU" sz="2600" dirty="0" smtClean="0"/>
              <a:t> </a:t>
            </a:r>
            <a:r>
              <a:rPr lang="hu-HU" sz="2600" dirty="0" err="1" smtClean="0"/>
              <a:t>skutočných</a:t>
            </a:r>
            <a:r>
              <a:rPr lang="hu-HU" sz="2600" dirty="0" smtClean="0"/>
              <a:t> </a:t>
            </a:r>
            <a:r>
              <a:rPr lang="hu-HU" sz="2600" dirty="0" err="1" smtClean="0"/>
              <a:t>znalostí</a:t>
            </a:r>
            <a:r>
              <a:rPr lang="hu-HU" sz="2600" dirty="0" smtClean="0"/>
              <a:t> </a:t>
            </a:r>
            <a:r>
              <a:rPr lang="hu-HU" sz="2600" dirty="0" err="1" smtClean="0"/>
              <a:t>spájajúcich</a:t>
            </a:r>
            <a:r>
              <a:rPr lang="hu-HU" sz="2600" dirty="0" smtClean="0"/>
              <a:t> </a:t>
            </a:r>
            <a:r>
              <a:rPr lang="hu-HU" sz="2600" dirty="0" err="1" smtClean="0"/>
              <a:t>sa</a:t>
            </a:r>
            <a:r>
              <a:rPr lang="hu-HU" sz="2600" dirty="0" smtClean="0"/>
              <a:t> s </a:t>
            </a:r>
            <a:r>
              <a:rPr lang="hu-HU" sz="2600" dirty="0" err="1" smtClean="0"/>
              <a:t>turizmom</a:t>
            </a:r>
            <a:r>
              <a:rPr lang="hu-HU" sz="26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hu-HU" sz="2600" dirty="0" err="1" smtClean="0"/>
              <a:t>Turistické</a:t>
            </a:r>
            <a:r>
              <a:rPr lang="hu-HU" sz="2600" dirty="0" smtClean="0"/>
              <a:t> </a:t>
            </a:r>
            <a:r>
              <a:rPr lang="hu-HU" sz="2600" dirty="0" err="1" smtClean="0"/>
              <a:t>vedomie</a:t>
            </a:r>
            <a:r>
              <a:rPr lang="hu-HU" sz="2600" dirty="0" smtClean="0"/>
              <a:t> – </a:t>
            </a:r>
            <a:r>
              <a:rPr lang="hu-HU" sz="2600" dirty="0" err="1" smtClean="0"/>
              <a:t>substantívne</a:t>
            </a:r>
            <a:r>
              <a:rPr lang="hu-HU" sz="2600" dirty="0" smtClean="0"/>
              <a:t>  </a:t>
            </a:r>
            <a:r>
              <a:rPr lang="hu-HU" sz="2600" dirty="0" err="1" smtClean="0"/>
              <a:t>strategické</a:t>
            </a:r>
            <a:r>
              <a:rPr lang="hu-HU" sz="2600" dirty="0" smtClean="0"/>
              <a:t> </a:t>
            </a:r>
            <a:r>
              <a:rPr lang="hu-HU" sz="2600" dirty="0" err="1" smtClean="0"/>
              <a:t>turistické</a:t>
            </a:r>
            <a:r>
              <a:rPr lang="hu-HU" sz="2600" dirty="0" smtClean="0"/>
              <a:t> </a:t>
            </a:r>
            <a:r>
              <a:rPr lang="hu-HU" sz="2600" dirty="0" err="1" smtClean="0"/>
              <a:t>vedomie</a:t>
            </a:r>
            <a:r>
              <a:rPr lang="hu-HU" sz="2600" dirty="0" smtClean="0"/>
              <a:t> </a:t>
            </a:r>
            <a:r>
              <a:rPr lang="hu-HU" sz="2600" dirty="0" err="1" smtClean="0"/>
              <a:t>je</a:t>
            </a:r>
            <a:r>
              <a:rPr lang="hu-HU" sz="2600" dirty="0" smtClean="0"/>
              <a:t> </a:t>
            </a:r>
            <a:r>
              <a:rPr lang="hu-HU" sz="2600" dirty="0" err="1" smtClean="0"/>
              <a:t>overené</a:t>
            </a:r>
            <a:r>
              <a:rPr lang="hu-HU" sz="26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hu-HU" sz="2600" dirty="0" err="1" smtClean="0"/>
              <a:t>Dominujú</a:t>
            </a:r>
            <a:r>
              <a:rPr lang="hu-HU" sz="2600" dirty="0" smtClean="0"/>
              <a:t> v </a:t>
            </a:r>
            <a:r>
              <a:rPr lang="hu-HU" sz="2600" dirty="0" err="1" smtClean="0"/>
              <a:t>ňom</a:t>
            </a:r>
            <a:r>
              <a:rPr lang="hu-HU" sz="2600" dirty="0" smtClean="0"/>
              <a:t> </a:t>
            </a:r>
            <a:r>
              <a:rPr lang="hu-HU" sz="2600" dirty="0" err="1" smtClean="0"/>
              <a:t>strategické</a:t>
            </a:r>
            <a:r>
              <a:rPr lang="hu-HU" sz="2600" dirty="0" smtClean="0"/>
              <a:t> (</a:t>
            </a:r>
            <a:r>
              <a:rPr lang="hu-HU" sz="2600" dirty="0" err="1" smtClean="0"/>
              <a:t>Know-How</a:t>
            </a:r>
            <a:r>
              <a:rPr lang="hu-HU" sz="2600" dirty="0" smtClean="0"/>
              <a:t>) </a:t>
            </a:r>
            <a:r>
              <a:rPr lang="hu-HU" sz="2600" dirty="0" err="1" smtClean="0"/>
              <a:t>znalosti</a:t>
            </a:r>
            <a:endParaRPr lang="hu-HU" sz="2600" dirty="0" smtClean="0"/>
          </a:p>
          <a:p>
            <a:pPr eaLnBrk="1" hangingPunct="1">
              <a:lnSpc>
                <a:spcPct val="80000"/>
              </a:lnSpc>
            </a:pPr>
            <a:r>
              <a:rPr lang="hu-HU" sz="2600" dirty="0" smtClean="0"/>
              <a:t>Sami o sebe </a:t>
            </a:r>
            <a:r>
              <a:rPr lang="hu-HU" sz="2600" dirty="0" err="1" smtClean="0"/>
              <a:t>potrebné</a:t>
            </a:r>
            <a:r>
              <a:rPr lang="hu-HU" sz="2600" dirty="0" smtClean="0"/>
              <a:t> </a:t>
            </a:r>
            <a:r>
              <a:rPr lang="hu-HU" sz="2600" dirty="0" err="1" smtClean="0"/>
              <a:t>ale</a:t>
            </a:r>
            <a:r>
              <a:rPr lang="hu-HU" sz="2600" dirty="0" smtClean="0"/>
              <a:t> </a:t>
            </a:r>
            <a:r>
              <a:rPr lang="hu-HU" sz="2600" dirty="0" err="1" smtClean="0"/>
              <a:t>nedostatočné</a:t>
            </a:r>
            <a:r>
              <a:rPr lang="hu-HU" sz="2600" dirty="0" smtClean="0"/>
              <a:t> </a:t>
            </a:r>
            <a:r>
              <a:rPr lang="hu-HU" sz="2600" dirty="0" err="1" smtClean="0"/>
              <a:t>podmienky</a:t>
            </a:r>
            <a:r>
              <a:rPr lang="hu-HU" sz="2600" dirty="0" smtClean="0"/>
              <a:t> na </a:t>
            </a:r>
            <a:r>
              <a:rPr lang="hu-HU" sz="2600" dirty="0" err="1" smtClean="0"/>
              <a:t>obnovenie</a:t>
            </a:r>
            <a:r>
              <a:rPr lang="hu-HU" sz="26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hu-HU" sz="2600" dirty="0" err="1" smtClean="0"/>
              <a:t>Substantívne</a:t>
            </a:r>
            <a:r>
              <a:rPr lang="hu-HU" sz="2600" dirty="0" smtClean="0"/>
              <a:t> </a:t>
            </a:r>
            <a:r>
              <a:rPr lang="hu-HU" sz="2600" dirty="0" err="1" smtClean="0"/>
              <a:t>podstatné</a:t>
            </a:r>
            <a:r>
              <a:rPr lang="hu-HU" sz="2600" dirty="0" smtClean="0"/>
              <a:t> </a:t>
            </a:r>
            <a:r>
              <a:rPr lang="hu-HU" sz="2600" dirty="0" err="1" smtClean="0"/>
              <a:t>znalosti</a:t>
            </a:r>
            <a:r>
              <a:rPr lang="hu-HU" sz="2600" dirty="0" smtClean="0"/>
              <a:t> – </a:t>
            </a:r>
            <a:r>
              <a:rPr lang="hu-HU" sz="2600" dirty="0" err="1" smtClean="0"/>
              <a:t>bez</a:t>
            </a:r>
            <a:r>
              <a:rPr lang="hu-HU" sz="2600" dirty="0" smtClean="0"/>
              <a:t> </a:t>
            </a:r>
            <a:r>
              <a:rPr lang="hu-HU" sz="2600" dirty="0" err="1" smtClean="0"/>
              <a:t>podrobných</a:t>
            </a:r>
            <a:r>
              <a:rPr lang="hu-HU" sz="2600" dirty="0" smtClean="0"/>
              <a:t> </a:t>
            </a:r>
            <a:r>
              <a:rPr lang="hu-HU" sz="2600" dirty="0" err="1" smtClean="0"/>
              <a:t>znalostí</a:t>
            </a:r>
            <a:r>
              <a:rPr lang="hu-HU" sz="2600" dirty="0" smtClean="0"/>
              <a:t> </a:t>
            </a:r>
            <a:r>
              <a:rPr lang="hu-HU" sz="2600" dirty="0" err="1" smtClean="0"/>
              <a:t>situácie</a:t>
            </a:r>
            <a:r>
              <a:rPr lang="hu-HU" sz="2600" dirty="0" smtClean="0"/>
              <a:t>  a </a:t>
            </a:r>
            <a:r>
              <a:rPr lang="hu-HU" sz="2600" dirty="0" err="1" smtClean="0"/>
              <a:t>bez</a:t>
            </a:r>
            <a:r>
              <a:rPr lang="hu-HU" sz="2600" dirty="0" smtClean="0"/>
              <a:t> </a:t>
            </a:r>
            <a:r>
              <a:rPr lang="hu-HU" sz="2600" dirty="0" err="1" smtClean="0"/>
              <a:t>vedeckého</a:t>
            </a:r>
            <a:r>
              <a:rPr lang="hu-HU" sz="2600" dirty="0" smtClean="0"/>
              <a:t> </a:t>
            </a:r>
            <a:r>
              <a:rPr lang="hu-HU" sz="2600" dirty="0" err="1" smtClean="0"/>
              <a:t>výskumu</a:t>
            </a:r>
            <a:r>
              <a:rPr lang="hu-HU" sz="2600" dirty="0" smtClean="0"/>
              <a:t> </a:t>
            </a:r>
            <a:r>
              <a:rPr lang="hu-HU" sz="2600" dirty="0" err="1" smtClean="0"/>
              <a:t>sa</a:t>
            </a:r>
            <a:r>
              <a:rPr lang="hu-HU" sz="2600" dirty="0" smtClean="0"/>
              <a:t> </a:t>
            </a:r>
            <a:r>
              <a:rPr lang="hu-HU" sz="2600" dirty="0" err="1" smtClean="0"/>
              <a:t>nevie</a:t>
            </a:r>
            <a:r>
              <a:rPr lang="hu-HU" sz="2600" dirty="0" smtClean="0"/>
              <a:t> v </a:t>
            </a:r>
            <a:r>
              <a:rPr lang="hu-HU" sz="2600" dirty="0" err="1" smtClean="0"/>
              <a:t>praxi</a:t>
            </a:r>
            <a:r>
              <a:rPr lang="hu-HU" sz="2600" dirty="0" smtClean="0"/>
              <a:t> </a:t>
            </a:r>
            <a:r>
              <a:rPr lang="hu-HU" sz="2600" dirty="0" err="1" smtClean="0"/>
              <a:t>účinne</a:t>
            </a:r>
            <a:r>
              <a:rPr lang="hu-HU" sz="2600" dirty="0" smtClean="0"/>
              <a:t> </a:t>
            </a:r>
            <a:r>
              <a:rPr lang="hu-HU" sz="2600" dirty="0" err="1" smtClean="0"/>
              <a:t>realizovať</a:t>
            </a:r>
            <a:r>
              <a:rPr lang="hu-HU" sz="2600" dirty="0" smtClean="0"/>
              <a:t>. </a:t>
            </a:r>
            <a:endParaRPr lang="hu-HU" sz="2600" b="1" dirty="0" smtClean="0"/>
          </a:p>
          <a:p>
            <a:pPr eaLnBrk="1" hangingPunct="1">
              <a:lnSpc>
                <a:spcPct val="80000"/>
              </a:lnSpc>
            </a:pPr>
            <a:r>
              <a:rPr lang="hu-HU" sz="2600" dirty="0" err="1" smtClean="0"/>
              <a:t>Neustále</a:t>
            </a:r>
            <a:r>
              <a:rPr lang="hu-HU" sz="2600" dirty="0" smtClean="0"/>
              <a:t> </a:t>
            </a:r>
            <a:r>
              <a:rPr lang="hu-HU" sz="2600" dirty="0" err="1" smtClean="0"/>
              <a:t>rozširovanie</a:t>
            </a:r>
            <a:r>
              <a:rPr lang="hu-HU" sz="2600" dirty="0" smtClean="0"/>
              <a:t> </a:t>
            </a:r>
            <a:r>
              <a:rPr lang="hu-HU" sz="2600" dirty="0" err="1" smtClean="0"/>
              <a:t>teoretických</a:t>
            </a:r>
            <a:r>
              <a:rPr lang="hu-HU" sz="2600" dirty="0" smtClean="0"/>
              <a:t> a </a:t>
            </a:r>
            <a:r>
              <a:rPr lang="hu-HU" sz="2600" dirty="0" err="1" smtClean="0"/>
              <a:t>praktických</a:t>
            </a:r>
            <a:r>
              <a:rPr lang="hu-HU" sz="2600" dirty="0" smtClean="0"/>
              <a:t> </a:t>
            </a:r>
            <a:r>
              <a:rPr lang="hu-HU" sz="2600" dirty="0" err="1" smtClean="0"/>
              <a:t>vedomostí</a:t>
            </a:r>
            <a:r>
              <a:rPr lang="hu-HU" sz="2600" dirty="0" smtClean="0"/>
              <a:t>.</a:t>
            </a:r>
            <a:endParaRPr lang="ru-RU" sz="26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6084" y="44624"/>
            <a:ext cx="3300412" cy="520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021288"/>
            <a:ext cx="1571636" cy="7827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10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2" y="81549"/>
            <a:ext cx="2744663" cy="6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17814"/>
            <a:ext cx="778796" cy="8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7117"/>
            <a:ext cx="2516300" cy="3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80728"/>
            <a:ext cx="8229600" cy="1139825"/>
          </a:xfrm>
        </p:spPr>
        <p:txBody>
          <a:bodyPr/>
          <a:lstStyle/>
          <a:p>
            <a:pPr eaLnBrk="1" hangingPunct="1"/>
            <a:r>
              <a:rPr lang="hu-HU" sz="3800" dirty="0" smtClean="0"/>
              <a:t>Dominancia  </a:t>
            </a:r>
            <a:r>
              <a:rPr lang="hu-HU" sz="3800" dirty="0" err="1" smtClean="0"/>
              <a:t>znalosti</a:t>
            </a:r>
            <a:r>
              <a:rPr lang="hu-HU" sz="3800" dirty="0" smtClean="0"/>
              <a:t> </a:t>
            </a:r>
            <a:r>
              <a:rPr lang="hu-HU" sz="3800" dirty="0" err="1" smtClean="0"/>
              <a:t>názorov</a:t>
            </a:r>
            <a:r>
              <a:rPr lang="hu-HU" sz="3800" dirty="0" smtClean="0"/>
              <a:t> v </a:t>
            </a:r>
            <a:r>
              <a:rPr lang="hu-HU" sz="3800" dirty="0" err="1" smtClean="0"/>
              <a:t>turistike</a:t>
            </a:r>
            <a:endParaRPr lang="ru-RU" sz="380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4864"/>
            <a:ext cx="8229600" cy="3926061"/>
          </a:xfrm>
        </p:spPr>
        <p:txBody>
          <a:bodyPr/>
          <a:lstStyle/>
          <a:p>
            <a:pPr eaLnBrk="1" hangingPunct="1"/>
            <a:r>
              <a:rPr lang="hu-HU" dirty="0" err="1" smtClean="0"/>
              <a:t>Dokazovanie</a:t>
            </a:r>
            <a:r>
              <a:rPr lang="hu-HU" dirty="0" smtClean="0"/>
              <a:t> a </a:t>
            </a:r>
            <a:r>
              <a:rPr lang="hu-HU" dirty="0" err="1" smtClean="0"/>
              <a:t>vypracovanie</a:t>
            </a:r>
            <a:r>
              <a:rPr lang="hu-HU" dirty="0" smtClean="0"/>
              <a:t> </a:t>
            </a:r>
            <a:r>
              <a:rPr lang="hu-HU" dirty="0" err="1" smtClean="0"/>
              <a:t>názorov</a:t>
            </a:r>
            <a:r>
              <a:rPr lang="hu-HU" dirty="0" smtClean="0"/>
              <a:t> </a:t>
            </a:r>
          </a:p>
          <a:p>
            <a:pPr eaLnBrk="1" hangingPunct="1"/>
            <a:r>
              <a:rPr lang="hu-HU" dirty="0" err="1" smtClean="0"/>
              <a:t>Subjektívny</a:t>
            </a:r>
            <a:r>
              <a:rPr lang="hu-HU" dirty="0" smtClean="0"/>
              <a:t> </a:t>
            </a:r>
            <a:r>
              <a:rPr lang="hu-HU" dirty="0" err="1" smtClean="0"/>
              <a:t>názor</a:t>
            </a:r>
            <a:r>
              <a:rPr lang="hu-HU" dirty="0" smtClean="0"/>
              <a:t> - </a:t>
            </a:r>
            <a:r>
              <a:rPr lang="hu-HU" dirty="0" err="1" smtClean="0"/>
              <a:t>vyjadrovanie</a:t>
            </a:r>
            <a:r>
              <a:rPr lang="hu-HU" dirty="0" smtClean="0"/>
              <a:t>; </a:t>
            </a:r>
          </a:p>
          <a:p>
            <a:pPr eaLnBrk="1" hangingPunct="1"/>
            <a:r>
              <a:rPr lang="hu-HU" dirty="0" err="1" smtClean="0"/>
              <a:t>Znalosť</a:t>
            </a:r>
            <a:r>
              <a:rPr lang="hu-HU" dirty="0" smtClean="0"/>
              <a:t> </a:t>
            </a:r>
            <a:r>
              <a:rPr lang="hu-HU" dirty="0" err="1" smtClean="0"/>
              <a:t>dokazovanie</a:t>
            </a:r>
            <a:r>
              <a:rPr lang="hu-HU" dirty="0" smtClean="0"/>
              <a:t> - v </a:t>
            </a:r>
            <a:r>
              <a:rPr lang="hu-HU" dirty="0" err="1" smtClean="0"/>
              <a:t>menšine</a:t>
            </a:r>
            <a:r>
              <a:rPr lang="hu-HU" dirty="0" smtClean="0"/>
              <a:t>;</a:t>
            </a:r>
          </a:p>
          <a:p>
            <a:pPr eaLnBrk="1" hangingPunct="1"/>
            <a:r>
              <a:rPr lang="hu-HU" dirty="0" err="1" smtClean="0"/>
              <a:t>Praktické</a:t>
            </a:r>
            <a:r>
              <a:rPr lang="hu-HU" dirty="0" smtClean="0"/>
              <a:t> a </a:t>
            </a:r>
            <a:r>
              <a:rPr lang="hu-HU" dirty="0" err="1" smtClean="0"/>
              <a:t>teoretické</a:t>
            </a:r>
            <a:r>
              <a:rPr lang="hu-HU" dirty="0" smtClean="0"/>
              <a:t> </a:t>
            </a:r>
            <a:r>
              <a:rPr lang="hu-HU" dirty="0" err="1" smtClean="0"/>
              <a:t>vedomosti</a:t>
            </a:r>
            <a:r>
              <a:rPr lang="hu-HU" dirty="0" smtClean="0"/>
              <a:t>;</a:t>
            </a:r>
          </a:p>
          <a:p>
            <a:pPr eaLnBrk="1" hangingPunct="1"/>
            <a:r>
              <a:rPr lang="hu-HU" dirty="0" smtClean="0"/>
              <a:t>Kritika v </a:t>
            </a:r>
            <a:r>
              <a:rPr lang="hu-HU" dirty="0" err="1" smtClean="0"/>
              <a:t>podnikateľskej</a:t>
            </a:r>
            <a:r>
              <a:rPr lang="hu-HU" dirty="0" smtClean="0"/>
              <a:t> </a:t>
            </a:r>
            <a:r>
              <a:rPr lang="hu-HU" dirty="0" err="1" smtClean="0"/>
              <a:t>sféry</a:t>
            </a:r>
            <a:r>
              <a:rPr lang="hu-HU" dirty="0" smtClean="0"/>
              <a:t> </a:t>
            </a:r>
            <a:r>
              <a:rPr lang="hu-HU" dirty="0" err="1" smtClean="0"/>
              <a:t>proti</a:t>
            </a:r>
            <a:r>
              <a:rPr lang="hu-HU" dirty="0" smtClean="0"/>
              <a:t> </a:t>
            </a:r>
            <a:r>
              <a:rPr lang="hu-HU" dirty="0" err="1" smtClean="0"/>
              <a:t>výučbe</a:t>
            </a:r>
            <a:r>
              <a:rPr lang="hu-HU" dirty="0" smtClean="0"/>
              <a:t> </a:t>
            </a:r>
            <a:r>
              <a:rPr lang="hu-HU" dirty="0" err="1" smtClean="0"/>
              <a:t>turizmu</a:t>
            </a:r>
            <a:r>
              <a:rPr lang="hu-HU" dirty="0" smtClean="0"/>
              <a:t>.</a:t>
            </a:r>
            <a:endParaRPr lang="ru-RU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6084" y="44624"/>
            <a:ext cx="3300412" cy="520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021288"/>
            <a:ext cx="1571636" cy="7827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10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2" y="81549"/>
            <a:ext cx="2744663" cy="6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17814"/>
            <a:ext cx="778796" cy="8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7117"/>
            <a:ext cx="2516300" cy="3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686800" cy="1139825"/>
          </a:xfrm>
        </p:spPr>
        <p:txBody>
          <a:bodyPr/>
          <a:lstStyle/>
          <a:p>
            <a:pPr algn="ctr" eaLnBrk="1" hangingPunct="1"/>
            <a:r>
              <a:rPr lang="sk-SK" sz="3800" dirty="0" smtClean="0"/>
              <a:t>VEDECKÉ POZOROVANIE V TURIZME</a:t>
            </a:r>
            <a:endParaRPr lang="ru-RU" sz="38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z="2600" dirty="0" err="1" smtClean="0"/>
              <a:t>Spoznanie</a:t>
            </a:r>
            <a:r>
              <a:rPr lang="hu-HU" sz="2600" dirty="0" smtClean="0"/>
              <a:t> </a:t>
            </a:r>
            <a:r>
              <a:rPr lang="hu-HU" sz="2600" dirty="0" err="1" smtClean="0"/>
              <a:t>skutočnosti</a:t>
            </a:r>
            <a:r>
              <a:rPr lang="hu-HU" sz="2600" dirty="0" smtClean="0"/>
              <a:t> </a:t>
            </a:r>
            <a:r>
              <a:rPr lang="hu-HU" sz="2600" dirty="0" err="1" smtClean="0"/>
              <a:t>za</a:t>
            </a:r>
            <a:r>
              <a:rPr lang="hu-HU" sz="2600" dirty="0" smtClean="0"/>
              <a:t> </a:t>
            </a:r>
            <a:r>
              <a:rPr lang="hu-HU" sz="2600" dirty="0" err="1" smtClean="0"/>
              <a:t>pomoci</a:t>
            </a:r>
            <a:r>
              <a:rPr lang="hu-HU" sz="2600" dirty="0" smtClean="0"/>
              <a:t> </a:t>
            </a:r>
            <a:r>
              <a:rPr lang="hu-HU" sz="2600" dirty="0" err="1" smtClean="0"/>
              <a:t>vedeckých</a:t>
            </a:r>
            <a:r>
              <a:rPr lang="hu-HU" sz="2600" dirty="0" smtClean="0"/>
              <a:t> </a:t>
            </a:r>
            <a:r>
              <a:rPr lang="hu-HU" sz="2600" dirty="0" err="1" smtClean="0"/>
              <a:t>metód</a:t>
            </a:r>
            <a:r>
              <a:rPr lang="hu-HU" sz="2600" dirty="0" smtClean="0"/>
              <a:t>.</a:t>
            </a:r>
          </a:p>
          <a:p>
            <a:pPr eaLnBrk="1" hangingPunct="1"/>
            <a:r>
              <a:rPr lang="hu-HU" sz="2600" dirty="0" err="1" smtClean="0"/>
              <a:t>Dôsledný</a:t>
            </a:r>
            <a:r>
              <a:rPr lang="hu-HU" sz="2600" dirty="0" smtClean="0"/>
              <a:t> </a:t>
            </a:r>
            <a:r>
              <a:rPr lang="hu-HU" sz="2600" dirty="0" err="1" smtClean="0"/>
              <a:t>výber</a:t>
            </a:r>
            <a:r>
              <a:rPr lang="hu-HU" sz="2600" dirty="0" smtClean="0"/>
              <a:t> </a:t>
            </a:r>
            <a:r>
              <a:rPr lang="hu-HU" sz="2600" dirty="0" err="1" smtClean="0"/>
              <a:t>zdrojov</a:t>
            </a:r>
            <a:r>
              <a:rPr lang="hu-HU" sz="2600" dirty="0" smtClean="0"/>
              <a:t> → </a:t>
            </a:r>
            <a:r>
              <a:rPr lang="hu-HU" sz="2600" dirty="0" err="1" smtClean="0"/>
              <a:t>skutočnosť</a:t>
            </a:r>
            <a:r>
              <a:rPr lang="hu-HU" sz="2600" dirty="0" smtClean="0"/>
              <a:t> → </a:t>
            </a:r>
            <a:r>
              <a:rPr lang="hu-HU" sz="2600" dirty="0" err="1" smtClean="0"/>
              <a:t>práca</a:t>
            </a:r>
            <a:r>
              <a:rPr lang="hu-HU" sz="2600" dirty="0" smtClean="0"/>
              <a:t> </a:t>
            </a:r>
            <a:r>
              <a:rPr lang="hu-HU" sz="2600" dirty="0" err="1" smtClean="0"/>
              <a:t>ktorá</a:t>
            </a:r>
            <a:r>
              <a:rPr lang="hu-HU" sz="2600" dirty="0" smtClean="0"/>
              <a:t> </a:t>
            </a:r>
            <a:r>
              <a:rPr lang="hu-HU" sz="2600" dirty="0" err="1" smtClean="0"/>
              <a:t>prináša</a:t>
            </a:r>
            <a:r>
              <a:rPr lang="hu-HU" sz="2600" dirty="0" smtClean="0"/>
              <a:t> </a:t>
            </a:r>
            <a:r>
              <a:rPr lang="hu-HU" sz="2600" dirty="0" err="1" smtClean="0"/>
              <a:t>výsledky</a:t>
            </a:r>
            <a:r>
              <a:rPr lang="hu-HU" sz="2600" dirty="0" smtClean="0"/>
              <a:t>;</a:t>
            </a:r>
          </a:p>
          <a:p>
            <a:pPr eaLnBrk="1" hangingPunct="1"/>
            <a:r>
              <a:rPr lang="hu-HU" sz="2600" dirty="0" err="1" smtClean="0"/>
              <a:t>Zhodnotenie</a:t>
            </a:r>
            <a:r>
              <a:rPr lang="hu-HU" sz="2600" dirty="0" smtClean="0"/>
              <a:t> </a:t>
            </a:r>
            <a:r>
              <a:rPr lang="hu-HU" sz="2600" dirty="0" err="1" smtClean="0"/>
              <a:t>zakladajúce</a:t>
            </a:r>
            <a:r>
              <a:rPr lang="hu-HU" sz="2600" dirty="0" smtClean="0"/>
              <a:t> </a:t>
            </a:r>
            <a:r>
              <a:rPr lang="hu-HU" sz="2600" dirty="0" err="1" smtClean="0"/>
              <a:t>sa</a:t>
            </a:r>
            <a:r>
              <a:rPr lang="hu-HU" sz="2600" dirty="0" smtClean="0"/>
              <a:t> na </a:t>
            </a:r>
            <a:r>
              <a:rPr lang="hu-HU" sz="2600" dirty="0" err="1" smtClean="0"/>
              <a:t>praxi</a:t>
            </a:r>
            <a:r>
              <a:rPr lang="hu-HU" sz="2600" dirty="0" smtClean="0"/>
              <a:t>;</a:t>
            </a:r>
          </a:p>
          <a:p>
            <a:pPr eaLnBrk="1" hangingPunct="1"/>
            <a:r>
              <a:rPr lang="hu-HU" sz="2600" dirty="0" err="1" smtClean="0"/>
              <a:t>Uplatnenie</a:t>
            </a:r>
            <a:r>
              <a:rPr lang="hu-HU" sz="2600" dirty="0" smtClean="0"/>
              <a:t> </a:t>
            </a:r>
            <a:r>
              <a:rPr lang="hu-HU" sz="2600" dirty="0" err="1" smtClean="0"/>
              <a:t>výsledkov</a:t>
            </a:r>
            <a:r>
              <a:rPr lang="hu-HU" sz="2600" dirty="0" smtClean="0"/>
              <a:t> </a:t>
            </a:r>
            <a:r>
              <a:rPr lang="hu-HU" sz="2600" dirty="0" err="1" smtClean="0"/>
              <a:t>turistického</a:t>
            </a:r>
            <a:r>
              <a:rPr lang="hu-HU" sz="2600" dirty="0" smtClean="0"/>
              <a:t> </a:t>
            </a:r>
            <a:r>
              <a:rPr lang="hu-HU" sz="2600" dirty="0" err="1" smtClean="0"/>
              <a:t>výskumu</a:t>
            </a:r>
            <a:r>
              <a:rPr lang="hu-HU" sz="2600" dirty="0" smtClean="0"/>
              <a:t>:</a:t>
            </a:r>
          </a:p>
          <a:p>
            <a:pPr lvl="1" eaLnBrk="1" hangingPunct="1"/>
            <a:r>
              <a:rPr lang="hu-HU" sz="2200" dirty="0" err="1" smtClean="0"/>
              <a:t>Riadenie</a:t>
            </a:r>
            <a:r>
              <a:rPr lang="hu-HU" sz="2200" dirty="0" smtClean="0"/>
              <a:t> (</a:t>
            </a:r>
            <a:r>
              <a:rPr lang="hu-HU" sz="2200" dirty="0" err="1" smtClean="0"/>
              <a:t>verejná</a:t>
            </a:r>
            <a:r>
              <a:rPr lang="hu-HU" sz="2200" dirty="0" smtClean="0"/>
              <a:t> </a:t>
            </a:r>
            <a:r>
              <a:rPr lang="hu-HU" sz="2200" dirty="0" err="1" smtClean="0"/>
              <a:t>sféra</a:t>
            </a:r>
            <a:r>
              <a:rPr lang="hu-HU" sz="2200" dirty="0" smtClean="0"/>
              <a:t>),</a:t>
            </a:r>
            <a:endParaRPr lang="ru-RU" sz="2200" dirty="0" smtClean="0"/>
          </a:p>
          <a:p>
            <a:pPr lvl="1" eaLnBrk="1" hangingPunct="1"/>
            <a:r>
              <a:rPr lang="hu-HU" sz="2200" dirty="0" err="1" smtClean="0"/>
              <a:t>Podnikateľská</a:t>
            </a:r>
            <a:r>
              <a:rPr lang="hu-HU" sz="2200" dirty="0" smtClean="0"/>
              <a:t> </a:t>
            </a:r>
            <a:r>
              <a:rPr lang="hu-HU" sz="2200" dirty="0" err="1" smtClean="0"/>
              <a:t>sféra</a:t>
            </a:r>
            <a:r>
              <a:rPr lang="hu-HU" sz="2200" dirty="0" smtClean="0"/>
              <a:t>,</a:t>
            </a:r>
          </a:p>
          <a:p>
            <a:pPr lvl="1" eaLnBrk="1" hangingPunct="1"/>
            <a:r>
              <a:rPr lang="hu-HU" sz="2200" dirty="0" err="1" smtClean="0"/>
              <a:t>Vyučovanie</a:t>
            </a:r>
            <a:r>
              <a:rPr lang="hu-HU" sz="2200" dirty="0" smtClean="0"/>
              <a:t>, </a:t>
            </a:r>
          </a:p>
          <a:p>
            <a:pPr lvl="1" eaLnBrk="1" hangingPunct="1"/>
            <a:r>
              <a:rPr lang="hu-HU" sz="2200" dirty="0" err="1"/>
              <a:t>V</a:t>
            </a:r>
            <a:r>
              <a:rPr lang="hu-HU" sz="2200" dirty="0" err="1" smtClean="0"/>
              <a:t>ýskum</a:t>
            </a:r>
            <a:r>
              <a:rPr lang="hu-HU" sz="2200" dirty="0" smtClean="0"/>
              <a:t>. </a:t>
            </a:r>
            <a:endParaRPr lang="ru-RU" sz="2200" dirty="0" smtClean="0"/>
          </a:p>
          <a:p>
            <a:pPr eaLnBrk="1" hangingPunct="1"/>
            <a:endParaRPr lang="ru-RU" sz="26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6084" y="44624"/>
            <a:ext cx="3300412" cy="520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021288"/>
            <a:ext cx="1571636" cy="7827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10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2" y="81549"/>
            <a:ext cx="2744663" cy="6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17814"/>
            <a:ext cx="778796" cy="8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7117"/>
            <a:ext cx="2516300" cy="3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139825"/>
          </a:xfrm>
        </p:spPr>
        <p:txBody>
          <a:bodyPr/>
          <a:lstStyle/>
          <a:p>
            <a:pPr algn="ctr" eaLnBrk="1" hangingPunct="1"/>
            <a:r>
              <a:rPr lang="hu-HU" sz="3800" dirty="0" smtClean="0"/>
              <a:t>VEDECKÉ POZOROVANIE V TURIZME</a:t>
            </a:r>
            <a:endParaRPr lang="ru-RU" sz="38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Čím</a:t>
            </a:r>
            <a:r>
              <a:rPr lang="hu-HU" dirty="0" smtClean="0"/>
              <a:t> </a:t>
            </a:r>
            <a:r>
              <a:rPr lang="hu-HU" dirty="0" err="1" smtClean="0"/>
              <a:t>viac</a:t>
            </a:r>
            <a:r>
              <a:rPr lang="hu-HU" dirty="0" smtClean="0"/>
              <a:t> </a:t>
            </a:r>
            <a:r>
              <a:rPr lang="hu-HU" dirty="0" err="1" smtClean="0"/>
              <a:t>vieme</a:t>
            </a:r>
            <a:r>
              <a:rPr lang="hu-HU" dirty="0" smtClean="0"/>
              <a:t>, </a:t>
            </a:r>
            <a:r>
              <a:rPr lang="hu-HU" dirty="0" err="1" smtClean="0"/>
              <a:t>tým</a:t>
            </a:r>
            <a:r>
              <a:rPr lang="hu-HU" dirty="0" smtClean="0"/>
              <a:t> </a:t>
            </a:r>
            <a:r>
              <a:rPr lang="hu-HU" dirty="0" err="1" smtClean="0"/>
              <a:t>lepšie</a:t>
            </a:r>
            <a:r>
              <a:rPr lang="hu-HU" dirty="0" smtClean="0"/>
              <a:t> </a:t>
            </a:r>
            <a:r>
              <a:rPr lang="hu-HU" dirty="0" err="1" smtClean="0"/>
              <a:t>vidíme</a:t>
            </a:r>
            <a:r>
              <a:rPr lang="hu-HU" dirty="0" smtClean="0"/>
              <a:t>, </a:t>
            </a:r>
            <a:r>
              <a:rPr lang="hu-HU" dirty="0" err="1" smtClean="0"/>
              <a:t>ako</a:t>
            </a:r>
            <a:r>
              <a:rPr lang="hu-HU" dirty="0" smtClean="0"/>
              <a:t> v </a:t>
            </a:r>
            <a:r>
              <a:rPr lang="hu-HU" dirty="0" err="1" smtClean="0"/>
              <a:t>skutočnosti</a:t>
            </a:r>
            <a:r>
              <a:rPr lang="hu-HU" dirty="0" smtClean="0"/>
              <a:t> </a:t>
            </a:r>
            <a:r>
              <a:rPr lang="hu-HU" dirty="0" err="1" smtClean="0"/>
              <a:t>málo</a:t>
            </a:r>
            <a:r>
              <a:rPr lang="hu-HU" dirty="0" smtClean="0"/>
              <a:t> </a:t>
            </a:r>
            <a:r>
              <a:rPr lang="hu-HU" dirty="0" err="1" smtClean="0"/>
              <a:t>vieme</a:t>
            </a:r>
            <a:r>
              <a:rPr lang="hu-HU" dirty="0" smtClean="0"/>
              <a:t>.</a:t>
            </a:r>
          </a:p>
          <a:p>
            <a:pPr eaLnBrk="1" hangingPunct="1"/>
            <a:r>
              <a:rPr lang="hu-HU" dirty="0" err="1" smtClean="0"/>
              <a:t>Zdroje</a:t>
            </a:r>
            <a:r>
              <a:rPr lang="hu-HU" dirty="0" smtClean="0"/>
              <a:t> </a:t>
            </a:r>
            <a:r>
              <a:rPr lang="hu-HU" dirty="0" err="1" smtClean="0"/>
              <a:t>turizmu</a:t>
            </a:r>
            <a:r>
              <a:rPr lang="hu-HU" dirty="0" smtClean="0"/>
              <a:t> </a:t>
            </a:r>
            <a:r>
              <a:rPr lang="hu-HU" dirty="0" err="1" smtClean="0"/>
              <a:t>nás</a:t>
            </a:r>
            <a:r>
              <a:rPr lang="hu-HU" dirty="0" smtClean="0"/>
              <a:t> </a:t>
            </a:r>
            <a:r>
              <a:rPr lang="hu-HU" dirty="0" err="1" smtClean="0"/>
              <a:t>oboznamujú</a:t>
            </a:r>
            <a:r>
              <a:rPr lang="hu-HU" dirty="0" smtClean="0"/>
              <a:t> </a:t>
            </a:r>
            <a:r>
              <a:rPr lang="hu-HU" dirty="0" err="1" smtClean="0"/>
              <a:t>okolitými</a:t>
            </a:r>
            <a:r>
              <a:rPr lang="hu-HU" dirty="0" smtClean="0"/>
              <a:t> </a:t>
            </a:r>
            <a:r>
              <a:rPr lang="hu-HU" dirty="0" err="1" smtClean="0"/>
              <a:t>javmi</a:t>
            </a:r>
            <a:r>
              <a:rPr lang="hu-HU" dirty="0" smtClean="0"/>
              <a:t>.</a:t>
            </a:r>
          </a:p>
          <a:p>
            <a:pPr eaLnBrk="1" hangingPunct="1"/>
            <a:r>
              <a:rPr lang="hu-HU" dirty="0" err="1" smtClean="0"/>
              <a:t>Pozorovanie</a:t>
            </a:r>
            <a:r>
              <a:rPr lang="hu-HU" dirty="0" smtClean="0"/>
              <a:t> </a:t>
            </a:r>
            <a:r>
              <a:rPr lang="hu-HU" dirty="0" err="1" smtClean="0"/>
              <a:t>nie</a:t>
            </a:r>
            <a:r>
              <a:rPr lang="hu-HU" dirty="0" smtClean="0"/>
              <a:t> </a:t>
            </a:r>
            <a:r>
              <a:rPr lang="hu-HU" dirty="0" err="1" smtClean="0"/>
              <a:t>je</a:t>
            </a:r>
            <a:r>
              <a:rPr lang="hu-HU" dirty="0" smtClean="0"/>
              <a:t> </a:t>
            </a:r>
            <a:r>
              <a:rPr lang="hu-HU" dirty="0" err="1" smtClean="0"/>
              <a:t>totožné</a:t>
            </a:r>
            <a:r>
              <a:rPr lang="hu-HU" dirty="0" smtClean="0"/>
              <a:t> </a:t>
            </a:r>
            <a:r>
              <a:rPr lang="hu-HU" dirty="0" err="1" smtClean="0"/>
              <a:t>bežné</a:t>
            </a:r>
            <a:r>
              <a:rPr lang="hu-HU" dirty="0" smtClean="0"/>
              <a:t> </a:t>
            </a:r>
            <a:r>
              <a:rPr lang="hu-HU" dirty="0" err="1" smtClean="0"/>
              <a:t>pozorovanie</a:t>
            </a:r>
            <a:r>
              <a:rPr lang="hu-HU" dirty="0" smtClean="0"/>
              <a:t> a </a:t>
            </a:r>
            <a:r>
              <a:rPr lang="hu-HU" dirty="0" err="1" smtClean="0"/>
              <a:t>vedecké</a:t>
            </a:r>
            <a:r>
              <a:rPr lang="hu-HU" dirty="0" smtClean="0"/>
              <a:t> </a:t>
            </a:r>
            <a:r>
              <a:rPr lang="hu-HU" dirty="0" err="1" smtClean="0"/>
              <a:t>pozorovanie</a:t>
            </a:r>
            <a:r>
              <a:rPr lang="hu-HU" dirty="0" smtClean="0"/>
              <a:t>;</a:t>
            </a:r>
            <a:endParaRPr lang="ru-RU" dirty="0" smtClean="0"/>
          </a:p>
          <a:p>
            <a:pPr eaLnBrk="1" hangingPunct="1"/>
            <a:r>
              <a:rPr lang="hu-HU" dirty="0" err="1" smtClean="0"/>
              <a:t>Je</a:t>
            </a:r>
            <a:r>
              <a:rPr lang="hu-HU" dirty="0" smtClean="0"/>
              <a:t> </a:t>
            </a:r>
            <a:r>
              <a:rPr lang="hu-HU" dirty="0" err="1" smtClean="0"/>
              <a:t>vedomé</a:t>
            </a:r>
            <a:r>
              <a:rPr lang="hu-HU" dirty="0" smtClean="0"/>
              <a:t> a </a:t>
            </a:r>
            <a:r>
              <a:rPr lang="hu-HU" dirty="0" err="1" smtClean="0"/>
              <a:t>dopredu</a:t>
            </a:r>
            <a:r>
              <a:rPr lang="hu-HU" dirty="0" smtClean="0"/>
              <a:t> </a:t>
            </a:r>
            <a:r>
              <a:rPr lang="hu-HU" dirty="0" err="1" smtClean="0"/>
              <a:t>naplánované</a:t>
            </a:r>
            <a:r>
              <a:rPr lang="hu-HU" dirty="0" smtClean="0"/>
              <a:t>; </a:t>
            </a:r>
          </a:p>
          <a:p>
            <a:pPr eaLnBrk="1" hangingPunct="1"/>
            <a:r>
              <a:rPr lang="hu-HU" dirty="0" err="1" smtClean="0"/>
              <a:t>Dodržiavanie</a:t>
            </a:r>
            <a:r>
              <a:rPr lang="hu-HU" dirty="0" smtClean="0"/>
              <a:t> </a:t>
            </a:r>
            <a:r>
              <a:rPr lang="hu-HU" dirty="0" err="1" smtClean="0"/>
              <a:t>noriem</a:t>
            </a:r>
            <a:r>
              <a:rPr lang="hu-HU" dirty="0" smtClean="0"/>
              <a:t>.</a:t>
            </a:r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6084" y="44624"/>
            <a:ext cx="3300412" cy="520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021288"/>
            <a:ext cx="1571636" cy="7827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10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2" y="81549"/>
            <a:ext cx="2744663" cy="6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17814"/>
            <a:ext cx="778796" cy="8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7117"/>
            <a:ext cx="2516300" cy="3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39825"/>
          </a:xfrm>
        </p:spPr>
        <p:txBody>
          <a:bodyPr/>
          <a:lstStyle/>
          <a:p>
            <a:pPr algn="ctr" eaLnBrk="1" hangingPunct="1"/>
            <a:r>
              <a:rPr lang="hu-HU" sz="3800" dirty="0" smtClean="0"/>
              <a:t>ZDROJE A DATABÁZY VO VÝSKUME TURIZMU </a:t>
            </a:r>
            <a:endParaRPr lang="ru-RU" sz="38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600" dirty="0" err="1" smtClean="0"/>
              <a:t>Za</a:t>
            </a:r>
            <a:r>
              <a:rPr lang="hu-HU" sz="2600" dirty="0" smtClean="0"/>
              <a:t> </a:t>
            </a:r>
            <a:r>
              <a:rPr lang="hu-HU" sz="2600" dirty="0" err="1" smtClean="0"/>
              <a:t>zdroje</a:t>
            </a:r>
            <a:r>
              <a:rPr lang="hu-HU" sz="2600" dirty="0" smtClean="0"/>
              <a:t> </a:t>
            </a:r>
            <a:r>
              <a:rPr lang="hu-HU" sz="2600" dirty="0" err="1" smtClean="0"/>
              <a:t>turizmu</a:t>
            </a:r>
            <a:r>
              <a:rPr lang="hu-HU" sz="2600" dirty="0" smtClean="0"/>
              <a:t> </a:t>
            </a:r>
            <a:r>
              <a:rPr lang="hu-HU" sz="2600" dirty="0" err="1" smtClean="0"/>
              <a:t>považujeme</a:t>
            </a:r>
            <a:r>
              <a:rPr lang="hu-HU" sz="2600" dirty="0" smtClean="0"/>
              <a:t> </a:t>
            </a:r>
            <a:r>
              <a:rPr lang="hu-HU" sz="2600" dirty="0" err="1" smtClean="0"/>
              <a:t>všetky</a:t>
            </a:r>
            <a:r>
              <a:rPr lang="hu-HU" sz="2600" dirty="0" smtClean="0"/>
              <a:t> </a:t>
            </a:r>
            <a:r>
              <a:rPr lang="hu-HU" sz="2600" dirty="0" err="1" smtClean="0"/>
              <a:t>databázy</a:t>
            </a:r>
            <a:r>
              <a:rPr lang="hu-HU" sz="2600" dirty="0" smtClean="0"/>
              <a:t>, </a:t>
            </a:r>
            <a:r>
              <a:rPr lang="hu-HU" sz="2600" dirty="0" err="1" smtClean="0"/>
              <a:t>ktoré</a:t>
            </a:r>
            <a:r>
              <a:rPr lang="hu-HU" sz="2600" dirty="0" smtClean="0"/>
              <a:t> </a:t>
            </a:r>
            <a:r>
              <a:rPr lang="hu-HU" sz="2600" dirty="0" err="1" smtClean="0"/>
              <a:t>vznikli</a:t>
            </a:r>
            <a:r>
              <a:rPr lang="hu-HU" sz="2600" dirty="0" smtClean="0"/>
              <a:t> </a:t>
            </a:r>
            <a:r>
              <a:rPr lang="hu-HU" sz="2600" dirty="0" err="1" smtClean="0"/>
              <a:t>za</a:t>
            </a:r>
            <a:r>
              <a:rPr lang="hu-HU" sz="2600" dirty="0" smtClean="0"/>
              <a:t> </a:t>
            </a:r>
            <a:r>
              <a:rPr lang="hu-HU" sz="2600" dirty="0" err="1" smtClean="0"/>
              <a:t>pomoci</a:t>
            </a:r>
            <a:r>
              <a:rPr lang="hu-HU" sz="2600" dirty="0" smtClean="0"/>
              <a:t> </a:t>
            </a:r>
            <a:r>
              <a:rPr lang="hu-HU" sz="2600" dirty="0" err="1" smtClean="0"/>
              <a:t>vedeckého</a:t>
            </a:r>
            <a:r>
              <a:rPr lang="hu-HU" sz="2600" dirty="0" smtClean="0"/>
              <a:t> </a:t>
            </a:r>
            <a:r>
              <a:rPr lang="hu-HU" sz="2600" dirty="0" err="1" smtClean="0"/>
              <a:t>pozorovania</a:t>
            </a:r>
            <a:r>
              <a:rPr lang="hu-HU" sz="26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hu-HU" sz="2600" dirty="0" err="1" smtClean="0"/>
              <a:t>Výber</a:t>
            </a:r>
            <a:r>
              <a:rPr lang="hu-HU" sz="2600" dirty="0" smtClean="0"/>
              <a:t> </a:t>
            </a:r>
            <a:r>
              <a:rPr lang="hu-HU" sz="2600" dirty="0" err="1" smtClean="0"/>
              <a:t>zdroja</a:t>
            </a:r>
            <a:r>
              <a:rPr lang="hu-HU" sz="2600" dirty="0" smtClean="0"/>
              <a:t> – </a:t>
            </a:r>
            <a:r>
              <a:rPr lang="hu-HU" sz="2600" dirty="0" err="1" smtClean="0"/>
              <a:t>načrtnutie</a:t>
            </a:r>
            <a:r>
              <a:rPr lang="hu-HU" sz="2600" dirty="0" smtClean="0"/>
              <a:t> v </a:t>
            </a:r>
            <a:r>
              <a:rPr lang="hu-HU" sz="2600" dirty="0" err="1" smtClean="0"/>
              <a:t>probléme-</a:t>
            </a:r>
            <a:r>
              <a:rPr lang="hu-HU" sz="2600" dirty="0" smtClean="0"/>
              <a:t> </a:t>
            </a:r>
            <a:r>
              <a:rPr lang="hu-HU" sz="2600" dirty="0" err="1" smtClean="0"/>
              <a:t>skúmanie</a:t>
            </a:r>
            <a:r>
              <a:rPr lang="hu-HU" sz="2600" dirty="0" smtClean="0"/>
              <a:t> </a:t>
            </a:r>
            <a:r>
              <a:rPr lang="hu-HU" sz="2600" dirty="0" err="1" smtClean="0"/>
              <a:t>imidžu</a:t>
            </a:r>
            <a:r>
              <a:rPr lang="hu-HU" sz="2600" dirty="0" smtClean="0"/>
              <a:t> </a:t>
            </a:r>
            <a:r>
              <a:rPr lang="hu-HU" sz="2600" dirty="0" err="1" smtClean="0"/>
              <a:t>krajiny</a:t>
            </a:r>
            <a:r>
              <a:rPr lang="hu-HU" sz="2600" dirty="0" smtClean="0"/>
              <a:t>/ </a:t>
            </a:r>
            <a:r>
              <a:rPr lang="hu-HU" sz="2600" dirty="0" err="1" smtClean="0"/>
              <a:t>diplomová</a:t>
            </a:r>
            <a:r>
              <a:rPr lang="hu-HU" sz="2600" dirty="0" smtClean="0"/>
              <a:t> </a:t>
            </a:r>
            <a:r>
              <a:rPr lang="hu-HU" sz="2600" dirty="0" err="1" smtClean="0"/>
              <a:t>práca</a:t>
            </a:r>
            <a:r>
              <a:rPr lang="hu-HU" sz="2600" dirty="0" smtClean="0"/>
              <a:t>;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u-HU" sz="2600" dirty="0" smtClean="0"/>
              <a:t>		</a:t>
            </a:r>
            <a:r>
              <a:rPr lang="hu-HU" sz="2600" dirty="0" err="1" smtClean="0"/>
              <a:t>Oficiálna</a:t>
            </a:r>
            <a:r>
              <a:rPr lang="hu-HU" sz="2600" dirty="0" smtClean="0"/>
              <a:t> </a:t>
            </a:r>
            <a:r>
              <a:rPr lang="hu-HU" sz="2600" dirty="0" err="1" smtClean="0"/>
              <a:t>štatistika</a:t>
            </a:r>
            <a:r>
              <a:rPr lang="hu-HU" sz="2600" dirty="0" smtClean="0"/>
              <a:t> – </a:t>
            </a:r>
            <a:r>
              <a:rPr lang="hu-HU" sz="2600" dirty="0" err="1" smtClean="0"/>
              <a:t>základná</a:t>
            </a:r>
            <a:r>
              <a:rPr lang="hu-HU" sz="2600" dirty="0" smtClean="0"/>
              <a:t> </a:t>
            </a:r>
            <a:r>
              <a:rPr lang="hu-HU" sz="2600" dirty="0" err="1" smtClean="0"/>
              <a:t>databáza</a:t>
            </a:r>
            <a:endParaRPr lang="hu-HU" sz="2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sz="2600" dirty="0" smtClean="0"/>
          </a:p>
          <a:p>
            <a:pPr lvl="1" eaLnBrk="1" hangingPunct="1">
              <a:lnSpc>
                <a:spcPct val="90000"/>
              </a:lnSpc>
            </a:pPr>
            <a:r>
              <a:rPr lang="hu-HU" sz="2500" dirty="0" err="1" smtClean="0"/>
              <a:t>Je</a:t>
            </a:r>
            <a:r>
              <a:rPr lang="hu-HU" sz="2500" dirty="0" smtClean="0"/>
              <a:t> </a:t>
            </a:r>
            <a:r>
              <a:rPr lang="hu-HU" sz="2500" dirty="0" err="1" smtClean="0"/>
              <a:t>založená</a:t>
            </a:r>
            <a:r>
              <a:rPr lang="hu-HU" sz="2500" dirty="0" smtClean="0"/>
              <a:t> na </a:t>
            </a:r>
            <a:r>
              <a:rPr lang="hu-HU" sz="2500" dirty="0" err="1" smtClean="0"/>
              <a:t>normatívnych</a:t>
            </a:r>
            <a:r>
              <a:rPr lang="hu-HU" sz="2500" dirty="0" smtClean="0"/>
              <a:t> </a:t>
            </a:r>
            <a:r>
              <a:rPr lang="hu-HU" sz="2500" dirty="0" err="1" smtClean="0"/>
              <a:t>základoch</a:t>
            </a:r>
            <a:r>
              <a:rPr lang="hu-HU" sz="2500" dirty="0" smtClean="0"/>
              <a:t>,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500" dirty="0" err="1" smtClean="0"/>
              <a:t>Je</a:t>
            </a:r>
            <a:r>
              <a:rPr lang="hu-HU" sz="2500" dirty="0" smtClean="0"/>
              <a:t> </a:t>
            </a:r>
            <a:r>
              <a:rPr lang="hu-HU" sz="2500" dirty="0" err="1" smtClean="0"/>
              <a:t>cyklická</a:t>
            </a:r>
            <a:r>
              <a:rPr lang="hu-HU" sz="2500" dirty="0" smtClean="0"/>
              <a:t>,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500" dirty="0" err="1" smtClean="0"/>
              <a:t>Je</a:t>
            </a:r>
            <a:r>
              <a:rPr lang="hu-HU" sz="2500" dirty="0" smtClean="0"/>
              <a:t> </a:t>
            </a:r>
            <a:r>
              <a:rPr lang="hu-HU" sz="2500" dirty="0" err="1" smtClean="0"/>
              <a:t>rozdelená</a:t>
            </a:r>
            <a:r>
              <a:rPr lang="hu-HU" sz="2500" dirty="0" smtClean="0"/>
              <a:t> na </a:t>
            </a:r>
            <a:r>
              <a:rPr lang="hu-HU" sz="2500" dirty="0" err="1" smtClean="0"/>
              <a:t>jednotlivé</a:t>
            </a:r>
            <a:r>
              <a:rPr lang="hu-HU" sz="2500" dirty="0" smtClean="0"/>
              <a:t> </a:t>
            </a:r>
            <a:r>
              <a:rPr lang="hu-HU" sz="2500" dirty="0" err="1" smtClean="0"/>
              <a:t>regióny</a:t>
            </a:r>
            <a:r>
              <a:rPr lang="hu-HU" sz="2500" dirty="0" smtClean="0"/>
              <a:t>,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500" dirty="0" err="1" smtClean="0"/>
              <a:t>Je</a:t>
            </a:r>
            <a:r>
              <a:rPr lang="hu-HU" sz="2500" dirty="0" smtClean="0"/>
              <a:t> </a:t>
            </a:r>
            <a:r>
              <a:rPr lang="hu-HU" sz="2500" dirty="0" err="1" smtClean="0"/>
              <a:t>porovnateľná</a:t>
            </a:r>
            <a:r>
              <a:rPr lang="hu-HU" sz="2500" dirty="0" smtClean="0"/>
              <a:t>.</a:t>
            </a:r>
            <a:endParaRPr lang="ru-RU" sz="25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6084" y="44624"/>
            <a:ext cx="3300412" cy="520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021288"/>
            <a:ext cx="1571636" cy="7827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11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2" y="81549"/>
            <a:ext cx="2744663" cy="6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17814"/>
            <a:ext cx="778796" cy="8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7117"/>
            <a:ext cx="2516300" cy="3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8229600" cy="1139825"/>
          </a:xfrm>
        </p:spPr>
        <p:txBody>
          <a:bodyPr/>
          <a:lstStyle/>
          <a:p>
            <a:pPr algn="ctr" eaLnBrk="1" hangingPunct="1"/>
            <a:r>
              <a:rPr lang="hu-HU" sz="3800" dirty="0"/>
              <a:t>ZDROJE A DATABÁZY VO VÝSKUME TURIZMU </a:t>
            </a:r>
            <a:endParaRPr lang="ru-RU" sz="38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4286101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dirty="0" err="1" smtClean="0"/>
              <a:t>Ústredný</a:t>
            </a:r>
            <a:r>
              <a:rPr lang="hu-HU" dirty="0" smtClean="0"/>
              <a:t> </a:t>
            </a:r>
            <a:r>
              <a:rPr lang="hu-HU" dirty="0" err="1" smtClean="0"/>
              <a:t>štatistický</a:t>
            </a:r>
            <a:r>
              <a:rPr lang="hu-HU" dirty="0" smtClean="0"/>
              <a:t> </a:t>
            </a:r>
            <a:r>
              <a:rPr lang="hu-HU" dirty="0" err="1" smtClean="0"/>
              <a:t>úrad</a:t>
            </a:r>
            <a:r>
              <a:rPr lang="hu-HU" dirty="0" smtClean="0"/>
              <a:t>;</a:t>
            </a:r>
          </a:p>
          <a:p>
            <a:pPr eaLnBrk="1" hangingPunct="1"/>
            <a:r>
              <a:rPr lang="hu-HU" sz="2800" dirty="0" err="1" smtClean="0"/>
              <a:t>Kto</a:t>
            </a:r>
            <a:r>
              <a:rPr lang="hu-HU" sz="2800" dirty="0" smtClean="0"/>
              <a:t> </a:t>
            </a:r>
            <a:r>
              <a:rPr lang="hu-HU" sz="2800" dirty="0" err="1" smtClean="0"/>
              <a:t>prichádza</a:t>
            </a:r>
            <a:r>
              <a:rPr lang="hu-HU" sz="2800" dirty="0" smtClean="0"/>
              <a:t> a </a:t>
            </a:r>
            <a:r>
              <a:rPr lang="hu-HU" sz="2800" dirty="0" err="1" smtClean="0"/>
              <a:t>kto</a:t>
            </a:r>
            <a:r>
              <a:rPr lang="hu-HU" sz="2800" dirty="0" smtClean="0"/>
              <a:t> </a:t>
            </a:r>
            <a:r>
              <a:rPr lang="hu-HU" sz="2800" dirty="0" err="1" smtClean="0"/>
              <a:t>odchádza</a:t>
            </a:r>
            <a:r>
              <a:rPr lang="hu-HU" sz="2800" dirty="0" smtClean="0"/>
              <a:t> z </a:t>
            </a:r>
            <a:r>
              <a:rPr lang="hu-HU" sz="2800" dirty="0" err="1" smtClean="0"/>
              <a:t>krajiny</a:t>
            </a:r>
            <a:r>
              <a:rPr lang="hu-HU" sz="2800" dirty="0" smtClean="0"/>
              <a:t>;</a:t>
            </a:r>
          </a:p>
          <a:p>
            <a:pPr eaLnBrk="1" hangingPunct="1"/>
            <a:r>
              <a:rPr lang="hu-HU" sz="2800" dirty="0" err="1" smtClean="0"/>
              <a:t>Registrovaný</a:t>
            </a:r>
            <a:r>
              <a:rPr lang="hu-HU" sz="2800" dirty="0" smtClean="0"/>
              <a:t> </a:t>
            </a:r>
            <a:r>
              <a:rPr lang="hu-HU" sz="2800" dirty="0" err="1" smtClean="0"/>
              <a:t>obrat</a:t>
            </a:r>
            <a:r>
              <a:rPr lang="hu-HU" sz="2800" dirty="0" smtClean="0"/>
              <a:t> </a:t>
            </a:r>
            <a:r>
              <a:rPr lang="hu-HU" sz="2800" dirty="0" err="1" smtClean="0"/>
              <a:t>pri</a:t>
            </a:r>
            <a:r>
              <a:rPr lang="hu-HU" sz="2800" dirty="0" smtClean="0"/>
              <a:t>  </a:t>
            </a:r>
            <a:r>
              <a:rPr lang="hu-HU" sz="2800" dirty="0" err="1" smtClean="0"/>
              <a:t>ubytovaní</a:t>
            </a:r>
            <a:r>
              <a:rPr lang="hu-HU" sz="2800" dirty="0" smtClean="0"/>
              <a:t>; </a:t>
            </a:r>
          </a:p>
          <a:p>
            <a:pPr eaLnBrk="1" hangingPunct="1"/>
            <a:r>
              <a:rPr lang="hu-HU" sz="2800" dirty="0" err="1" smtClean="0"/>
              <a:t>Od</a:t>
            </a:r>
            <a:r>
              <a:rPr lang="hu-HU" sz="2800" dirty="0" smtClean="0"/>
              <a:t> r. 2004  </a:t>
            </a:r>
            <a:r>
              <a:rPr lang="hu-HU" sz="2800" dirty="0" err="1" smtClean="0"/>
              <a:t>tých</a:t>
            </a:r>
            <a:r>
              <a:rPr lang="hu-HU" sz="2800" dirty="0" smtClean="0"/>
              <a:t> </a:t>
            </a:r>
            <a:r>
              <a:rPr lang="hu-HU" sz="2800" dirty="0" err="1" smtClean="0"/>
              <a:t>zahraničných</a:t>
            </a:r>
            <a:r>
              <a:rPr lang="hu-HU" sz="2800" dirty="0" smtClean="0"/>
              <a:t> </a:t>
            </a:r>
            <a:r>
              <a:rPr lang="hu-HU" sz="2800" dirty="0" err="1" smtClean="0"/>
              <a:t>osôb</a:t>
            </a:r>
            <a:r>
              <a:rPr lang="hu-HU" sz="2800" dirty="0" smtClean="0"/>
              <a:t>, </a:t>
            </a:r>
            <a:r>
              <a:rPr lang="hu-HU" sz="2800" dirty="0" err="1" smtClean="0"/>
              <a:t>ktoré</a:t>
            </a:r>
            <a:r>
              <a:rPr lang="hu-HU" sz="2800" dirty="0" smtClean="0"/>
              <a:t> </a:t>
            </a:r>
            <a:r>
              <a:rPr lang="hu-HU" sz="2800" dirty="0" err="1" smtClean="0"/>
              <a:t>sa</a:t>
            </a:r>
            <a:r>
              <a:rPr lang="hu-HU" sz="2800" dirty="0" smtClean="0"/>
              <a:t> </a:t>
            </a:r>
            <a:r>
              <a:rPr lang="hu-HU" sz="2800" dirty="0" err="1" smtClean="0"/>
              <a:t>zdržujú</a:t>
            </a:r>
            <a:r>
              <a:rPr lang="hu-HU" sz="2800" dirty="0" smtClean="0"/>
              <a:t> na </a:t>
            </a:r>
            <a:r>
              <a:rPr lang="hu-HU" sz="2800" dirty="0" err="1" smtClean="0"/>
              <a:t>našom</a:t>
            </a:r>
            <a:r>
              <a:rPr lang="hu-HU" sz="2800" dirty="0" smtClean="0"/>
              <a:t> </a:t>
            </a:r>
            <a:r>
              <a:rPr lang="hu-HU" sz="2800" dirty="0" err="1" smtClean="0"/>
              <a:t>území</a:t>
            </a:r>
            <a:r>
              <a:rPr lang="hu-HU" sz="2800" dirty="0" smtClean="0"/>
              <a:t> </a:t>
            </a:r>
            <a:r>
              <a:rPr lang="hu-HU" sz="2800" dirty="0" err="1" smtClean="0"/>
              <a:t>menej</a:t>
            </a:r>
            <a:r>
              <a:rPr lang="hu-HU" sz="2800" dirty="0" smtClean="0"/>
              <a:t> </a:t>
            </a:r>
            <a:r>
              <a:rPr lang="hu-HU" sz="2800" dirty="0" err="1" smtClean="0"/>
              <a:t>ako</a:t>
            </a:r>
            <a:r>
              <a:rPr lang="hu-HU" sz="2800" dirty="0" smtClean="0"/>
              <a:t> 1 </a:t>
            </a:r>
            <a:r>
              <a:rPr lang="hu-HU" sz="2800" dirty="0" err="1" smtClean="0"/>
              <a:t>rok</a:t>
            </a:r>
            <a:r>
              <a:rPr lang="hu-HU" sz="2800" dirty="0" smtClean="0"/>
              <a:t>, </a:t>
            </a:r>
            <a:r>
              <a:rPr lang="hu-HU" sz="2800" dirty="0" err="1" smtClean="0"/>
              <a:t>prebieha</a:t>
            </a:r>
            <a:r>
              <a:rPr lang="hu-HU" sz="2800" dirty="0" smtClean="0"/>
              <a:t> </a:t>
            </a:r>
            <a:r>
              <a:rPr lang="hu-HU" sz="2800" dirty="0" err="1" smtClean="0"/>
              <a:t>reprezentatívne</a:t>
            </a:r>
            <a:r>
              <a:rPr lang="hu-HU" sz="2800" dirty="0" smtClean="0"/>
              <a:t> </a:t>
            </a:r>
            <a:r>
              <a:rPr lang="hu-HU" sz="2800" dirty="0" err="1" smtClean="0"/>
              <a:t>zbieranie</a:t>
            </a:r>
            <a:r>
              <a:rPr lang="hu-HU" sz="2800" dirty="0" smtClean="0"/>
              <a:t> </a:t>
            </a:r>
            <a:r>
              <a:rPr lang="hu-HU" sz="2800" dirty="0" err="1" smtClean="0"/>
              <a:t>informácií</a:t>
            </a:r>
            <a:r>
              <a:rPr lang="hu-HU" sz="2800" dirty="0" smtClean="0"/>
              <a:t>;</a:t>
            </a:r>
          </a:p>
          <a:p>
            <a:pPr eaLnBrk="1" hangingPunct="1"/>
            <a:r>
              <a:rPr lang="hu-HU" sz="2800" dirty="0" err="1" smtClean="0"/>
              <a:t>Správanie</a:t>
            </a:r>
            <a:r>
              <a:rPr lang="hu-HU" sz="2800" dirty="0" smtClean="0"/>
              <a:t> </a:t>
            </a:r>
            <a:r>
              <a:rPr lang="hu-HU" sz="2800" dirty="0" err="1" smtClean="0"/>
              <a:t>sa</a:t>
            </a:r>
            <a:r>
              <a:rPr lang="hu-HU" sz="2800" dirty="0" smtClean="0"/>
              <a:t> na </a:t>
            </a:r>
            <a:r>
              <a:rPr lang="hu-HU" sz="2800" dirty="0" err="1" smtClean="0"/>
              <a:t>cestách</a:t>
            </a:r>
            <a:r>
              <a:rPr lang="hu-HU" sz="2800" dirty="0" smtClean="0"/>
              <a:t> </a:t>
            </a:r>
            <a:r>
              <a:rPr lang="hu-HU" sz="2800" dirty="0" err="1" smtClean="0"/>
              <a:t>maďarských</a:t>
            </a:r>
            <a:r>
              <a:rPr lang="hu-HU" sz="2800" dirty="0" smtClean="0"/>
              <a:t> </a:t>
            </a:r>
            <a:r>
              <a:rPr lang="hu-HU" sz="2800" dirty="0" err="1" smtClean="0"/>
              <a:t>občanov</a:t>
            </a:r>
            <a:r>
              <a:rPr lang="hu-HU" sz="2800" dirty="0" smtClean="0"/>
              <a:t>.</a:t>
            </a:r>
            <a:endParaRPr lang="ru-RU" sz="28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6084" y="44624"/>
            <a:ext cx="3300412" cy="520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021288"/>
            <a:ext cx="1571636" cy="7827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10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2" y="81549"/>
            <a:ext cx="2744663" cy="6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17814"/>
            <a:ext cx="778796" cy="8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7117"/>
            <a:ext cx="2516300" cy="3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686800" cy="1152128"/>
          </a:xfrm>
        </p:spPr>
        <p:txBody>
          <a:bodyPr/>
          <a:lstStyle/>
          <a:p>
            <a:pPr algn="ctr" eaLnBrk="1" hangingPunct="1"/>
            <a:r>
              <a:rPr lang="hu-HU" sz="3800" dirty="0" smtClean="0"/>
              <a:t>POHRANIČNÁ ŠTATISTIKA V TURIZME</a:t>
            </a:r>
            <a:endParaRPr lang="ru-RU" sz="38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16832"/>
            <a:ext cx="8507413" cy="388843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800" dirty="0" err="1" smtClean="0"/>
              <a:t>Údaje</a:t>
            </a:r>
            <a:r>
              <a:rPr lang="hu-HU" sz="2800" dirty="0" smtClean="0"/>
              <a:t> </a:t>
            </a:r>
            <a:r>
              <a:rPr lang="hu-HU" sz="2800" dirty="0" err="1" smtClean="0"/>
              <a:t>získané</a:t>
            </a:r>
            <a:r>
              <a:rPr lang="hu-HU" sz="2800" dirty="0" smtClean="0"/>
              <a:t> na </a:t>
            </a:r>
            <a:r>
              <a:rPr lang="hu-HU" sz="2800" dirty="0" err="1" smtClean="0"/>
              <a:t>zahraničných</a:t>
            </a:r>
            <a:r>
              <a:rPr lang="hu-HU" sz="2800" dirty="0" smtClean="0"/>
              <a:t> </a:t>
            </a:r>
            <a:r>
              <a:rPr lang="hu-HU" sz="2800" dirty="0" err="1" smtClean="0"/>
              <a:t>priechodoch</a:t>
            </a:r>
            <a:r>
              <a:rPr lang="hu-HU" sz="2800" dirty="0" smtClean="0"/>
              <a:t> – </a:t>
            </a:r>
            <a:r>
              <a:rPr lang="hu-HU" sz="2800" dirty="0" err="1" smtClean="0"/>
              <a:t>sú</a:t>
            </a:r>
            <a:r>
              <a:rPr lang="hu-HU" sz="2800" dirty="0" smtClean="0"/>
              <a:t> </a:t>
            </a:r>
            <a:r>
              <a:rPr lang="hu-HU" sz="2800" dirty="0" err="1" smtClean="0"/>
              <a:t>najspoľahlivejšie</a:t>
            </a:r>
            <a:r>
              <a:rPr lang="hu-HU" sz="2800" dirty="0" smtClean="0"/>
              <a:t>; 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dirty="0" err="1" smtClean="0"/>
              <a:t>Ak</a:t>
            </a:r>
            <a:r>
              <a:rPr lang="hu-HU" sz="2800" dirty="0" smtClean="0"/>
              <a:t> </a:t>
            </a:r>
            <a:r>
              <a:rPr lang="hu-HU" sz="2800" dirty="0" err="1" smtClean="0"/>
              <a:t>legálne</a:t>
            </a:r>
            <a:r>
              <a:rPr lang="hu-HU" sz="2800" dirty="0" smtClean="0"/>
              <a:t> </a:t>
            </a:r>
            <a:r>
              <a:rPr lang="hu-HU" sz="2800" dirty="0" err="1" smtClean="0"/>
              <a:t>prekročíme</a:t>
            </a:r>
            <a:r>
              <a:rPr lang="hu-HU" sz="2800" dirty="0" smtClean="0"/>
              <a:t> </a:t>
            </a:r>
            <a:r>
              <a:rPr lang="hu-HU" sz="2800" dirty="0" err="1" smtClean="0"/>
              <a:t>hranice</a:t>
            </a:r>
            <a:r>
              <a:rPr lang="hu-HU" sz="2800" dirty="0" smtClean="0"/>
              <a:t> </a:t>
            </a:r>
            <a:r>
              <a:rPr lang="hu-HU" sz="2800" dirty="0" err="1" smtClean="0"/>
              <a:t>stávame</a:t>
            </a:r>
            <a:r>
              <a:rPr lang="hu-HU" sz="2800" dirty="0" smtClean="0"/>
              <a:t> </a:t>
            </a:r>
            <a:r>
              <a:rPr lang="hu-HU" sz="2800" dirty="0" err="1" smtClean="0"/>
              <a:t>sa</a:t>
            </a:r>
            <a:r>
              <a:rPr lang="hu-HU" sz="2800" dirty="0" smtClean="0"/>
              <a:t> </a:t>
            </a:r>
            <a:r>
              <a:rPr lang="hu-HU" sz="2800" dirty="0" err="1" smtClean="0"/>
              <a:t>účastníkmi</a:t>
            </a:r>
            <a:r>
              <a:rPr lang="hu-HU" sz="2800" dirty="0" smtClean="0"/>
              <a:t> </a:t>
            </a:r>
            <a:r>
              <a:rPr lang="hu-HU" sz="2800" dirty="0" err="1" smtClean="0"/>
              <a:t>medzinárodného</a:t>
            </a:r>
            <a:r>
              <a:rPr lang="hu-HU" sz="2800" dirty="0" smtClean="0"/>
              <a:t>  </a:t>
            </a:r>
            <a:r>
              <a:rPr lang="hu-HU" sz="2800" dirty="0" err="1" smtClean="0"/>
              <a:t>štatistického</a:t>
            </a:r>
            <a:r>
              <a:rPr lang="hu-HU" sz="2800" dirty="0" smtClean="0"/>
              <a:t> </a:t>
            </a:r>
            <a:r>
              <a:rPr lang="hu-HU" sz="2800" dirty="0" err="1" smtClean="0"/>
              <a:t>systému</a:t>
            </a:r>
            <a:r>
              <a:rPr lang="hu-HU" sz="2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dirty="0" err="1" smtClean="0"/>
              <a:t>Podľa</a:t>
            </a:r>
            <a:r>
              <a:rPr lang="hu-HU" sz="2800" dirty="0" smtClean="0"/>
              <a:t> </a:t>
            </a:r>
            <a:r>
              <a:rPr lang="hu-HU" sz="2800" dirty="0" err="1" smtClean="0"/>
              <a:t>platných</a:t>
            </a:r>
            <a:r>
              <a:rPr lang="hu-HU" sz="2800" dirty="0" smtClean="0"/>
              <a:t> </a:t>
            </a:r>
            <a:r>
              <a:rPr lang="hu-HU" sz="2800" dirty="0" err="1" smtClean="0"/>
              <a:t>zákonov</a:t>
            </a:r>
            <a:r>
              <a:rPr lang="hu-HU" sz="2800" dirty="0" smtClean="0"/>
              <a:t> </a:t>
            </a:r>
            <a:r>
              <a:rPr lang="hu-HU" sz="2800" dirty="0" err="1" smtClean="0"/>
              <a:t>maďarská</a:t>
            </a:r>
            <a:r>
              <a:rPr lang="hu-HU" sz="2800" dirty="0" smtClean="0"/>
              <a:t> </a:t>
            </a:r>
            <a:r>
              <a:rPr lang="hu-HU" sz="2800" dirty="0" err="1" smtClean="0"/>
              <a:t>colnica</a:t>
            </a:r>
            <a:r>
              <a:rPr lang="hu-HU" sz="2800" dirty="0" smtClean="0"/>
              <a:t> </a:t>
            </a:r>
            <a:r>
              <a:rPr lang="hu-HU" sz="2800" dirty="0" err="1" smtClean="0"/>
              <a:t>registruje</a:t>
            </a:r>
            <a:r>
              <a:rPr lang="hu-HU" sz="2800" dirty="0" smtClean="0"/>
              <a:t> </a:t>
            </a:r>
            <a:r>
              <a:rPr lang="hu-HU" sz="2800" dirty="0" err="1" smtClean="0"/>
              <a:t>pohyb</a:t>
            </a:r>
            <a:r>
              <a:rPr lang="hu-HU" sz="2800" dirty="0" smtClean="0"/>
              <a:t> </a:t>
            </a:r>
            <a:r>
              <a:rPr lang="hu-HU" sz="2800" dirty="0" err="1" smtClean="0"/>
              <a:t>osôb</a:t>
            </a:r>
            <a:r>
              <a:rPr lang="hu-HU" sz="2800" dirty="0" smtClean="0"/>
              <a:t> na </a:t>
            </a:r>
            <a:r>
              <a:rPr lang="hu-HU" sz="2800" dirty="0" err="1" smtClean="0"/>
              <a:t>motorových</a:t>
            </a:r>
            <a:r>
              <a:rPr lang="hu-HU" sz="2800" dirty="0" smtClean="0"/>
              <a:t> </a:t>
            </a:r>
            <a:r>
              <a:rPr lang="hu-HU" sz="2800" dirty="0" err="1" smtClean="0"/>
              <a:t>vozidlách</a:t>
            </a:r>
            <a:r>
              <a:rPr lang="hu-HU" sz="2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dirty="0" err="1" smtClean="0"/>
              <a:t>Existujú</a:t>
            </a:r>
            <a:r>
              <a:rPr lang="hu-HU" sz="2800" dirty="0" smtClean="0"/>
              <a:t> </a:t>
            </a:r>
            <a:r>
              <a:rPr lang="hu-HU" sz="2800" dirty="0" err="1" smtClean="0"/>
              <a:t>nielen</a:t>
            </a:r>
            <a:r>
              <a:rPr lang="hu-HU" sz="2800" dirty="0" smtClean="0"/>
              <a:t> </a:t>
            </a:r>
            <a:r>
              <a:rPr lang="hu-HU" sz="2800" dirty="0" err="1" smtClean="0"/>
              <a:t>turistické</a:t>
            </a:r>
            <a:r>
              <a:rPr lang="hu-HU" sz="2800" dirty="0" smtClean="0"/>
              <a:t> </a:t>
            </a:r>
            <a:r>
              <a:rPr lang="hu-HU" sz="2800" dirty="0" err="1" smtClean="0"/>
              <a:t>ciele</a:t>
            </a:r>
            <a:r>
              <a:rPr lang="hu-HU" sz="2800" dirty="0" smtClean="0"/>
              <a:t> </a:t>
            </a:r>
            <a:r>
              <a:rPr lang="hu-HU" sz="2800" dirty="0" err="1" smtClean="0"/>
              <a:t>ale</a:t>
            </a:r>
            <a:r>
              <a:rPr lang="hu-HU" sz="2800" dirty="0" smtClean="0"/>
              <a:t> aj tranzit. </a:t>
            </a:r>
            <a:endParaRPr lang="ru-RU" sz="28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6084" y="44624"/>
            <a:ext cx="3300412" cy="520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021288"/>
            <a:ext cx="1571636" cy="7827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10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2" y="81549"/>
            <a:ext cx="2744663" cy="6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17814"/>
            <a:ext cx="778796" cy="8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7117"/>
            <a:ext cx="2516300" cy="3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pPr eaLnBrk="1" hangingPunct="1"/>
            <a:r>
              <a:rPr lang="sk-SK" sz="3800" b="1" dirty="0" smtClean="0"/>
              <a:t>Turizmus vo svete vedy</a:t>
            </a:r>
            <a:endParaRPr lang="ru-RU" sz="38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856662" cy="50688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sk-SK" sz="2900" dirty="0" err="1" smtClean="0"/>
              <a:t>Intersektoralita</a:t>
            </a:r>
            <a:r>
              <a:rPr lang="sk-SK" sz="2900" dirty="0" smtClean="0"/>
              <a:t> a výskum vedy</a:t>
            </a:r>
            <a:endParaRPr lang="en-US" sz="2900" dirty="0" smtClean="0"/>
          </a:p>
          <a:p>
            <a:pPr eaLnBrk="1" hangingPunct="1"/>
            <a:r>
              <a:rPr lang="hu-HU" sz="2900" dirty="0" smtClean="0"/>
              <a:t>Na </a:t>
            </a:r>
            <a:r>
              <a:rPr lang="hu-HU" sz="2900" dirty="0" err="1" smtClean="0"/>
              <a:t>zemepisných</a:t>
            </a:r>
            <a:r>
              <a:rPr lang="hu-HU" sz="2900" dirty="0" smtClean="0"/>
              <a:t> a </a:t>
            </a:r>
            <a:r>
              <a:rPr lang="hu-HU" sz="2900" dirty="0" err="1" smtClean="0"/>
              <a:t>ekonomických</a:t>
            </a:r>
            <a:r>
              <a:rPr lang="hu-HU" sz="2900" dirty="0" smtClean="0"/>
              <a:t> </a:t>
            </a:r>
            <a:r>
              <a:rPr lang="hu-HU" sz="2900" dirty="0" err="1" smtClean="0"/>
              <a:t>hraniciach</a:t>
            </a:r>
            <a:endParaRPr lang="hu-HU" sz="2900" dirty="0" smtClean="0"/>
          </a:p>
          <a:p>
            <a:pPr eaLnBrk="1" hangingPunct="1"/>
            <a:r>
              <a:rPr lang="hu-HU" sz="2900" dirty="0" err="1"/>
              <a:t>E</a:t>
            </a:r>
            <a:r>
              <a:rPr lang="hu-HU" sz="2900" dirty="0" err="1" smtClean="0"/>
              <a:t>konomické</a:t>
            </a:r>
            <a:r>
              <a:rPr lang="hu-HU" sz="2900" dirty="0" smtClean="0"/>
              <a:t>;</a:t>
            </a:r>
            <a:r>
              <a:rPr lang="hu-HU" sz="2900" dirty="0" err="1" smtClean="0"/>
              <a:t>spoločenské</a:t>
            </a:r>
            <a:r>
              <a:rPr lang="hu-HU" sz="2900" dirty="0" smtClean="0"/>
              <a:t> a </a:t>
            </a:r>
            <a:r>
              <a:rPr lang="hu-HU" sz="2900" dirty="0" err="1" smtClean="0"/>
              <a:t>ekologické</a:t>
            </a:r>
            <a:r>
              <a:rPr lang="hu-HU" sz="2900" dirty="0" smtClean="0"/>
              <a:t> </a:t>
            </a:r>
            <a:r>
              <a:rPr lang="hu-HU" sz="2900" dirty="0" err="1" smtClean="0"/>
              <a:t>procesy</a:t>
            </a:r>
            <a:endParaRPr lang="hu-HU" sz="2900" dirty="0" smtClean="0"/>
          </a:p>
          <a:p>
            <a:pPr eaLnBrk="1" hangingPunct="1"/>
            <a:r>
              <a:rPr lang="hu-HU" sz="2900" dirty="0" smtClean="0"/>
              <a:t>Turizmus </a:t>
            </a:r>
            <a:r>
              <a:rPr lang="hu-HU" sz="2900" dirty="0" err="1" smtClean="0"/>
              <a:t>je</a:t>
            </a:r>
            <a:r>
              <a:rPr lang="hu-HU" sz="2900" dirty="0" smtClean="0"/>
              <a:t> </a:t>
            </a:r>
            <a:r>
              <a:rPr lang="hu-HU" sz="2900" dirty="0" err="1" smtClean="0"/>
              <a:t>intersektorálna</a:t>
            </a:r>
            <a:r>
              <a:rPr lang="hu-HU" sz="2900" dirty="0" smtClean="0"/>
              <a:t> </a:t>
            </a:r>
            <a:r>
              <a:rPr lang="hu-HU" sz="2900" dirty="0" err="1" smtClean="0"/>
              <a:t>veda</a:t>
            </a:r>
            <a:endParaRPr lang="hu-HU" sz="2900" dirty="0" smtClean="0"/>
          </a:p>
          <a:p>
            <a:pPr lvl="1" eaLnBrk="1" hangingPunct="1"/>
            <a:r>
              <a:rPr lang="hu-HU" sz="2900" dirty="0" smtClean="0"/>
              <a:t>primer (</a:t>
            </a:r>
            <a:r>
              <a:rPr lang="hu-HU" sz="2900" dirty="0" err="1" smtClean="0"/>
              <a:t>poľnoshospodárstvo</a:t>
            </a:r>
            <a:r>
              <a:rPr lang="hu-HU" sz="2900" dirty="0" smtClean="0"/>
              <a:t>);</a:t>
            </a:r>
          </a:p>
          <a:p>
            <a:pPr lvl="1" eaLnBrk="1" hangingPunct="1"/>
            <a:r>
              <a:rPr lang="hu-HU" sz="2900" dirty="0" err="1" smtClean="0"/>
              <a:t>sekunder</a:t>
            </a:r>
            <a:r>
              <a:rPr lang="hu-HU" sz="2900" dirty="0" smtClean="0"/>
              <a:t> (</a:t>
            </a:r>
            <a:r>
              <a:rPr lang="hu-HU" sz="2900" dirty="0" err="1" smtClean="0"/>
              <a:t>výroba</a:t>
            </a:r>
            <a:r>
              <a:rPr lang="hu-HU" sz="2900" dirty="0" smtClean="0"/>
              <a:t>);</a:t>
            </a:r>
          </a:p>
          <a:p>
            <a:pPr lvl="1" eaLnBrk="1" hangingPunct="1"/>
            <a:r>
              <a:rPr lang="hu-HU" sz="2900" dirty="0" smtClean="0"/>
              <a:t>tercier (</a:t>
            </a:r>
            <a:r>
              <a:rPr lang="hu-HU" sz="2900" dirty="0" err="1" smtClean="0"/>
              <a:t>služby</a:t>
            </a:r>
            <a:r>
              <a:rPr lang="hu-HU" sz="2900" dirty="0" smtClean="0"/>
              <a:t>);</a:t>
            </a:r>
          </a:p>
          <a:p>
            <a:pPr lvl="1" eaLnBrk="1" hangingPunct="1"/>
            <a:r>
              <a:rPr lang="hu-HU" sz="2900" dirty="0" err="1" smtClean="0"/>
              <a:t>kvaterner</a:t>
            </a:r>
            <a:r>
              <a:rPr lang="hu-HU" sz="2900" dirty="0" smtClean="0"/>
              <a:t> (</a:t>
            </a:r>
            <a:r>
              <a:rPr lang="hu-HU" sz="2900" dirty="0" err="1" smtClean="0"/>
              <a:t>výskum-vývoj</a:t>
            </a:r>
            <a:r>
              <a:rPr lang="hu-HU" sz="2900" dirty="0" smtClean="0"/>
              <a:t>).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6084" y="44624"/>
            <a:ext cx="3300412" cy="520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021288"/>
            <a:ext cx="1571636" cy="7827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8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2" y="81549"/>
            <a:ext cx="2744663" cy="6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17814"/>
            <a:ext cx="778796" cy="8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7117"/>
            <a:ext cx="2516300" cy="3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625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139825"/>
          </a:xfrm>
        </p:spPr>
        <p:txBody>
          <a:bodyPr/>
          <a:lstStyle/>
          <a:p>
            <a:pPr algn="ctr" eaLnBrk="1" hangingPunct="1"/>
            <a:r>
              <a:rPr lang="hu-HU" sz="3600" dirty="0" err="1" smtClean="0"/>
              <a:t>Hraničná</a:t>
            </a:r>
            <a:r>
              <a:rPr lang="hu-HU" sz="3600" dirty="0" smtClean="0"/>
              <a:t> </a:t>
            </a:r>
            <a:r>
              <a:rPr lang="hu-HU" sz="3600" dirty="0" err="1" smtClean="0"/>
              <a:t>štatistika</a:t>
            </a:r>
            <a:r>
              <a:rPr lang="hu-HU" sz="3600" dirty="0" smtClean="0"/>
              <a:t> v  </a:t>
            </a:r>
            <a:r>
              <a:rPr lang="hu-HU" sz="3600" dirty="0" err="1" smtClean="0"/>
              <a:t>turizme</a:t>
            </a:r>
            <a:endParaRPr lang="ru-RU" sz="36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800"/>
            <a:ext cx="8964612" cy="4752950"/>
          </a:xfrm>
        </p:spPr>
        <p:txBody>
          <a:bodyPr/>
          <a:lstStyle/>
          <a:p>
            <a:pPr eaLnBrk="1" hangingPunct="1"/>
            <a:r>
              <a:rPr lang="hu-HU" sz="2800" dirty="0" err="1" smtClean="0"/>
              <a:t>Medzinárodné</a:t>
            </a:r>
            <a:r>
              <a:rPr lang="hu-HU" sz="2800" dirty="0" smtClean="0"/>
              <a:t> </a:t>
            </a:r>
            <a:r>
              <a:rPr lang="hu-HU" sz="2800" dirty="0" err="1" smtClean="0"/>
              <a:t>kategórie</a:t>
            </a:r>
            <a:r>
              <a:rPr lang="hu-HU" sz="2800" dirty="0" smtClean="0"/>
              <a:t> OSN(1963)</a:t>
            </a:r>
          </a:p>
          <a:p>
            <a:pPr eaLnBrk="1" hangingPunct="1"/>
            <a:r>
              <a:rPr lang="hu-HU" sz="2800" dirty="0" err="1" smtClean="0"/>
              <a:t>Návštevník</a:t>
            </a:r>
            <a:r>
              <a:rPr lang="hu-HU" sz="2800" dirty="0" smtClean="0"/>
              <a:t>, turista, </a:t>
            </a:r>
            <a:r>
              <a:rPr lang="hu-HU" sz="2800" dirty="0" err="1" smtClean="0"/>
              <a:t>výletník</a:t>
            </a:r>
            <a:r>
              <a:rPr lang="hu-HU" sz="2800" dirty="0" smtClean="0"/>
              <a:t>, </a:t>
            </a:r>
            <a:r>
              <a:rPr lang="hu-HU" sz="2800" dirty="0" err="1" smtClean="0"/>
              <a:t>cestovateľ-</a:t>
            </a:r>
            <a:r>
              <a:rPr lang="hu-HU" sz="2800" dirty="0" smtClean="0"/>
              <a:t> </a:t>
            </a:r>
            <a:r>
              <a:rPr lang="hu-HU" sz="2800" dirty="0" err="1" smtClean="0"/>
              <a:t>podľa</a:t>
            </a:r>
            <a:r>
              <a:rPr lang="hu-HU" sz="2800" dirty="0" smtClean="0"/>
              <a:t> </a:t>
            </a:r>
            <a:r>
              <a:rPr lang="hu-HU" sz="2800" dirty="0" err="1" smtClean="0"/>
              <a:t>hraničnej</a:t>
            </a:r>
            <a:r>
              <a:rPr lang="hu-HU" sz="2800" dirty="0" smtClean="0"/>
              <a:t> </a:t>
            </a:r>
            <a:r>
              <a:rPr lang="hu-HU" sz="2800" dirty="0" err="1" smtClean="0"/>
              <a:t>štatistiky</a:t>
            </a:r>
            <a:r>
              <a:rPr lang="hu-HU" sz="2800" dirty="0" smtClean="0"/>
              <a:t>;</a:t>
            </a:r>
            <a:endParaRPr lang="hu-HU" sz="2800" i="1" dirty="0" smtClean="0"/>
          </a:p>
          <a:p>
            <a:pPr eaLnBrk="1" hangingPunct="1"/>
            <a:r>
              <a:rPr lang="hu-HU" sz="2800" i="1" dirty="0" err="1" smtClean="0"/>
              <a:t>Turisti</a:t>
            </a:r>
            <a:r>
              <a:rPr lang="hu-HU" sz="2800" i="1" dirty="0" smtClean="0"/>
              <a:t> – </a:t>
            </a:r>
            <a:r>
              <a:rPr lang="hu-HU" sz="2800" i="1" dirty="0" err="1" smtClean="0"/>
              <a:t>tí</a:t>
            </a:r>
            <a:r>
              <a:rPr lang="hu-HU" sz="2800" i="1" dirty="0" smtClean="0"/>
              <a:t> </a:t>
            </a:r>
            <a:r>
              <a:rPr lang="hu-HU" sz="2800" i="1" dirty="0" err="1" smtClean="0"/>
              <a:t>zahraniční</a:t>
            </a:r>
            <a:r>
              <a:rPr lang="hu-HU" sz="2800" i="1" dirty="0" smtClean="0"/>
              <a:t> </a:t>
            </a:r>
            <a:r>
              <a:rPr lang="hu-HU" sz="2800" i="1" dirty="0" err="1" smtClean="0"/>
              <a:t>občania</a:t>
            </a:r>
            <a:r>
              <a:rPr lang="hu-HU" sz="2800" i="1" dirty="0" smtClean="0"/>
              <a:t>, </a:t>
            </a:r>
            <a:r>
              <a:rPr lang="hu-HU" sz="2800" i="1" dirty="0" err="1" smtClean="0"/>
              <a:t>ktorí</a:t>
            </a:r>
            <a:r>
              <a:rPr lang="hu-HU" sz="2800" i="1" dirty="0" smtClean="0"/>
              <a:t> </a:t>
            </a:r>
            <a:r>
              <a:rPr lang="hu-HU" sz="2800" i="1" dirty="0" err="1" smtClean="0"/>
              <a:t>aspoň</a:t>
            </a:r>
            <a:r>
              <a:rPr lang="hu-HU" sz="2800" i="1" dirty="0" smtClean="0"/>
              <a:t> 24 </a:t>
            </a:r>
            <a:r>
              <a:rPr lang="hu-HU" sz="2800" i="1" dirty="0" err="1" smtClean="0"/>
              <a:t>hodín</a:t>
            </a:r>
            <a:r>
              <a:rPr lang="hu-HU" sz="2800" i="1" dirty="0" smtClean="0"/>
              <a:t> </a:t>
            </a:r>
            <a:r>
              <a:rPr lang="hu-HU" sz="2800" i="1" dirty="0" err="1" smtClean="0"/>
              <a:t>strávia</a:t>
            </a:r>
            <a:r>
              <a:rPr lang="hu-HU" sz="2800" i="1" dirty="0" smtClean="0"/>
              <a:t> v </a:t>
            </a:r>
            <a:r>
              <a:rPr lang="hu-HU" sz="2800" i="1" dirty="0" err="1" smtClean="0"/>
              <a:t>Maďarsku</a:t>
            </a:r>
            <a:r>
              <a:rPr lang="hu-HU" sz="2800" i="1" dirty="0" smtClean="0"/>
              <a:t>.</a:t>
            </a:r>
          </a:p>
          <a:p>
            <a:pPr eaLnBrk="1" hangingPunct="1"/>
            <a:r>
              <a:rPr lang="hu-HU" sz="2800" i="1" dirty="0" err="1" smtClean="0"/>
              <a:t>Výletník</a:t>
            </a:r>
            <a:r>
              <a:rPr lang="hu-HU" sz="2800" i="1" dirty="0" smtClean="0"/>
              <a:t> – </a:t>
            </a:r>
            <a:r>
              <a:rPr lang="hu-HU" sz="2800" i="1" dirty="0" err="1" smtClean="0"/>
              <a:t>ten</a:t>
            </a:r>
            <a:r>
              <a:rPr lang="hu-HU" sz="2800" i="1" dirty="0" smtClean="0"/>
              <a:t> </a:t>
            </a:r>
            <a:r>
              <a:rPr lang="hu-HU" sz="2800" i="1" dirty="0" err="1" smtClean="0"/>
              <a:t>zahraničný</a:t>
            </a:r>
            <a:r>
              <a:rPr lang="hu-HU" sz="2800" i="1" dirty="0" smtClean="0"/>
              <a:t> </a:t>
            </a:r>
            <a:r>
              <a:rPr lang="hu-HU" sz="2800" i="1" dirty="0" err="1" smtClean="0"/>
              <a:t>občan</a:t>
            </a:r>
            <a:r>
              <a:rPr lang="hu-HU" sz="2800" i="1" dirty="0" smtClean="0"/>
              <a:t>, </a:t>
            </a:r>
            <a:r>
              <a:rPr lang="hu-HU" sz="2800" i="1" dirty="0" err="1" smtClean="0"/>
              <a:t>ktorý</a:t>
            </a:r>
            <a:r>
              <a:rPr lang="hu-HU" sz="2800" i="1" dirty="0" smtClean="0"/>
              <a:t> </a:t>
            </a:r>
            <a:r>
              <a:rPr lang="hu-HU" sz="2800" i="1" dirty="0" err="1" smtClean="0"/>
              <a:t>prekročí</a:t>
            </a:r>
            <a:r>
              <a:rPr lang="hu-HU" sz="2800" i="1" dirty="0" smtClean="0"/>
              <a:t> </a:t>
            </a:r>
            <a:r>
              <a:rPr lang="hu-HU" sz="2800" i="1" dirty="0" err="1" smtClean="0"/>
              <a:t>hranice</a:t>
            </a:r>
            <a:r>
              <a:rPr lang="hu-HU" sz="2800" i="1" dirty="0" smtClean="0"/>
              <a:t>, </a:t>
            </a:r>
            <a:r>
              <a:rPr lang="hu-HU" sz="2800" i="1" dirty="0" err="1" smtClean="0"/>
              <a:t>strávi</a:t>
            </a:r>
            <a:r>
              <a:rPr lang="hu-HU" sz="2800" i="1" dirty="0" smtClean="0"/>
              <a:t> v </a:t>
            </a:r>
            <a:r>
              <a:rPr lang="hu-HU" sz="2800" i="1" dirty="0" err="1" smtClean="0"/>
              <a:t>krajine</a:t>
            </a:r>
            <a:r>
              <a:rPr lang="hu-HU" sz="2800" i="1" dirty="0" smtClean="0"/>
              <a:t> </a:t>
            </a:r>
            <a:r>
              <a:rPr lang="hu-HU" sz="2800" i="1" dirty="0" err="1" smtClean="0"/>
              <a:t>menej</a:t>
            </a:r>
            <a:r>
              <a:rPr lang="hu-HU" sz="2800" i="1" dirty="0" smtClean="0"/>
              <a:t> </a:t>
            </a:r>
            <a:r>
              <a:rPr lang="hu-HU" sz="2800" i="1" dirty="0" err="1" smtClean="0"/>
              <a:t>ako</a:t>
            </a:r>
            <a:r>
              <a:rPr lang="hu-HU" sz="2800" i="1" dirty="0" smtClean="0"/>
              <a:t> 24 </a:t>
            </a:r>
            <a:r>
              <a:rPr lang="hu-HU" sz="2800" i="1" dirty="0" err="1" smtClean="0"/>
              <a:t>hodín</a:t>
            </a:r>
            <a:r>
              <a:rPr lang="hu-HU" sz="2800" i="1" dirty="0" smtClean="0"/>
              <a:t> a </a:t>
            </a:r>
            <a:r>
              <a:rPr lang="hu-HU" sz="2800" i="1" dirty="0" err="1" smtClean="0"/>
              <a:t>odíde</a:t>
            </a:r>
            <a:r>
              <a:rPr lang="hu-HU" sz="2800" i="1" dirty="0" smtClean="0"/>
              <a:t> </a:t>
            </a:r>
            <a:r>
              <a:rPr lang="hu-HU" sz="2800" i="1" dirty="0" err="1" smtClean="0"/>
              <a:t>tým</a:t>
            </a:r>
            <a:r>
              <a:rPr lang="hu-HU" sz="2800" i="1" dirty="0" smtClean="0"/>
              <a:t> </a:t>
            </a:r>
            <a:r>
              <a:rPr lang="hu-HU" sz="2800" i="1" dirty="0" err="1" smtClean="0"/>
              <a:t>istým</a:t>
            </a:r>
            <a:r>
              <a:rPr lang="hu-HU" sz="2800" i="1" dirty="0" smtClean="0"/>
              <a:t> </a:t>
            </a:r>
            <a:r>
              <a:rPr lang="hu-HU" sz="2800" i="1" dirty="0" err="1" smtClean="0"/>
              <a:t>hraničným</a:t>
            </a:r>
            <a:r>
              <a:rPr lang="hu-HU" sz="2800" i="1" dirty="0" smtClean="0"/>
              <a:t> </a:t>
            </a:r>
            <a:r>
              <a:rPr lang="hu-HU" sz="2800" i="1" dirty="0" err="1" smtClean="0"/>
              <a:t>prechodom</a:t>
            </a:r>
            <a:r>
              <a:rPr lang="hu-HU" sz="2800" i="1" dirty="0" smtClean="0"/>
              <a:t>.</a:t>
            </a:r>
          </a:p>
          <a:p>
            <a:pPr marL="0" indent="0" eaLnBrk="1" hangingPunct="1">
              <a:buNone/>
            </a:pPr>
            <a:r>
              <a:rPr lang="hu-HU" sz="2800" dirty="0" smtClean="0"/>
              <a:t> </a:t>
            </a:r>
            <a:endParaRPr lang="ru-RU" sz="28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6084" y="44624"/>
            <a:ext cx="3300412" cy="520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021288"/>
            <a:ext cx="1571636" cy="7827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10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2" y="81549"/>
            <a:ext cx="2744663" cy="6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17814"/>
            <a:ext cx="778796" cy="8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7117"/>
            <a:ext cx="2516300" cy="3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rc_mi" descr="ha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2673350"/>
            <a:ext cx="6156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800"/>
            <a:ext cx="8229600" cy="4386238"/>
          </a:xfrm>
        </p:spPr>
        <p:txBody>
          <a:bodyPr/>
          <a:lstStyle/>
          <a:p>
            <a:pPr eaLnBrk="1" hangingPunct="1"/>
            <a:r>
              <a:rPr lang="hu-HU" sz="2900" dirty="0" smtClean="0"/>
              <a:t>V </a:t>
            </a:r>
            <a:r>
              <a:rPr lang="hu-HU" sz="2900" dirty="0" err="1" smtClean="0"/>
              <a:t>Maďarskom</a:t>
            </a:r>
            <a:r>
              <a:rPr lang="hu-HU" sz="2900" dirty="0" smtClean="0"/>
              <a:t> </a:t>
            </a:r>
            <a:r>
              <a:rPr lang="hu-HU" sz="2900" dirty="0" err="1" smtClean="0"/>
              <a:t>turizme</a:t>
            </a:r>
            <a:r>
              <a:rPr lang="hu-HU" sz="2900" dirty="0" smtClean="0"/>
              <a:t> </a:t>
            </a:r>
            <a:r>
              <a:rPr lang="hu-HU" sz="2900" dirty="0" err="1" smtClean="0"/>
              <a:t>má</a:t>
            </a:r>
            <a:r>
              <a:rPr lang="hu-HU" sz="2900" dirty="0" smtClean="0"/>
              <a:t> </a:t>
            </a:r>
            <a:r>
              <a:rPr lang="hu-HU" sz="2900" dirty="0" err="1" smtClean="0"/>
              <a:t>významnú</a:t>
            </a:r>
            <a:r>
              <a:rPr lang="hu-HU" sz="2900" dirty="0" smtClean="0"/>
              <a:t>  </a:t>
            </a:r>
            <a:r>
              <a:rPr lang="hu-HU" sz="2900" dirty="0" err="1" smtClean="0"/>
              <a:t>úlohu</a:t>
            </a:r>
            <a:r>
              <a:rPr lang="hu-HU" sz="2900" dirty="0" smtClean="0"/>
              <a:t> </a:t>
            </a:r>
            <a:r>
              <a:rPr lang="hu-HU" sz="2900" dirty="0" err="1" smtClean="0"/>
              <a:t>cestovateľ</a:t>
            </a:r>
            <a:r>
              <a:rPr lang="hu-HU" sz="2900" dirty="0" smtClean="0"/>
              <a:t> </a:t>
            </a:r>
            <a:r>
              <a:rPr lang="hu-HU" sz="2900" dirty="0" err="1" smtClean="0"/>
              <a:t>medzi</a:t>
            </a:r>
            <a:r>
              <a:rPr lang="hu-HU" sz="2900" dirty="0" smtClean="0"/>
              <a:t> </a:t>
            </a:r>
            <a:r>
              <a:rPr lang="hu-HU" sz="2900" dirty="0" err="1" smtClean="0"/>
              <a:t>Balkánskym</a:t>
            </a:r>
            <a:r>
              <a:rPr lang="hu-HU" sz="2900" dirty="0" smtClean="0"/>
              <a:t> </a:t>
            </a:r>
            <a:r>
              <a:rPr lang="hu-HU" sz="2900" dirty="0" err="1" smtClean="0"/>
              <a:t>poloostrovom</a:t>
            </a:r>
            <a:r>
              <a:rPr lang="hu-HU" sz="2900" dirty="0" smtClean="0"/>
              <a:t> a </a:t>
            </a:r>
            <a:r>
              <a:rPr lang="hu-HU" sz="2900" dirty="0" err="1" smtClean="0"/>
              <a:t>Strednou</a:t>
            </a:r>
            <a:r>
              <a:rPr lang="hu-HU" sz="2900" dirty="0" smtClean="0"/>
              <a:t> </a:t>
            </a:r>
            <a:r>
              <a:rPr lang="hu-HU" sz="2900" dirty="0" err="1" smtClean="0"/>
              <a:t>Európou</a:t>
            </a:r>
            <a:r>
              <a:rPr lang="hu-HU" sz="2900" dirty="0" smtClean="0"/>
              <a:t> </a:t>
            </a:r>
            <a:r>
              <a:rPr lang="hu-HU" sz="2900" dirty="0" err="1" smtClean="0"/>
              <a:t>spájajúcu</a:t>
            </a:r>
            <a:r>
              <a:rPr lang="hu-HU" sz="2900" dirty="0" smtClean="0"/>
              <a:t> </a:t>
            </a:r>
            <a:r>
              <a:rPr lang="hu-HU" sz="2900" dirty="0" err="1" smtClean="0"/>
              <a:t>cestu</a:t>
            </a:r>
            <a:r>
              <a:rPr lang="hu-HU" sz="2900" dirty="0" smtClean="0"/>
              <a:t>.</a:t>
            </a:r>
            <a:endParaRPr lang="ru-RU" sz="2900" dirty="0" smtClean="0"/>
          </a:p>
        </p:txBody>
      </p:sp>
      <p:sp>
        <p:nvSpPr>
          <p:cNvPr id="23556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39825"/>
          </a:xfrm>
          <a:noFill/>
        </p:spPr>
        <p:txBody>
          <a:bodyPr/>
          <a:lstStyle/>
          <a:p>
            <a:pPr algn="ctr" eaLnBrk="1" hangingPunct="1"/>
            <a:r>
              <a:rPr lang="hu-HU" sz="3800" dirty="0" err="1" smtClean="0"/>
              <a:t>Pohraničná</a:t>
            </a:r>
            <a:r>
              <a:rPr lang="hu-HU" sz="3800" dirty="0" smtClean="0"/>
              <a:t> </a:t>
            </a:r>
            <a:r>
              <a:rPr lang="hu-HU" sz="3800" dirty="0" err="1" smtClean="0"/>
              <a:t>štatistika</a:t>
            </a:r>
            <a:r>
              <a:rPr lang="hu-HU" sz="3800" dirty="0" smtClean="0"/>
              <a:t> v </a:t>
            </a:r>
            <a:r>
              <a:rPr lang="hu-HU" sz="3800" dirty="0" err="1" smtClean="0"/>
              <a:t>turizme</a:t>
            </a:r>
            <a:endParaRPr lang="ru-RU" sz="38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6084" y="44624"/>
            <a:ext cx="3300412" cy="520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6021288"/>
            <a:ext cx="1571636" cy="7827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11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2" y="81549"/>
            <a:ext cx="2744663" cy="6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17814"/>
            <a:ext cx="778796" cy="8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7117"/>
            <a:ext cx="2516300" cy="3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08720"/>
            <a:ext cx="8229600" cy="1139825"/>
          </a:xfrm>
        </p:spPr>
        <p:txBody>
          <a:bodyPr/>
          <a:lstStyle/>
          <a:p>
            <a:pPr algn="ctr" eaLnBrk="1" hangingPunct="1"/>
            <a:r>
              <a:rPr lang="hu-HU" sz="3800" dirty="0" err="1" smtClean="0"/>
              <a:t>Pohraničná</a:t>
            </a:r>
            <a:r>
              <a:rPr lang="hu-HU" sz="3800" dirty="0" smtClean="0"/>
              <a:t> </a:t>
            </a:r>
            <a:r>
              <a:rPr lang="hu-HU" sz="3800" dirty="0" err="1" smtClean="0"/>
              <a:t>štatistika</a:t>
            </a:r>
            <a:r>
              <a:rPr lang="hu-HU" sz="3800" dirty="0" smtClean="0"/>
              <a:t> v </a:t>
            </a:r>
            <a:r>
              <a:rPr lang="hu-HU" sz="3800" dirty="0" err="1" smtClean="0"/>
              <a:t>turizme</a:t>
            </a:r>
            <a:endParaRPr lang="ru-RU" sz="380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872"/>
            <a:ext cx="8229600" cy="3854053"/>
          </a:xfrm>
        </p:spPr>
        <p:txBody>
          <a:bodyPr/>
          <a:lstStyle/>
          <a:p>
            <a:pPr eaLnBrk="1" hangingPunct="1"/>
            <a:r>
              <a:rPr lang="hu-HU" dirty="0" err="1" smtClean="0"/>
              <a:t>Príjmy</a:t>
            </a:r>
            <a:r>
              <a:rPr lang="hu-HU" dirty="0" smtClean="0"/>
              <a:t> –</a:t>
            </a:r>
            <a:r>
              <a:rPr lang="hu-HU" dirty="0" err="1" smtClean="0"/>
              <a:t>maloobchod</a:t>
            </a:r>
            <a:r>
              <a:rPr lang="hu-HU" dirty="0" smtClean="0"/>
              <a:t>, </a:t>
            </a:r>
            <a:r>
              <a:rPr lang="hu-HU" dirty="0" err="1" smtClean="0"/>
              <a:t>dialničné</a:t>
            </a:r>
            <a:r>
              <a:rPr lang="hu-HU" dirty="0" smtClean="0"/>
              <a:t> </a:t>
            </a:r>
            <a:r>
              <a:rPr lang="hu-HU" dirty="0" err="1" smtClean="0"/>
              <a:t>poplatky</a:t>
            </a:r>
            <a:r>
              <a:rPr lang="hu-HU" dirty="0" smtClean="0"/>
              <a:t>, </a:t>
            </a:r>
            <a:r>
              <a:rPr lang="hu-HU" dirty="0" err="1" smtClean="0"/>
              <a:t>pohostinstvá</a:t>
            </a:r>
            <a:r>
              <a:rPr lang="hu-HU" dirty="0" smtClean="0"/>
              <a:t> a </a:t>
            </a:r>
            <a:r>
              <a:rPr lang="hu-HU" dirty="0" err="1" smtClean="0"/>
              <a:t>iné</a:t>
            </a:r>
            <a:r>
              <a:rPr lang="hu-HU" dirty="0" smtClean="0"/>
              <a:t>;</a:t>
            </a:r>
          </a:p>
          <a:p>
            <a:pPr eaLnBrk="1" hangingPunct="1"/>
            <a:r>
              <a:rPr lang="hu-HU" dirty="0" err="1" smtClean="0"/>
              <a:t>Vstup</a:t>
            </a:r>
            <a:r>
              <a:rPr lang="hu-HU" dirty="0" smtClean="0"/>
              <a:t> </a:t>
            </a:r>
            <a:r>
              <a:rPr lang="hu-HU" dirty="0" err="1" smtClean="0"/>
              <a:t>do</a:t>
            </a:r>
            <a:r>
              <a:rPr lang="hu-HU" dirty="0" smtClean="0"/>
              <a:t> </a:t>
            </a:r>
            <a:r>
              <a:rPr lang="hu-HU" dirty="0" err="1" smtClean="0"/>
              <a:t>Európskej</a:t>
            </a:r>
            <a:r>
              <a:rPr lang="hu-HU" dirty="0" smtClean="0"/>
              <a:t> </a:t>
            </a:r>
            <a:r>
              <a:rPr lang="hu-HU" dirty="0" err="1" smtClean="0"/>
              <a:t>únie</a:t>
            </a:r>
            <a:r>
              <a:rPr lang="hu-HU" dirty="0" smtClean="0"/>
              <a:t> – a </a:t>
            </a:r>
            <a:r>
              <a:rPr lang="hu-HU" dirty="0" err="1" smtClean="0"/>
              <a:t>dôsledok</a:t>
            </a:r>
            <a:r>
              <a:rPr lang="hu-HU" dirty="0" smtClean="0"/>
              <a:t> </a:t>
            </a:r>
            <a:r>
              <a:rPr lang="hu-HU" dirty="0" err="1" smtClean="0"/>
              <a:t>Schengenskej</a:t>
            </a:r>
            <a:r>
              <a:rPr lang="hu-HU" dirty="0" smtClean="0"/>
              <a:t> </a:t>
            </a:r>
            <a:r>
              <a:rPr lang="hu-HU" dirty="0" err="1" smtClean="0"/>
              <a:t>dohody</a:t>
            </a:r>
            <a:r>
              <a:rPr lang="hu-HU" dirty="0" smtClean="0"/>
              <a:t> Schengeni </a:t>
            </a:r>
          </a:p>
          <a:p>
            <a:pPr eaLnBrk="1" hangingPunct="1"/>
            <a:r>
              <a:rPr lang="hu-HU" dirty="0" err="1" smtClean="0"/>
              <a:t>Štatistické</a:t>
            </a:r>
            <a:r>
              <a:rPr lang="hu-HU" dirty="0" smtClean="0"/>
              <a:t> </a:t>
            </a:r>
            <a:r>
              <a:rPr lang="hu-HU" dirty="0" err="1" smtClean="0"/>
              <a:t>údaje</a:t>
            </a:r>
            <a:r>
              <a:rPr lang="hu-HU" dirty="0" smtClean="0"/>
              <a:t> </a:t>
            </a:r>
            <a:r>
              <a:rPr lang="hu-HU" dirty="0" err="1" smtClean="0"/>
              <a:t>nie</a:t>
            </a:r>
            <a:r>
              <a:rPr lang="hu-HU" dirty="0" smtClean="0"/>
              <a:t> z EU;</a:t>
            </a:r>
            <a:endParaRPr lang="ru-RU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6084" y="44624"/>
            <a:ext cx="3300412" cy="520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021288"/>
            <a:ext cx="1571636" cy="7827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10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2" y="81549"/>
            <a:ext cx="2744663" cy="6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17814"/>
            <a:ext cx="778796" cy="8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7117"/>
            <a:ext cx="2516300" cy="3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1139825"/>
          </a:xfrm>
        </p:spPr>
        <p:txBody>
          <a:bodyPr/>
          <a:lstStyle/>
          <a:p>
            <a:pPr algn="ctr" eaLnBrk="1" hangingPunct="1"/>
            <a:r>
              <a:rPr lang="hu-HU" sz="3800" dirty="0" err="1" smtClean="0"/>
              <a:t>Turistické-</a:t>
            </a:r>
            <a:r>
              <a:rPr lang="hu-HU" sz="3800" dirty="0" smtClean="0"/>
              <a:t> </a:t>
            </a:r>
            <a:r>
              <a:rPr lang="hu-HU" sz="3800" dirty="0" err="1" smtClean="0"/>
              <a:t>ubytovanie</a:t>
            </a:r>
            <a:r>
              <a:rPr lang="hu-HU" sz="3800" dirty="0" smtClean="0"/>
              <a:t> v </a:t>
            </a:r>
            <a:r>
              <a:rPr lang="hu-HU" sz="3800" dirty="0" err="1" smtClean="0"/>
              <a:t>štatistickom</a:t>
            </a:r>
            <a:r>
              <a:rPr lang="hu-HU" sz="3800" dirty="0" smtClean="0"/>
              <a:t> </a:t>
            </a:r>
            <a:r>
              <a:rPr lang="hu-HU" sz="3800" dirty="0" err="1" smtClean="0"/>
              <a:t>ponímaní</a:t>
            </a:r>
            <a:endParaRPr lang="ru-RU" sz="380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16832"/>
            <a:ext cx="8229600" cy="42050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800" dirty="0" err="1" smtClean="0"/>
              <a:t>Ubytovacia</a:t>
            </a:r>
            <a:r>
              <a:rPr lang="hu-HU" sz="2800" dirty="0" smtClean="0"/>
              <a:t> </a:t>
            </a:r>
            <a:r>
              <a:rPr lang="hu-HU" sz="2800" dirty="0" err="1" smtClean="0"/>
              <a:t>štatistika</a:t>
            </a:r>
            <a:r>
              <a:rPr lang="hu-HU" sz="2800" dirty="0" smtClean="0"/>
              <a:t> – </a:t>
            </a:r>
            <a:r>
              <a:rPr lang="hu-HU" sz="2800" dirty="0" err="1" smtClean="0"/>
              <a:t>registrované</a:t>
            </a:r>
            <a:r>
              <a:rPr lang="hu-HU" sz="2800" dirty="0" smtClean="0"/>
              <a:t> </a:t>
            </a:r>
            <a:r>
              <a:rPr lang="hu-HU" sz="2800" dirty="0" err="1" smtClean="0"/>
              <a:t>ubytovanie</a:t>
            </a:r>
            <a:r>
              <a:rPr lang="hu-HU" sz="2800" dirty="0" smtClean="0"/>
              <a:t> </a:t>
            </a:r>
            <a:r>
              <a:rPr lang="hu-HU" sz="2800" dirty="0" err="1" smtClean="0"/>
              <a:t>ich</a:t>
            </a:r>
            <a:r>
              <a:rPr lang="hu-HU" sz="2800" dirty="0" smtClean="0"/>
              <a:t> </a:t>
            </a:r>
            <a:r>
              <a:rPr lang="hu-HU" sz="2800" dirty="0" err="1" smtClean="0"/>
              <a:t>údaje</a:t>
            </a:r>
            <a:r>
              <a:rPr lang="hu-HU" sz="2800" dirty="0" smtClean="0"/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dirty="0" err="1" smtClean="0"/>
              <a:t>Registrované</a:t>
            </a:r>
            <a:r>
              <a:rPr lang="hu-HU" sz="2800" dirty="0" smtClean="0"/>
              <a:t> </a:t>
            </a:r>
            <a:r>
              <a:rPr lang="hu-HU" sz="2800" dirty="0" err="1" smtClean="0"/>
              <a:t>ubytovanie</a:t>
            </a:r>
            <a:r>
              <a:rPr lang="hu-HU" sz="2800" dirty="0" smtClean="0"/>
              <a:t> – </a:t>
            </a:r>
            <a:r>
              <a:rPr lang="hu-HU" sz="2800" dirty="0" err="1" smtClean="0"/>
              <a:t>právne</a:t>
            </a:r>
            <a:r>
              <a:rPr lang="hu-HU" sz="2800" dirty="0" smtClean="0"/>
              <a:t> : </a:t>
            </a:r>
            <a:r>
              <a:rPr lang="hu-HU" sz="2800" dirty="0" err="1" smtClean="0"/>
              <a:t>obchodné</a:t>
            </a:r>
            <a:r>
              <a:rPr lang="hu-HU" sz="2800" dirty="0" smtClean="0"/>
              <a:t>, </a:t>
            </a:r>
            <a:r>
              <a:rPr lang="hu-HU" sz="2800" dirty="0" err="1" smtClean="0"/>
              <a:t>súkromné</a:t>
            </a:r>
            <a:r>
              <a:rPr lang="hu-HU" sz="2800" dirty="0" smtClean="0"/>
              <a:t> </a:t>
            </a:r>
            <a:r>
              <a:rPr lang="hu-HU" sz="2800" dirty="0" err="1" smtClean="0"/>
              <a:t>alebo</a:t>
            </a:r>
            <a:r>
              <a:rPr lang="hu-HU" sz="2800" dirty="0" smtClean="0"/>
              <a:t> </a:t>
            </a:r>
            <a:r>
              <a:rPr lang="hu-HU" sz="2800" dirty="0" err="1" smtClean="0"/>
              <a:t>nie</a:t>
            </a:r>
            <a:r>
              <a:rPr lang="hu-HU" sz="2800" dirty="0" smtClean="0"/>
              <a:t> na </a:t>
            </a:r>
            <a:r>
              <a:rPr lang="hu-HU" sz="2800" dirty="0" err="1" smtClean="0"/>
              <a:t>obchodné</a:t>
            </a:r>
            <a:r>
              <a:rPr lang="hu-HU" sz="2800" dirty="0" smtClean="0"/>
              <a:t> </a:t>
            </a:r>
            <a:r>
              <a:rPr lang="hu-HU" sz="2800" dirty="0" err="1" smtClean="0"/>
              <a:t>účely</a:t>
            </a:r>
            <a:r>
              <a:rPr lang="hu-HU" sz="2800" dirty="0" smtClean="0"/>
              <a:t>, </a:t>
            </a:r>
            <a:r>
              <a:rPr lang="hu-HU" sz="2800" dirty="0" err="1" smtClean="0"/>
              <a:t>spoločenské</a:t>
            </a:r>
            <a:r>
              <a:rPr lang="hu-HU" sz="2800" dirty="0" smtClean="0"/>
              <a:t> a </a:t>
            </a:r>
            <a:r>
              <a:rPr lang="hu-HU" sz="2800" dirty="0" err="1" smtClean="0"/>
              <a:t>voľnočasové</a:t>
            </a:r>
            <a:r>
              <a:rPr lang="hu-HU" sz="2800" dirty="0" smtClean="0"/>
              <a:t> </a:t>
            </a:r>
            <a:r>
              <a:rPr lang="hu-HU" sz="2800" dirty="0" err="1" smtClean="0"/>
              <a:t>ubytovne</a:t>
            </a:r>
            <a:r>
              <a:rPr lang="hu-HU" sz="2800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dirty="0" err="1" smtClean="0"/>
              <a:t>Aspoň</a:t>
            </a:r>
            <a:r>
              <a:rPr lang="hu-HU" sz="2800" dirty="0" smtClean="0"/>
              <a:t> </a:t>
            </a:r>
            <a:r>
              <a:rPr lang="hu-HU" sz="2800" dirty="0" err="1" smtClean="0"/>
              <a:t>jedna</a:t>
            </a:r>
            <a:r>
              <a:rPr lang="hu-HU" sz="2800" dirty="0" smtClean="0"/>
              <a:t> </a:t>
            </a:r>
            <a:r>
              <a:rPr lang="hu-HU" sz="2800" dirty="0" err="1" smtClean="0"/>
              <a:t>noc</a:t>
            </a:r>
            <a:r>
              <a:rPr lang="hu-HU" sz="2800" dirty="0" smtClean="0"/>
              <a:t> – </a:t>
            </a:r>
            <a:r>
              <a:rPr lang="hu-HU" sz="2800" dirty="0" err="1" smtClean="0"/>
              <a:t>poskytovateľ</a:t>
            </a:r>
            <a:r>
              <a:rPr lang="hu-HU" sz="2800" dirty="0" smtClean="0"/>
              <a:t> </a:t>
            </a:r>
            <a:r>
              <a:rPr lang="hu-HU" sz="2800" dirty="0" err="1" smtClean="0"/>
              <a:t>registruje</a:t>
            </a:r>
            <a:r>
              <a:rPr lang="hu-HU" sz="2800" dirty="0" smtClean="0"/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dirty="0" err="1" smtClean="0"/>
              <a:t>Každého</a:t>
            </a:r>
            <a:r>
              <a:rPr lang="hu-HU" sz="2800" dirty="0" smtClean="0"/>
              <a:t> </a:t>
            </a:r>
            <a:r>
              <a:rPr lang="hu-HU" sz="2800" dirty="0" err="1" smtClean="0"/>
              <a:t>štatisticky</a:t>
            </a:r>
            <a:r>
              <a:rPr lang="hu-HU" sz="2800" dirty="0" smtClean="0"/>
              <a:t> </a:t>
            </a:r>
            <a:r>
              <a:rPr lang="hu-HU" sz="2800" dirty="0" err="1" smtClean="0"/>
              <a:t>ubytovaného</a:t>
            </a:r>
            <a:r>
              <a:rPr lang="hu-HU" sz="2800" dirty="0" smtClean="0"/>
              <a:t> </a:t>
            </a:r>
            <a:r>
              <a:rPr lang="hu-HU" sz="2800" dirty="0" err="1" smtClean="0"/>
              <a:t>treba</a:t>
            </a:r>
            <a:r>
              <a:rPr lang="hu-HU" sz="2800" dirty="0" smtClean="0"/>
              <a:t> </a:t>
            </a:r>
            <a:r>
              <a:rPr lang="hu-HU" sz="2800" dirty="0" err="1" smtClean="0"/>
              <a:t>brať</a:t>
            </a:r>
            <a:r>
              <a:rPr lang="hu-HU" sz="2800" dirty="0" smtClean="0"/>
              <a:t> </a:t>
            </a:r>
            <a:r>
              <a:rPr lang="hu-HU" sz="2800" dirty="0" err="1" smtClean="0"/>
              <a:t>ako</a:t>
            </a:r>
            <a:r>
              <a:rPr lang="hu-HU" sz="2800" dirty="0" smtClean="0"/>
              <a:t> </a:t>
            </a:r>
            <a:r>
              <a:rPr lang="hu-HU" sz="2800" dirty="0" err="1" smtClean="0"/>
              <a:t>turistu</a:t>
            </a:r>
            <a:r>
              <a:rPr lang="hu-HU" sz="2800" dirty="0" smtClean="0"/>
              <a:t>.</a:t>
            </a:r>
            <a:endParaRPr lang="ru-RU" sz="28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6084" y="44624"/>
            <a:ext cx="3300412" cy="520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021288"/>
            <a:ext cx="1571636" cy="7827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10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2" y="81549"/>
            <a:ext cx="2744663" cy="6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17814"/>
            <a:ext cx="778796" cy="8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7117"/>
            <a:ext cx="2516300" cy="3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224136"/>
          </a:xfrm>
        </p:spPr>
        <p:txBody>
          <a:bodyPr/>
          <a:lstStyle/>
          <a:p>
            <a:pPr algn="ctr" eaLnBrk="1" hangingPunct="1"/>
            <a:r>
              <a:rPr lang="hu-HU" sz="3800" dirty="0" err="1" smtClean="0"/>
              <a:t>Turistické</a:t>
            </a:r>
            <a:r>
              <a:rPr lang="hu-HU" sz="3800" dirty="0" smtClean="0"/>
              <a:t> </a:t>
            </a:r>
            <a:r>
              <a:rPr lang="hu-HU" sz="3800" dirty="0" err="1" smtClean="0"/>
              <a:t>ubytovanie</a:t>
            </a:r>
            <a:r>
              <a:rPr lang="hu-HU" sz="3800" dirty="0" smtClean="0"/>
              <a:t> v </a:t>
            </a:r>
            <a:r>
              <a:rPr lang="hu-HU" sz="3800" dirty="0" err="1" smtClean="0"/>
              <a:t>štatistickom</a:t>
            </a:r>
            <a:r>
              <a:rPr lang="hu-HU" sz="3800" dirty="0" smtClean="0"/>
              <a:t> </a:t>
            </a:r>
            <a:r>
              <a:rPr lang="hu-HU" sz="3800" dirty="0" err="1" smtClean="0"/>
              <a:t>ponímaní</a:t>
            </a:r>
            <a:endParaRPr lang="ru-RU" sz="38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4286101"/>
          </a:xfrm>
        </p:spPr>
        <p:txBody>
          <a:bodyPr/>
          <a:lstStyle/>
          <a:p>
            <a:pPr eaLnBrk="1" hangingPunct="1"/>
            <a:r>
              <a:rPr lang="hu-HU" dirty="0" err="1" smtClean="0"/>
              <a:t>Ostatné</a:t>
            </a:r>
            <a:r>
              <a:rPr lang="hu-HU" dirty="0" smtClean="0"/>
              <a:t> </a:t>
            </a:r>
            <a:r>
              <a:rPr lang="hu-HU" dirty="0" err="1" smtClean="0"/>
              <a:t>ubytovacie</a:t>
            </a:r>
            <a:r>
              <a:rPr lang="hu-HU" dirty="0" smtClean="0"/>
              <a:t> </a:t>
            </a:r>
            <a:r>
              <a:rPr lang="hu-HU" dirty="0" err="1" smtClean="0"/>
              <a:t>možnosti</a:t>
            </a:r>
            <a:r>
              <a:rPr lang="hu-HU" dirty="0" smtClean="0"/>
              <a:t>: </a:t>
            </a:r>
            <a:endParaRPr lang="ru-RU" dirty="0" smtClean="0"/>
          </a:p>
          <a:p>
            <a:pPr eaLnBrk="1" hangingPunct="1"/>
            <a:r>
              <a:rPr lang="hu-HU" dirty="0" err="1" smtClean="0"/>
              <a:t>Vlastná</a:t>
            </a:r>
            <a:r>
              <a:rPr lang="hu-HU" dirty="0" smtClean="0"/>
              <a:t> </a:t>
            </a:r>
            <a:r>
              <a:rPr lang="hu-HU" dirty="0" err="1" smtClean="0"/>
              <a:t>nehnuteľnosť</a:t>
            </a:r>
            <a:r>
              <a:rPr lang="hu-HU" dirty="0" smtClean="0"/>
              <a:t>, </a:t>
            </a:r>
          </a:p>
          <a:p>
            <a:pPr eaLnBrk="1" hangingPunct="1"/>
            <a:r>
              <a:rPr lang="hu-HU" dirty="0" err="1" smtClean="0"/>
              <a:t>Prenajatá</a:t>
            </a:r>
            <a:r>
              <a:rPr lang="hu-HU" dirty="0" smtClean="0"/>
              <a:t> </a:t>
            </a:r>
            <a:r>
              <a:rPr lang="hu-HU" dirty="0" err="1" smtClean="0"/>
              <a:t>nehnuteľnosť</a:t>
            </a:r>
            <a:r>
              <a:rPr lang="hu-HU" dirty="0" smtClean="0"/>
              <a:t>, </a:t>
            </a:r>
          </a:p>
          <a:p>
            <a:pPr eaLnBrk="1" hangingPunct="1"/>
            <a:r>
              <a:rPr lang="hu-HU" dirty="0" err="1" smtClean="0"/>
              <a:t>Ubytovanie</a:t>
            </a:r>
            <a:r>
              <a:rPr lang="hu-HU" dirty="0" smtClean="0"/>
              <a:t> </a:t>
            </a:r>
            <a:r>
              <a:rPr lang="hu-HU" dirty="0" err="1" smtClean="0"/>
              <a:t>sa</a:t>
            </a:r>
            <a:r>
              <a:rPr lang="hu-HU" dirty="0" smtClean="0"/>
              <a:t> </a:t>
            </a:r>
            <a:r>
              <a:rPr lang="hu-HU" dirty="0" err="1" smtClean="0"/>
              <a:t>rodiny</a:t>
            </a:r>
            <a:r>
              <a:rPr lang="hu-HU" dirty="0" smtClean="0"/>
              <a:t> </a:t>
            </a:r>
            <a:r>
              <a:rPr lang="hu-HU" dirty="0" err="1" smtClean="0"/>
              <a:t>alebo</a:t>
            </a:r>
            <a:r>
              <a:rPr lang="hu-HU" dirty="0" smtClean="0"/>
              <a:t> </a:t>
            </a:r>
            <a:r>
              <a:rPr lang="hu-HU" dirty="0" err="1" smtClean="0"/>
              <a:t>známych</a:t>
            </a:r>
            <a:r>
              <a:rPr lang="hu-HU" dirty="0" smtClean="0"/>
              <a:t>, </a:t>
            </a:r>
          </a:p>
          <a:p>
            <a:pPr eaLnBrk="1" hangingPunct="1"/>
            <a:r>
              <a:rPr lang="hu-HU" dirty="0" smtClean="0"/>
              <a:t>Kemping a </a:t>
            </a:r>
            <a:r>
              <a:rPr lang="hu-HU" dirty="0" err="1" smtClean="0"/>
              <a:t>iné</a:t>
            </a:r>
            <a:r>
              <a:rPr lang="hu-HU" dirty="0" smtClean="0"/>
              <a:t>. </a:t>
            </a:r>
            <a:endParaRPr lang="ru-RU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6084" y="44624"/>
            <a:ext cx="3300412" cy="520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021288"/>
            <a:ext cx="1571636" cy="7827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10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2" y="81549"/>
            <a:ext cx="2744663" cy="6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17814"/>
            <a:ext cx="778796" cy="8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7117"/>
            <a:ext cx="2516300" cy="3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620688"/>
            <a:ext cx="8229600" cy="8651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dirty="0" smtClean="0"/>
              <a:t>„kemping”</a:t>
            </a:r>
            <a:endParaRPr lang="ru-RU" dirty="0" smtClean="0"/>
          </a:p>
        </p:txBody>
      </p:sp>
      <p:pic>
        <p:nvPicPr>
          <p:cNvPr id="27651" name="irc_mi" descr="6f78267aa3d4eef972aef10f55001a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341438"/>
            <a:ext cx="76676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6084" y="44624"/>
            <a:ext cx="3300412" cy="520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6021288"/>
            <a:ext cx="1571636" cy="7827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10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2" y="81549"/>
            <a:ext cx="2744663" cy="6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17814"/>
            <a:ext cx="778796" cy="8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7117"/>
            <a:ext cx="2516300" cy="3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139825"/>
          </a:xfrm>
        </p:spPr>
        <p:txBody>
          <a:bodyPr/>
          <a:lstStyle/>
          <a:p>
            <a:pPr algn="ctr" eaLnBrk="1" hangingPunct="1"/>
            <a:r>
              <a:rPr lang="hu-HU" sz="3800" dirty="0" err="1" smtClean="0"/>
              <a:t>Turistické</a:t>
            </a:r>
            <a:r>
              <a:rPr lang="hu-HU" sz="3800" dirty="0" smtClean="0"/>
              <a:t> </a:t>
            </a:r>
            <a:r>
              <a:rPr lang="hu-HU" sz="3800" dirty="0" err="1" smtClean="0"/>
              <a:t>ubytovanie</a:t>
            </a:r>
            <a:r>
              <a:rPr lang="hu-HU" sz="3800" dirty="0" smtClean="0"/>
              <a:t> v </a:t>
            </a:r>
            <a:r>
              <a:rPr lang="hu-HU" sz="3800" dirty="0" err="1" smtClean="0"/>
              <a:t>štatistickom</a:t>
            </a:r>
            <a:r>
              <a:rPr lang="hu-HU" sz="3800" dirty="0" smtClean="0"/>
              <a:t> </a:t>
            </a:r>
            <a:r>
              <a:rPr lang="hu-HU" sz="3800" dirty="0" err="1" smtClean="0"/>
              <a:t>ponímaní</a:t>
            </a:r>
            <a:r>
              <a:rPr lang="hu-HU" sz="3800" dirty="0" smtClean="0"/>
              <a:t> </a:t>
            </a:r>
            <a:endParaRPr lang="ru-RU" sz="3800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8"/>
            <a:ext cx="8229600" cy="443011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hu-HU" sz="2900" dirty="0" smtClean="0"/>
          </a:p>
          <a:p>
            <a:pPr eaLnBrk="1" hangingPunct="1">
              <a:lnSpc>
                <a:spcPct val="90000"/>
              </a:lnSpc>
            </a:pPr>
            <a:r>
              <a:rPr lang="hu-HU" sz="2900" dirty="0" err="1" smtClean="0"/>
              <a:t>Registrované</a:t>
            </a:r>
            <a:r>
              <a:rPr lang="hu-HU" sz="2900" dirty="0" smtClean="0"/>
              <a:t> </a:t>
            </a:r>
            <a:r>
              <a:rPr lang="hu-HU" sz="2900" dirty="0" err="1" smtClean="0"/>
              <a:t>ubytovacie</a:t>
            </a:r>
            <a:r>
              <a:rPr lang="hu-HU" sz="2900" dirty="0" smtClean="0"/>
              <a:t> </a:t>
            </a:r>
            <a:r>
              <a:rPr lang="hu-HU" sz="2900" dirty="0" err="1" smtClean="0"/>
              <a:t>zariadenia</a:t>
            </a:r>
            <a:r>
              <a:rPr lang="hu-HU" sz="2900" dirty="0" smtClean="0"/>
              <a:t> </a:t>
            </a:r>
            <a:r>
              <a:rPr lang="hu-HU" sz="2900" dirty="0" err="1" smtClean="0"/>
              <a:t>poskytujú</a:t>
            </a:r>
            <a:r>
              <a:rPr lang="hu-HU" sz="2900" dirty="0" smtClean="0"/>
              <a:t> </a:t>
            </a:r>
            <a:r>
              <a:rPr lang="hu-HU" sz="2900" dirty="0" err="1" smtClean="0"/>
              <a:t>štatistickému</a:t>
            </a:r>
            <a:r>
              <a:rPr lang="hu-HU" sz="2900" dirty="0" smtClean="0"/>
              <a:t> úradu v </a:t>
            </a:r>
            <a:r>
              <a:rPr lang="hu-HU" sz="2900" dirty="0" err="1" smtClean="0"/>
              <a:t>pravidelných</a:t>
            </a:r>
            <a:r>
              <a:rPr lang="hu-HU" sz="2900" dirty="0" smtClean="0"/>
              <a:t> </a:t>
            </a:r>
            <a:r>
              <a:rPr lang="hu-HU" sz="2900" dirty="0" err="1" smtClean="0"/>
              <a:t>intervaloch</a:t>
            </a:r>
            <a:r>
              <a:rPr lang="hu-HU" sz="2900" dirty="0" smtClean="0"/>
              <a:t> (</a:t>
            </a:r>
            <a:r>
              <a:rPr lang="hu-HU" sz="2900" dirty="0" err="1" smtClean="0"/>
              <a:t>mesačne</a:t>
            </a:r>
            <a:r>
              <a:rPr lang="hu-HU" sz="2900" dirty="0" smtClean="0"/>
              <a:t>) </a:t>
            </a:r>
            <a:r>
              <a:rPr lang="hu-HU" sz="2900" dirty="0" err="1" smtClean="0"/>
              <a:t>údaje</a:t>
            </a:r>
            <a:r>
              <a:rPr lang="hu-HU" sz="29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hu-HU" sz="2900" dirty="0" err="1" smtClean="0"/>
              <a:t>Zo</a:t>
            </a:r>
            <a:r>
              <a:rPr lang="hu-HU" sz="2900" dirty="0" smtClean="0"/>
              <a:t> </a:t>
            </a:r>
            <a:r>
              <a:rPr lang="hu-HU" sz="2900" dirty="0" err="1" smtClean="0"/>
              <a:t>skromných</a:t>
            </a:r>
            <a:r>
              <a:rPr lang="hu-HU" sz="2900" dirty="0" smtClean="0"/>
              <a:t> </a:t>
            </a:r>
            <a:r>
              <a:rPr lang="hu-HU" sz="2900" dirty="0" err="1" smtClean="0"/>
              <a:t>ubytovní</a:t>
            </a:r>
            <a:r>
              <a:rPr lang="hu-HU" sz="2900" dirty="0" smtClean="0"/>
              <a:t> </a:t>
            </a:r>
            <a:r>
              <a:rPr lang="hu-HU" sz="2900" dirty="0" err="1" smtClean="0"/>
              <a:t>poskytujú</a:t>
            </a:r>
            <a:r>
              <a:rPr lang="hu-HU" sz="2900" dirty="0" smtClean="0"/>
              <a:t> </a:t>
            </a:r>
            <a:r>
              <a:rPr lang="hu-HU" sz="2900" dirty="0" err="1" smtClean="0"/>
              <a:t>údaje</a:t>
            </a:r>
            <a:r>
              <a:rPr lang="hu-HU" sz="2900" dirty="0" smtClean="0"/>
              <a:t> </a:t>
            </a:r>
            <a:r>
              <a:rPr lang="hu-HU" sz="2900" dirty="0" err="1" smtClean="0"/>
              <a:t>samosprávy</a:t>
            </a:r>
            <a:r>
              <a:rPr lang="hu-HU" sz="2900" dirty="0" smtClean="0"/>
              <a:t> </a:t>
            </a:r>
            <a:r>
              <a:rPr lang="hu-HU" sz="2900" dirty="0" err="1" smtClean="0"/>
              <a:t>dvakrát</a:t>
            </a:r>
            <a:r>
              <a:rPr lang="hu-HU" sz="2900" dirty="0" smtClean="0"/>
              <a:t> </a:t>
            </a:r>
            <a:r>
              <a:rPr lang="hu-HU" sz="2900" dirty="0" err="1" smtClean="0"/>
              <a:t>ročne</a:t>
            </a:r>
            <a:r>
              <a:rPr lang="hu-HU" sz="29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hu-HU" sz="2900" dirty="0" err="1" smtClean="0"/>
              <a:t>Doklad</a:t>
            </a:r>
            <a:r>
              <a:rPr lang="hu-HU" sz="2900" dirty="0" smtClean="0"/>
              <a:t>:</a:t>
            </a:r>
            <a:r>
              <a:rPr lang="hu-HU" sz="2900" dirty="0" err="1" smtClean="0"/>
              <a:t>občiansky</a:t>
            </a:r>
            <a:r>
              <a:rPr lang="hu-HU" sz="2900" dirty="0" smtClean="0"/>
              <a:t> </a:t>
            </a:r>
            <a:r>
              <a:rPr lang="hu-HU" sz="2900" dirty="0" err="1" smtClean="0"/>
              <a:t>preukaz</a:t>
            </a:r>
            <a:r>
              <a:rPr lang="hu-HU" sz="2900" dirty="0" smtClean="0"/>
              <a:t> </a:t>
            </a:r>
            <a:r>
              <a:rPr lang="hu-HU" sz="2900" dirty="0" err="1" smtClean="0"/>
              <a:t>alebo</a:t>
            </a:r>
            <a:r>
              <a:rPr lang="hu-HU" sz="2900" dirty="0" smtClean="0"/>
              <a:t> </a:t>
            </a:r>
            <a:r>
              <a:rPr lang="hu-HU" sz="2900" dirty="0" err="1" smtClean="0"/>
              <a:t>pas</a:t>
            </a:r>
            <a:r>
              <a:rPr lang="hu-HU" sz="2900" dirty="0" smtClean="0"/>
              <a:t> – </a:t>
            </a:r>
            <a:r>
              <a:rPr lang="hu-HU" sz="2900" dirty="0" err="1" smtClean="0"/>
              <a:t>meno</a:t>
            </a:r>
            <a:r>
              <a:rPr lang="hu-HU" sz="2900" dirty="0" smtClean="0"/>
              <a:t>, dátum a </a:t>
            </a:r>
            <a:r>
              <a:rPr lang="hu-HU" sz="2900" dirty="0" err="1" smtClean="0"/>
              <a:t>miesto</a:t>
            </a:r>
            <a:r>
              <a:rPr lang="hu-HU" sz="2900" dirty="0" smtClean="0"/>
              <a:t> </a:t>
            </a:r>
            <a:r>
              <a:rPr lang="hu-HU" sz="2900" dirty="0" err="1" smtClean="0"/>
              <a:t>narodenia</a:t>
            </a:r>
            <a:r>
              <a:rPr lang="hu-HU" sz="2900" dirty="0" smtClean="0"/>
              <a:t>, </a:t>
            </a:r>
            <a:r>
              <a:rPr lang="hu-HU" sz="2900" dirty="0" err="1" smtClean="0"/>
              <a:t>a</a:t>
            </a:r>
            <a:r>
              <a:rPr lang="hu-HU" sz="2900" dirty="0" smtClean="0"/>
              <a:t> </a:t>
            </a:r>
            <a:r>
              <a:rPr lang="hu-HU" sz="2900" dirty="0" err="1" smtClean="0"/>
              <a:t>národnosť</a:t>
            </a:r>
            <a:r>
              <a:rPr lang="hu-HU" sz="2900" dirty="0" smtClean="0"/>
              <a:t>.</a:t>
            </a:r>
            <a:endParaRPr lang="ru-RU" sz="29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6084" y="44624"/>
            <a:ext cx="3300412" cy="520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021288"/>
            <a:ext cx="1571636" cy="7827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10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2" y="81549"/>
            <a:ext cx="2744663" cy="6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17814"/>
            <a:ext cx="778796" cy="8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7117"/>
            <a:ext cx="2516300" cy="3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672"/>
            <a:ext cx="8229600" cy="923503"/>
          </a:xfrm>
        </p:spPr>
        <p:txBody>
          <a:bodyPr/>
          <a:lstStyle/>
          <a:p>
            <a:pPr algn="ctr" eaLnBrk="1" hangingPunct="1"/>
            <a:r>
              <a:rPr lang="hu-HU" sz="3500" dirty="0" err="1" smtClean="0"/>
              <a:t>Potreba</a:t>
            </a:r>
            <a:r>
              <a:rPr lang="hu-HU" sz="3500" dirty="0" smtClean="0"/>
              <a:t> </a:t>
            </a:r>
            <a:r>
              <a:rPr lang="hu-HU" sz="3500" dirty="0" err="1" smtClean="0"/>
              <a:t>pomenovania</a:t>
            </a:r>
            <a:r>
              <a:rPr lang="hu-HU" sz="3500" dirty="0" smtClean="0"/>
              <a:t> </a:t>
            </a:r>
            <a:r>
              <a:rPr lang="hu-HU" sz="3500" dirty="0" err="1" smtClean="0"/>
              <a:t>pojmov</a:t>
            </a:r>
            <a:r>
              <a:rPr lang="hu-HU" sz="3500" dirty="0" smtClean="0"/>
              <a:t>, </a:t>
            </a:r>
            <a:r>
              <a:rPr lang="hu-HU" sz="3500" dirty="0" err="1" smtClean="0"/>
              <a:t>prvotné</a:t>
            </a:r>
            <a:r>
              <a:rPr lang="hu-HU" sz="3500" dirty="0" smtClean="0"/>
              <a:t> </a:t>
            </a:r>
            <a:r>
              <a:rPr lang="hu-HU" sz="3500" dirty="0" err="1" smtClean="0"/>
              <a:t>definovanie</a:t>
            </a:r>
            <a:r>
              <a:rPr lang="hu-HU" sz="3500" dirty="0" smtClean="0"/>
              <a:t> </a:t>
            </a:r>
            <a:r>
              <a:rPr lang="hu-HU" sz="3500" dirty="0" err="1" smtClean="0"/>
              <a:t>turizmu</a:t>
            </a:r>
            <a:r>
              <a:rPr lang="hu-HU" sz="3500" dirty="0" smtClean="0"/>
              <a:t>. </a:t>
            </a:r>
            <a:r>
              <a:rPr lang="hu-HU" sz="3500" dirty="0" err="1" smtClean="0"/>
              <a:t>definície</a:t>
            </a:r>
            <a:endParaRPr lang="ru-RU" sz="3500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6792"/>
            <a:ext cx="8569325" cy="438680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800" dirty="0" smtClean="0"/>
              <a:t>Definícia je súčasťou každého vedeckého odboru, orientuje myslenie vytvára </a:t>
            </a:r>
            <a:r>
              <a:rPr lang="sk-SK" sz="2800" dirty="0" err="1" smtClean="0"/>
              <a:t>vztýčné</a:t>
            </a:r>
            <a:r>
              <a:rPr lang="sk-SK" sz="2800" dirty="0" smtClean="0"/>
              <a:t> body.</a:t>
            </a:r>
            <a:r>
              <a:rPr lang="hu-HU" sz="28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dirty="0" err="1" smtClean="0"/>
              <a:t>Jednoduchosť</a:t>
            </a:r>
            <a:r>
              <a:rPr lang="hu-HU" sz="2800" dirty="0" smtClean="0"/>
              <a:t> a </a:t>
            </a:r>
            <a:r>
              <a:rPr lang="hu-HU" sz="2800" dirty="0" err="1" smtClean="0"/>
              <a:t>podstata</a:t>
            </a:r>
            <a:r>
              <a:rPr lang="hu-HU" sz="2800" dirty="0" smtClean="0"/>
              <a:t> </a:t>
            </a:r>
            <a:r>
              <a:rPr lang="hu-HU" sz="2800" dirty="0" err="1" smtClean="0"/>
              <a:t>veci</a:t>
            </a:r>
            <a:r>
              <a:rPr lang="hu-HU" sz="2800" dirty="0" smtClean="0"/>
              <a:t> </a:t>
            </a:r>
            <a:r>
              <a:rPr lang="hu-HU" sz="2800" dirty="0" err="1" smtClean="0"/>
              <a:t>je</a:t>
            </a:r>
            <a:r>
              <a:rPr lang="hu-HU" sz="2800" dirty="0" smtClean="0"/>
              <a:t> </a:t>
            </a:r>
            <a:r>
              <a:rPr lang="hu-HU" sz="2800" dirty="0" err="1" smtClean="0"/>
              <a:t>najdôležitejšia</a:t>
            </a:r>
            <a:r>
              <a:rPr lang="hu-HU" sz="2800" dirty="0" smtClean="0"/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sk-SK" sz="2800" dirty="0" smtClean="0"/>
              <a:t>V definícii turizmu má veľkú úlohu história.</a:t>
            </a:r>
            <a:endParaRPr lang="hu-HU" sz="2800" dirty="0" smtClean="0"/>
          </a:p>
          <a:p>
            <a:pPr eaLnBrk="1" hangingPunct="1">
              <a:lnSpc>
                <a:spcPct val="90000"/>
              </a:lnSpc>
            </a:pPr>
            <a:r>
              <a:rPr lang="hu-HU" sz="2800" dirty="0" err="1" smtClean="0"/>
              <a:t>Zmeny</a:t>
            </a:r>
            <a:r>
              <a:rPr lang="hu-HU" sz="2800" dirty="0" smtClean="0"/>
              <a:t> </a:t>
            </a:r>
            <a:r>
              <a:rPr lang="hu-HU" sz="2800" dirty="0" err="1" smtClean="0"/>
              <a:t>počas</a:t>
            </a:r>
            <a:r>
              <a:rPr lang="hu-HU" sz="2800" dirty="0" smtClean="0"/>
              <a:t> </a:t>
            </a:r>
            <a:r>
              <a:rPr lang="hu-HU" sz="2800" dirty="0" err="1" smtClean="0"/>
              <a:t>etáp</a:t>
            </a:r>
            <a:r>
              <a:rPr lang="hu-HU" sz="28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hu-HU" dirty="0" err="1" smtClean="0"/>
              <a:t>skúmanie</a:t>
            </a:r>
            <a:r>
              <a:rPr lang="hu-HU" dirty="0" smtClean="0"/>
              <a:t>, </a:t>
            </a:r>
          </a:p>
          <a:p>
            <a:pPr lvl="1" eaLnBrk="1" hangingPunct="1">
              <a:lnSpc>
                <a:spcPct val="90000"/>
              </a:lnSpc>
            </a:pPr>
            <a:r>
              <a:rPr lang="hu-HU" dirty="0" err="1" smtClean="0"/>
              <a:t>myslenie</a:t>
            </a:r>
            <a:r>
              <a:rPr lang="hu-HU" dirty="0" smtClean="0"/>
              <a:t>,</a:t>
            </a:r>
          </a:p>
          <a:p>
            <a:pPr lvl="1" eaLnBrk="1" hangingPunct="1">
              <a:lnSpc>
                <a:spcPct val="90000"/>
              </a:lnSpc>
            </a:pPr>
            <a:r>
              <a:rPr lang="hu-HU" dirty="0" smtClean="0"/>
              <a:t> </a:t>
            </a:r>
            <a:r>
              <a:rPr lang="hu-HU" dirty="0" err="1" smtClean="0"/>
              <a:t>zmena</a:t>
            </a:r>
            <a:r>
              <a:rPr lang="hu-HU" dirty="0" smtClean="0"/>
              <a:t> </a:t>
            </a:r>
            <a:r>
              <a:rPr lang="hu-HU" dirty="0" err="1" smtClean="0"/>
              <a:t>možností</a:t>
            </a:r>
            <a:r>
              <a:rPr lang="hu-HU" dirty="0" smtClean="0"/>
              <a:t>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6084" y="44624"/>
            <a:ext cx="3300412" cy="520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021288"/>
            <a:ext cx="1571636" cy="7827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10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2" y="81549"/>
            <a:ext cx="2744663" cy="6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17814"/>
            <a:ext cx="778796" cy="8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7117"/>
            <a:ext cx="2516300" cy="3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pPr eaLnBrk="1" hangingPunct="1"/>
            <a:r>
              <a:rPr lang="hu-HU" sz="3500" dirty="0" err="1" smtClean="0"/>
              <a:t>Prvotné</a:t>
            </a:r>
            <a:r>
              <a:rPr lang="hu-HU" sz="3500" dirty="0" smtClean="0"/>
              <a:t> </a:t>
            </a:r>
            <a:r>
              <a:rPr lang="hu-HU" sz="3500" dirty="0" err="1" smtClean="0"/>
              <a:t>definovanie</a:t>
            </a:r>
            <a:r>
              <a:rPr lang="hu-HU" sz="3500" dirty="0" smtClean="0"/>
              <a:t> </a:t>
            </a:r>
            <a:r>
              <a:rPr lang="hu-HU" sz="3500" dirty="0" err="1" smtClean="0"/>
              <a:t>turizmu</a:t>
            </a:r>
            <a:endParaRPr lang="ru-RU" sz="35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hu-HU" sz="2600" i="1" dirty="0" smtClean="0"/>
          </a:p>
          <a:p>
            <a:pPr eaLnBrk="1" hangingPunct="1">
              <a:lnSpc>
                <a:spcPct val="90000"/>
              </a:lnSpc>
            </a:pPr>
            <a:r>
              <a:rPr lang="hu-HU" sz="2600" i="1" dirty="0" err="1" smtClean="0"/>
              <a:t>Littré</a:t>
            </a:r>
            <a:r>
              <a:rPr lang="hu-HU" sz="2600" i="1" dirty="0" smtClean="0"/>
              <a:t>, E (1876): „</a:t>
            </a:r>
            <a:r>
              <a:rPr lang="hu-HU" sz="2600" i="1" dirty="0" err="1" smtClean="0"/>
              <a:t>Cudzincami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nazývame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tých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cestujúcich</a:t>
            </a:r>
            <a:r>
              <a:rPr lang="hu-HU" sz="2600" i="1" dirty="0" smtClean="0"/>
              <a:t>, </a:t>
            </a:r>
            <a:r>
              <a:rPr lang="hu-HU" sz="2600" i="1" dirty="0" err="1" smtClean="0"/>
              <a:t>ktorí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tam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nemajú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prácu</a:t>
            </a:r>
            <a:r>
              <a:rPr lang="hu-HU" sz="2600" i="1" dirty="0" smtClean="0"/>
              <a:t> a </a:t>
            </a:r>
            <a:r>
              <a:rPr lang="hu-HU" sz="2600" i="1" dirty="0" err="1" smtClean="0"/>
              <a:t>sú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zvedaví</a:t>
            </a:r>
            <a:r>
              <a:rPr lang="hu-HU" sz="2600" i="1" dirty="0" smtClean="0"/>
              <a:t> – </a:t>
            </a:r>
            <a:r>
              <a:rPr lang="hu-HU" sz="2600" i="1" dirty="0" err="1" smtClean="0"/>
              <a:t>robia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okružné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cesty</a:t>
            </a:r>
            <a:r>
              <a:rPr lang="hu-HU" sz="2600" i="1" dirty="0" smtClean="0"/>
              <a:t>, </a:t>
            </a:r>
            <a:r>
              <a:rPr lang="hu-HU" sz="2600" i="1" dirty="0" err="1" smtClean="0"/>
              <a:t>do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tých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krajín</a:t>
            </a:r>
            <a:r>
              <a:rPr lang="hu-HU" sz="2600" i="1" dirty="0" smtClean="0"/>
              <a:t>, </a:t>
            </a:r>
            <a:r>
              <a:rPr lang="hu-HU" sz="2600" i="1" dirty="0" err="1" smtClean="0"/>
              <a:t>do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ktorých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pravidelne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cestujú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ich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krajania</a:t>
            </a:r>
            <a:r>
              <a:rPr lang="hu-HU" sz="2600" i="1" dirty="0" smtClean="0"/>
              <a:t>.”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hu-HU" sz="2600" i="1" dirty="0" smtClean="0"/>
          </a:p>
          <a:p>
            <a:pPr eaLnBrk="1" hangingPunct="1">
              <a:lnSpc>
                <a:spcPct val="90000"/>
              </a:lnSpc>
            </a:pPr>
            <a:r>
              <a:rPr lang="hu-HU" sz="2600" i="1" dirty="0" err="1" smtClean="0"/>
              <a:t>Stradner</a:t>
            </a:r>
            <a:r>
              <a:rPr lang="hu-HU" sz="2600" i="1" dirty="0" smtClean="0"/>
              <a:t>, J. (1890): „</a:t>
            </a:r>
            <a:r>
              <a:rPr lang="hu-HU" sz="2600" i="1" dirty="0" err="1" smtClean="0"/>
              <a:t>Luxusný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cestovateľ</a:t>
            </a:r>
            <a:r>
              <a:rPr lang="hu-HU" sz="2600" i="1" dirty="0" smtClean="0"/>
              <a:t>, </a:t>
            </a:r>
            <a:r>
              <a:rPr lang="hu-HU" sz="2600" i="1" dirty="0" err="1" smtClean="0"/>
              <a:t>je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ten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cestujúci</a:t>
            </a:r>
            <a:r>
              <a:rPr lang="hu-HU" sz="2600" i="1" dirty="0" smtClean="0"/>
              <a:t>, </a:t>
            </a:r>
            <a:r>
              <a:rPr lang="hu-HU" sz="2600" i="1" dirty="0" err="1" smtClean="0"/>
              <a:t>ktorý</a:t>
            </a:r>
            <a:r>
              <a:rPr lang="hu-HU" sz="2600" i="1" dirty="0" smtClean="0"/>
              <a:t> z </a:t>
            </a:r>
            <a:r>
              <a:rPr lang="hu-HU" sz="2600" i="1" dirty="0" err="1" smtClean="0"/>
              <a:t>vlastnej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vôle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sa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zdržuje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mimo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svojho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bydliska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hosť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je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ten</a:t>
            </a:r>
            <a:r>
              <a:rPr lang="hu-HU" sz="2600" i="1" dirty="0" smtClean="0"/>
              <a:t>, </a:t>
            </a:r>
            <a:r>
              <a:rPr lang="hu-HU" sz="2600" i="1" dirty="0" err="1" smtClean="0"/>
              <a:t>ktorý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príde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nie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za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účelom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obchodu</a:t>
            </a:r>
            <a:r>
              <a:rPr lang="hu-HU" sz="2600" i="1" dirty="0" smtClean="0"/>
              <a:t> a </a:t>
            </a:r>
            <a:r>
              <a:rPr lang="hu-HU" sz="2600" i="1" dirty="0" err="1" smtClean="0"/>
              <a:t>snaží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sa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iba</a:t>
            </a:r>
            <a:r>
              <a:rPr lang="hu-HU" sz="2600" i="1" dirty="0" smtClean="0"/>
              <a:t> o </a:t>
            </a:r>
            <a:r>
              <a:rPr lang="hu-HU" sz="2600" i="1" dirty="0" err="1" smtClean="0"/>
              <a:t>uspokojovanie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luxusných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potrieb</a:t>
            </a:r>
            <a:r>
              <a:rPr lang="hu-HU" sz="2600" i="1" dirty="0" smtClean="0"/>
              <a:t>."</a:t>
            </a:r>
            <a:endParaRPr lang="ru-RU" sz="2600" i="1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6084" y="44624"/>
            <a:ext cx="3300412" cy="520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021288"/>
            <a:ext cx="1571636" cy="7827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11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2" y="81549"/>
            <a:ext cx="2744663" cy="6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17814"/>
            <a:ext cx="778796" cy="8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7117"/>
            <a:ext cx="2516300" cy="3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pPr eaLnBrk="1" hangingPunct="1"/>
            <a:r>
              <a:rPr lang="hu-HU" sz="3900" dirty="0" err="1" smtClean="0"/>
              <a:t>Prvotné</a:t>
            </a:r>
            <a:r>
              <a:rPr lang="hu-HU" sz="3900" dirty="0" smtClean="0"/>
              <a:t> </a:t>
            </a:r>
            <a:r>
              <a:rPr lang="hu-HU" sz="3900" dirty="0" err="1" smtClean="0"/>
              <a:t>definovanie</a:t>
            </a:r>
            <a:r>
              <a:rPr lang="hu-HU" sz="3900" dirty="0" smtClean="0"/>
              <a:t> </a:t>
            </a:r>
            <a:r>
              <a:rPr lang="hu-HU" sz="3900" dirty="0" err="1" smtClean="0"/>
              <a:t>turizmu</a:t>
            </a:r>
            <a:endParaRPr lang="ru-RU" sz="3900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u-HU" sz="2600" i="1" dirty="0" smtClean="0"/>
          </a:p>
          <a:p>
            <a:pPr eaLnBrk="1" hangingPunct="1"/>
            <a:r>
              <a:rPr lang="hu-HU" sz="2600" i="1" dirty="0" err="1" smtClean="0"/>
              <a:t>Glücksmann</a:t>
            </a:r>
            <a:r>
              <a:rPr lang="hu-HU" sz="2600" i="1" dirty="0" smtClean="0"/>
              <a:t>, </a:t>
            </a:r>
            <a:r>
              <a:rPr lang="hu-HU" sz="2600" dirty="0" smtClean="0"/>
              <a:t>R. </a:t>
            </a:r>
            <a:r>
              <a:rPr lang="hu-HU" sz="2600" i="1" dirty="0" smtClean="0"/>
              <a:t>(1935): „Turizmus </a:t>
            </a:r>
            <a:r>
              <a:rPr lang="hu-HU" sz="2600" i="1" dirty="0" err="1" smtClean="0"/>
              <a:t>je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ten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vzťah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medzi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domácimi</a:t>
            </a:r>
            <a:r>
              <a:rPr lang="hu-HU" sz="2600" i="1" dirty="0" smtClean="0"/>
              <a:t> a </a:t>
            </a:r>
            <a:r>
              <a:rPr lang="hu-HU" sz="2600" i="1" dirty="0" err="1" smtClean="0"/>
              <a:t>ľuďmi</a:t>
            </a:r>
            <a:r>
              <a:rPr lang="hu-HU" sz="2600" i="1" dirty="0" smtClean="0"/>
              <a:t> , </a:t>
            </a:r>
            <a:r>
              <a:rPr lang="hu-HU" sz="2600" i="1" dirty="0" err="1" smtClean="0"/>
              <a:t>ktorí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sa</a:t>
            </a:r>
            <a:r>
              <a:rPr lang="hu-HU" sz="2600" i="1" dirty="0" smtClean="0"/>
              <a:t> len </a:t>
            </a:r>
            <a:r>
              <a:rPr lang="hu-HU" sz="2600" i="1" dirty="0" err="1" smtClean="0"/>
              <a:t>prechodne</a:t>
            </a:r>
            <a:r>
              <a:rPr lang="hu-HU" sz="2600" i="1" dirty="0" smtClean="0"/>
              <a:t> </a:t>
            </a:r>
            <a:r>
              <a:rPr lang="hu-HU" sz="2600" i="1" dirty="0" err="1" smtClean="0"/>
              <a:t>zdržiavajú</a:t>
            </a:r>
            <a:r>
              <a:rPr lang="hu-HU" sz="2600" i="1" dirty="0" smtClean="0"/>
              <a:t> v </a:t>
            </a:r>
            <a:r>
              <a:rPr lang="hu-HU" sz="2600" i="1" dirty="0" err="1" smtClean="0"/>
              <a:t>kraji</a:t>
            </a:r>
            <a:r>
              <a:rPr lang="hu-HU" sz="2600" i="1" dirty="0" smtClean="0"/>
              <a:t>.”</a:t>
            </a:r>
          </a:p>
          <a:p>
            <a:pPr eaLnBrk="1" hangingPunct="1"/>
            <a:endParaRPr lang="hu-HU" sz="2600" i="1" dirty="0" smtClean="0"/>
          </a:p>
          <a:p>
            <a:pPr eaLnBrk="1" hangingPunct="1"/>
            <a:r>
              <a:rPr lang="hu-HU" sz="2600" i="1" dirty="0" err="1" smtClean="0"/>
              <a:t>Krapf</a:t>
            </a:r>
            <a:r>
              <a:rPr lang="hu-HU" sz="2600" i="1" dirty="0" smtClean="0"/>
              <a:t>, K. (1954): </a:t>
            </a:r>
            <a:r>
              <a:rPr lang="hu-HU" sz="2600" dirty="0" smtClean="0"/>
              <a:t>„turizmus </a:t>
            </a:r>
            <a:r>
              <a:rPr lang="hu-HU" sz="2600" dirty="0" err="1" smtClean="0"/>
              <a:t>je</a:t>
            </a:r>
            <a:r>
              <a:rPr lang="hu-HU" sz="2600" dirty="0" smtClean="0"/>
              <a:t> </a:t>
            </a:r>
            <a:r>
              <a:rPr lang="hu-HU" sz="2600" dirty="0" err="1" smtClean="0"/>
              <a:t>súbor</a:t>
            </a:r>
            <a:r>
              <a:rPr lang="hu-HU" sz="2600" dirty="0" smtClean="0"/>
              <a:t> </a:t>
            </a:r>
            <a:r>
              <a:rPr lang="hu-HU" sz="2600" dirty="0" err="1" smtClean="0"/>
              <a:t>všetkých</a:t>
            </a:r>
            <a:r>
              <a:rPr lang="hu-HU" sz="2600" dirty="0" smtClean="0"/>
              <a:t> </a:t>
            </a:r>
            <a:r>
              <a:rPr lang="hu-HU" sz="2600" dirty="0" err="1" smtClean="0"/>
              <a:t>vzťahov</a:t>
            </a:r>
            <a:r>
              <a:rPr lang="hu-HU" sz="2600" dirty="0" smtClean="0"/>
              <a:t> a </a:t>
            </a:r>
            <a:r>
              <a:rPr lang="hu-HU" sz="2600" dirty="0" err="1" smtClean="0"/>
              <a:t>javov</a:t>
            </a:r>
            <a:r>
              <a:rPr lang="hu-HU" sz="2600" dirty="0" smtClean="0"/>
              <a:t>, </a:t>
            </a:r>
            <a:r>
              <a:rPr lang="hu-HU" sz="2600" dirty="0" err="1" smtClean="0"/>
              <a:t>ktoré</a:t>
            </a:r>
            <a:r>
              <a:rPr lang="hu-HU" sz="2600" dirty="0" smtClean="0"/>
              <a:t> </a:t>
            </a:r>
            <a:r>
              <a:rPr lang="hu-HU" sz="2600" dirty="0" err="1" smtClean="0"/>
              <a:t>vyplývajú</a:t>
            </a:r>
            <a:r>
              <a:rPr lang="hu-HU" sz="2600" dirty="0" smtClean="0"/>
              <a:t> z </a:t>
            </a:r>
            <a:r>
              <a:rPr lang="hu-HU" sz="2600" dirty="0" err="1" smtClean="0"/>
              <a:t>ciest</a:t>
            </a:r>
            <a:r>
              <a:rPr lang="hu-HU" sz="2600" dirty="0" smtClean="0"/>
              <a:t>, </a:t>
            </a:r>
            <a:r>
              <a:rPr lang="hu-HU" sz="2600" dirty="0" err="1" smtClean="0"/>
              <a:t>cudzincov</a:t>
            </a:r>
            <a:r>
              <a:rPr lang="hu-HU" sz="2600" dirty="0" smtClean="0"/>
              <a:t> a </a:t>
            </a:r>
            <a:r>
              <a:rPr lang="hu-HU" sz="2600" dirty="0" err="1" smtClean="0"/>
              <a:t>ich</a:t>
            </a:r>
            <a:r>
              <a:rPr lang="hu-HU" sz="2600" dirty="0" smtClean="0"/>
              <a:t> </a:t>
            </a:r>
            <a:r>
              <a:rPr lang="hu-HU" sz="2600" dirty="0" err="1" smtClean="0"/>
              <a:t>pobytu</a:t>
            </a:r>
            <a:r>
              <a:rPr lang="hu-HU" sz="2600" dirty="0" smtClean="0"/>
              <a:t>, </a:t>
            </a:r>
            <a:r>
              <a:rPr lang="hu-HU" sz="2600" dirty="0" err="1" smtClean="0"/>
              <a:t>nakoľko</a:t>
            </a:r>
            <a:r>
              <a:rPr lang="hu-HU" sz="2600" dirty="0" smtClean="0"/>
              <a:t> </a:t>
            </a:r>
            <a:r>
              <a:rPr lang="hu-HU" sz="2600" dirty="0" err="1" smtClean="0"/>
              <a:t>ich</a:t>
            </a:r>
            <a:r>
              <a:rPr lang="hu-HU" sz="2600" dirty="0" smtClean="0"/>
              <a:t> </a:t>
            </a:r>
            <a:r>
              <a:rPr lang="hu-HU" sz="2600" dirty="0" err="1" smtClean="0"/>
              <a:t>cieľom</a:t>
            </a:r>
            <a:r>
              <a:rPr lang="hu-HU" sz="2600" dirty="0" smtClean="0"/>
              <a:t> </a:t>
            </a:r>
            <a:r>
              <a:rPr lang="hu-HU" sz="2600" dirty="0" err="1" smtClean="0"/>
              <a:t>nie</a:t>
            </a:r>
            <a:r>
              <a:rPr lang="hu-HU" sz="2600" dirty="0" smtClean="0"/>
              <a:t> </a:t>
            </a:r>
            <a:r>
              <a:rPr lang="hu-HU" sz="2600" dirty="0" err="1" smtClean="0"/>
              <a:t>je</a:t>
            </a:r>
            <a:r>
              <a:rPr lang="hu-HU" sz="2600" dirty="0" smtClean="0"/>
              <a:t> </a:t>
            </a:r>
            <a:r>
              <a:rPr lang="hu-HU" sz="2600" dirty="0" err="1" smtClean="0"/>
              <a:t>stále</a:t>
            </a:r>
            <a:r>
              <a:rPr lang="hu-HU" sz="2600" dirty="0" smtClean="0"/>
              <a:t> </a:t>
            </a:r>
            <a:r>
              <a:rPr lang="hu-HU" sz="2600" dirty="0" err="1" smtClean="0"/>
              <a:t>ubytovanie</a:t>
            </a:r>
            <a:r>
              <a:rPr lang="hu-HU" sz="2600" dirty="0" smtClean="0"/>
              <a:t> </a:t>
            </a:r>
            <a:r>
              <a:rPr lang="hu-HU" sz="2600" dirty="0" err="1" smtClean="0"/>
              <a:t>ani</a:t>
            </a:r>
            <a:r>
              <a:rPr lang="hu-HU" sz="2600" dirty="0" smtClean="0"/>
              <a:t> </a:t>
            </a:r>
            <a:r>
              <a:rPr lang="hu-HU" sz="2600" dirty="0" err="1" smtClean="0"/>
              <a:t>práca</a:t>
            </a:r>
            <a:r>
              <a:rPr lang="hu-HU" sz="2600" i="1" dirty="0" smtClean="0"/>
              <a:t>”.</a:t>
            </a:r>
            <a:endParaRPr lang="ru-RU" sz="2600" i="1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6084" y="44624"/>
            <a:ext cx="3300412" cy="520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021288"/>
            <a:ext cx="1571636" cy="7827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10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2" y="81549"/>
            <a:ext cx="2744663" cy="6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17814"/>
            <a:ext cx="778796" cy="8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7117"/>
            <a:ext cx="2516300" cy="3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8680"/>
            <a:ext cx="8675687" cy="1224136"/>
          </a:xfrm>
        </p:spPr>
        <p:txBody>
          <a:bodyPr/>
          <a:lstStyle/>
          <a:p>
            <a:pPr eaLnBrk="1" hangingPunct="1"/>
            <a:r>
              <a:rPr lang="sk-SK" sz="3200" dirty="0" err="1" smtClean="0"/>
              <a:t>Intersektoralita</a:t>
            </a:r>
            <a:r>
              <a:rPr lang="sk-SK" sz="3200" dirty="0" smtClean="0"/>
              <a:t> a výskum turizmu</a:t>
            </a:r>
            <a:endParaRPr lang="ru-RU" sz="32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8840"/>
            <a:ext cx="8229600" cy="4142085"/>
          </a:xfrm>
        </p:spPr>
        <p:txBody>
          <a:bodyPr/>
          <a:lstStyle/>
          <a:p>
            <a:pPr eaLnBrk="1" hangingPunct="1"/>
            <a:r>
              <a:rPr lang="hu-HU" dirty="0" smtClean="0"/>
              <a:t>Infrastruktúra, </a:t>
            </a:r>
            <a:r>
              <a:rPr lang="hu-HU" dirty="0" err="1" smtClean="0"/>
              <a:t>opis</a:t>
            </a:r>
            <a:r>
              <a:rPr lang="hu-HU" dirty="0" smtClean="0"/>
              <a:t> </a:t>
            </a:r>
            <a:r>
              <a:rPr lang="hu-HU" dirty="0" err="1" smtClean="0"/>
              <a:t>príťažlivých</a:t>
            </a:r>
            <a:r>
              <a:rPr lang="hu-HU" dirty="0" smtClean="0"/>
              <a:t> </a:t>
            </a:r>
            <a:r>
              <a:rPr lang="hu-HU" dirty="0" err="1" smtClean="0"/>
              <a:t>miest</a:t>
            </a:r>
            <a:r>
              <a:rPr lang="hu-HU" dirty="0" smtClean="0"/>
              <a:t>, </a:t>
            </a:r>
            <a:r>
              <a:rPr lang="hu-HU" dirty="0" err="1" smtClean="0"/>
              <a:t>ich</a:t>
            </a:r>
            <a:r>
              <a:rPr lang="hu-HU" dirty="0" smtClean="0"/>
              <a:t> </a:t>
            </a:r>
            <a:r>
              <a:rPr lang="hu-HU" dirty="0" err="1" smtClean="0"/>
              <a:t>predstavenie</a:t>
            </a:r>
            <a:r>
              <a:rPr lang="hu-HU" dirty="0" smtClean="0"/>
              <a:t> </a:t>
            </a:r>
            <a:r>
              <a:rPr lang="hu-HU" dirty="0" err="1" smtClean="0"/>
              <a:t>hodnotenie</a:t>
            </a:r>
            <a:r>
              <a:rPr lang="hu-HU" dirty="0" smtClean="0"/>
              <a:t> </a:t>
            </a:r>
            <a:r>
              <a:rPr lang="hu-HU" dirty="0" err="1" smtClean="0"/>
              <a:t>návštevnosti</a:t>
            </a:r>
            <a:endParaRPr lang="hu-HU" dirty="0" smtClean="0"/>
          </a:p>
          <a:p>
            <a:pPr eaLnBrk="1" hangingPunct="1"/>
            <a:r>
              <a:rPr lang="hu-HU" dirty="0" err="1" smtClean="0"/>
              <a:t>Dôraz</a:t>
            </a:r>
            <a:r>
              <a:rPr lang="hu-HU" dirty="0" smtClean="0"/>
              <a:t> </a:t>
            </a:r>
            <a:r>
              <a:rPr lang="hu-HU" dirty="0" err="1" smtClean="0"/>
              <a:t>sa</a:t>
            </a:r>
            <a:r>
              <a:rPr lang="hu-HU" dirty="0" smtClean="0"/>
              <a:t> </a:t>
            </a:r>
            <a:r>
              <a:rPr lang="hu-HU" dirty="0" err="1" smtClean="0"/>
              <a:t>kladie</a:t>
            </a:r>
            <a:r>
              <a:rPr lang="hu-HU" dirty="0" smtClean="0"/>
              <a:t> na </a:t>
            </a:r>
            <a:r>
              <a:rPr lang="hu-HU" dirty="0" err="1" smtClean="0"/>
              <a:t>výskum</a:t>
            </a:r>
            <a:r>
              <a:rPr lang="hu-HU" dirty="0" smtClean="0"/>
              <a:t> </a:t>
            </a:r>
            <a:r>
              <a:rPr lang="hu-HU" dirty="0" err="1" smtClean="0"/>
              <a:t>teoretických</a:t>
            </a:r>
            <a:r>
              <a:rPr lang="hu-HU" dirty="0" smtClean="0"/>
              <a:t> </a:t>
            </a:r>
            <a:r>
              <a:rPr lang="hu-HU" dirty="0" err="1" smtClean="0"/>
              <a:t>aspektov</a:t>
            </a:r>
            <a:endParaRPr lang="hu-HU" dirty="0" smtClean="0"/>
          </a:p>
          <a:p>
            <a:pPr eaLnBrk="1" hangingPunct="1"/>
            <a:r>
              <a:rPr lang="sk-SK" dirty="0" smtClean="0"/>
              <a:t>Vývoj turizmu- vzájomné vplyvy, systematizácia vplyvov konfliktov v čase a priestore</a:t>
            </a:r>
            <a:endParaRPr lang="en-US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6084" y="44624"/>
            <a:ext cx="3300412" cy="520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021288"/>
            <a:ext cx="1571636" cy="7827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8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2" y="81549"/>
            <a:ext cx="2744663" cy="6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17814"/>
            <a:ext cx="778796" cy="8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7117"/>
            <a:ext cx="2516300" cy="3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035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pPr eaLnBrk="1" hangingPunct="1"/>
            <a:r>
              <a:rPr lang="hu-HU" sz="5100" i="1" dirty="0" err="1" smtClean="0"/>
              <a:t>Hágska</a:t>
            </a:r>
            <a:r>
              <a:rPr lang="hu-HU" sz="5100" i="1" dirty="0" smtClean="0"/>
              <a:t> </a:t>
            </a:r>
            <a:r>
              <a:rPr lang="hu-HU" sz="5100" i="1" dirty="0" err="1" smtClean="0"/>
              <a:t>deklarácia</a:t>
            </a:r>
            <a:endParaRPr lang="ru-RU" sz="5100" i="1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776"/>
            <a:ext cx="8713788" cy="48245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z="2900" i="1" dirty="0" err="1" smtClean="0"/>
              <a:t>Hágska</a:t>
            </a:r>
            <a:r>
              <a:rPr lang="hu-HU" sz="2900" i="1" dirty="0" smtClean="0"/>
              <a:t> </a:t>
            </a:r>
            <a:r>
              <a:rPr lang="hu-HU" sz="2900" i="1" dirty="0" err="1" smtClean="0"/>
              <a:t>deklarácia</a:t>
            </a:r>
            <a:r>
              <a:rPr lang="hu-HU" sz="2900" i="1" dirty="0" smtClean="0"/>
              <a:t> (1989): „turizmus v sebe </a:t>
            </a:r>
            <a:r>
              <a:rPr lang="hu-HU" sz="2900" i="1" dirty="0" err="1" smtClean="0"/>
              <a:t>zahŕňa</a:t>
            </a:r>
            <a:r>
              <a:rPr lang="hu-HU" sz="2900" i="1" dirty="0" smtClean="0"/>
              <a:t> </a:t>
            </a:r>
            <a:r>
              <a:rPr lang="hu-HU" sz="2900" i="1" dirty="0" err="1" smtClean="0"/>
              <a:t>všetok</a:t>
            </a:r>
            <a:r>
              <a:rPr lang="hu-HU" sz="2900" i="1" dirty="0" smtClean="0"/>
              <a:t> </a:t>
            </a:r>
            <a:r>
              <a:rPr lang="hu-HU" sz="2900" i="1" dirty="0" err="1" smtClean="0"/>
              <a:t>voľný</a:t>
            </a:r>
            <a:r>
              <a:rPr lang="hu-HU" sz="2900" i="1" dirty="0" smtClean="0"/>
              <a:t> </a:t>
            </a:r>
            <a:r>
              <a:rPr lang="hu-HU" sz="2900" i="1" dirty="0" err="1" smtClean="0"/>
              <a:t>čas</a:t>
            </a:r>
            <a:r>
              <a:rPr lang="hu-HU" sz="2900" i="1" dirty="0" smtClean="0"/>
              <a:t>, </a:t>
            </a:r>
            <a:r>
              <a:rPr lang="hu-HU" sz="2900" i="1" dirty="0" err="1" smtClean="0"/>
              <a:t>ktoré</a:t>
            </a:r>
            <a:r>
              <a:rPr lang="hu-HU" sz="2900" i="1" dirty="0" smtClean="0"/>
              <a:t> </a:t>
            </a:r>
            <a:r>
              <a:rPr lang="hu-HU" sz="2900" i="1" dirty="0" err="1" smtClean="0"/>
              <a:t>osoby</a:t>
            </a:r>
            <a:r>
              <a:rPr lang="hu-HU" sz="2900" i="1" dirty="0" smtClean="0"/>
              <a:t> </a:t>
            </a:r>
            <a:r>
              <a:rPr lang="hu-HU" sz="2900" i="1" dirty="0" err="1" smtClean="0"/>
              <a:t>netrávia</a:t>
            </a:r>
            <a:r>
              <a:rPr lang="hu-HU" sz="2900" i="1" dirty="0" smtClean="0"/>
              <a:t> </a:t>
            </a:r>
            <a:r>
              <a:rPr lang="hu-HU" sz="2900" i="1" dirty="0" err="1" smtClean="0"/>
              <a:t>doma</a:t>
            </a:r>
            <a:r>
              <a:rPr lang="hu-HU" sz="2900" i="1" dirty="0" smtClean="0"/>
              <a:t> </a:t>
            </a:r>
            <a:r>
              <a:rPr lang="hu-HU" sz="2900" i="1" dirty="0" err="1" smtClean="0"/>
              <a:t>alebo</a:t>
            </a:r>
            <a:r>
              <a:rPr lang="hu-HU" sz="2900" i="1" dirty="0" smtClean="0"/>
              <a:t> v </a:t>
            </a:r>
            <a:r>
              <a:rPr lang="hu-HU" sz="2900" i="1" dirty="0" err="1" smtClean="0"/>
              <a:t>práci</a:t>
            </a:r>
            <a:r>
              <a:rPr lang="hu-HU" sz="2900" i="1" dirty="0" smtClean="0"/>
              <a:t>, </a:t>
            </a:r>
            <a:r>
              <a:rPr lang="hu-HU" sz="2900" i="1" dirty="0" err="1" smtClean="0"/>
              <a:t>zmenu</a:t>
            </a:r>
            <a:r>
              <a:rPr lang="hu-HU" sz="2900" i="1" dirty="0" smtClean="0"/>
              <a:t> </a:t>
            </a:r>
            <a:r>
              <a:rPr lang="hu-HU" sz="2900" i="1" dirty="0" err="1" smtClean="0"/>
              <a:t>miesta</a:t>
            </a:r>
            <a:r>
              <a:rPr lang="hu-HU" sz="2900" i="1" dirty="0" smtClean="0"/>
              <a:t> a s </a:t>
            </a:r>
            <a:r>
              <a:rPr lang="hu-HU" sz="2900" i="1" dirty="0" err="1" smtClean="0"/>
              <a:t>tým</a:t>
            </a:r>
            <a:r>
              <a:rPr lang="hu-HU" sz="2900" i="1" dirty="0" smtClean="0"/>
              <a:t> </a:t>
            </a:r>
            <a:r>
              <a:rPr lang="hu-HU" sz="2900" i="1" dirty="0" err="1" smtClean="0"/>
              <a:t>spojené</a:t>
            </a:r>
            <a:r>
              <a:rPr lang="hu-HU" sz="2900" i="1" dirty="0" smtClean="0"/>
              <a:t> </a:t>
            </a:r>
            <a:r>
              <a:rPr lang="hu-HU" sz="2900" i="1" dirty="0" err="1" smtClean="0"/>
              <a:t>potreby</a:t>
            </a:r>
            <a:r>
              <a:rPr lang="hu-HU" sz="2900" i="1" dirty="0" smtClean="0"/>
              <a:t> a </a:t>
            </a:r>
            <a:r>
              <a:rPr lang="hu-HU" sz="2900" i="1" dirty="0" err="1" smtClean="0"/>
              <a:t>služby</a:t>
            </a:r>
            <a:r>
              <a:rPr lang="hu-HU" sz="2900" i="1" dirty="0" smtClean="0"/>
              <a:t>.”</a:t>
            </a:r>
          </a:p>
          <a:p>
            <a:pPr eaLnBrk="1" hangingPunct="1">
              <a:lnSpc>
                <a:spcPct val="80000"/>
              </a:lnSpc>
            </a:pPr>
            <a:endParaRPr lang="hu-HU" sz="2900" dirty="0" smtClean="0"/>
          </a:p>
          <a:p>
            <a:pPr eaLnBrk="1" hangingPunct="1">
              <a:lnSpc>
                <a:spcPct val="80000"/>
              </a:lnSpc>
            </a:pPr>
            <a:r>
              <a:rPr lang="hu-HU" sz="2900" dirty="0" err="1" smtClean="0"/>
              <a:t>Mobilizácia</a:t>
            </a:r>
            <a:r>
              <a:rPr lang="hu-HU" sz="2900" dirty="0" smtClean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hu-HU" sz="2900" dirty="0" err="1" smtClean="0"/>
              <a:t>Viac</a:t>
            </a:r>
            <a:r>
              <a:rPr lang="hu-HU" sz="2900" dirty="0" smtClean="0"/>
              <a:t> </a:t>
            </a:r>
            <a:r>
              <a:rPr lang="hu-HU" sz="2900" dirty="0" err="1" smtClean="0"/>
              <a:t>nehnuteľností</a:t>
            </a:r>
            <a:r>
              <a:rPr lang="hu-HU" sz="2900" dirty="0" smtClean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hu-HU" sz="2900" dirty="0" err="1" smtClean="0"/>
              <a:t>Time-sharing</a:t>
            </a:r>
            <a:r>
              <a:rPr lang="hu-HU" sz="2900" dirty="0" smtClean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hu-HU" sz="2900" dirty="0" err="1" smtClean="0"/>
              <a:t>Výmena</a:t>
            </a:r>
            <a:r>
              <a:rPr lang="hu-HU" sz="2900" dirty="0" smtClean="0"/>
              <a:t> </a:t>
            </a:r>
            <a:r>
              <a:rPr lang="hu-HU" sz="2900" dirty="0" err="1" smtClean="0"/>
              <a:t>informácií</a:t>
            </a:r>
            <a:r>
              <a:rPr lang="hu-HU" sz="2900" dirty="0" smtClean="0"/>
              <a:t> </a:t>
            </a:r>
            <a:r>
              <a:rPr lang="hu-HU" sz="2900" dirty="0" err="1" smtClean="0"/>
              <a:t>bez</a:t>
            </a:r>
            <a:r>
              <a:rPr lang="hu-HU" sz="2900" dirty="0" smtClean="0"/>
              <a:t> </a:t>
            </a:r>
            <a:r>
              <a:rPr lang="hu-HU" sz="2900" dirty="0" err="1" smtClean="0"/>
              <a:t>stáleho</a:t>
            </a:r>
            <a:r>
              <a:rPr lang="hu-HU" sz="2900" dirty="0" smtClean="0"/>
              <a:t> </a:t>
            </a:r>
            <a:r>
              <a:rPr lang="hu-HU" sz="2900" dirty="0" err="1" smtClean="0"/>
              <a:t>ubytovania</a:t>
            </a:r>
            <a:r>
              <a:rPr lang="hu-HU" sz="2900" dirty="0" smtClean="0"/>
              <a:t> a </a:t>
            </a:r>
            <a:r>
              <a:rPr lang="hu-HU" sz="2900" dirty="0" err="1" smtClean="0"/>
              <a:t>pracoviska</a:t>
            </a:r>
            <a:endParaRPr lang="hu-HU" sz="29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6084" y="44624"/>
            <a:ext cx="3300412" cy="520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021288"/>
            <a:ext cx="1571636" cy="7827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10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2" y="81549"/>
            <a:ext cx="2744663" cy="6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17814"/>
            <a:ext cx="778796" cy="8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7117"/>
            <a:ext cx="2516300" cy="3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6480720" cy="1440160"/>
          </a:xfrm>
        </p:spPr>
        <p:txBody>
          <a:bodyPr/>
          <a:lstStyle/>
          <a:p>
            <a:pPr eaLnBrk="1" hangingPunct="1"/>
            <a:r>
              <a:rPr lang="hu-HU" dirty="0" err="1" smtClean="0"/>
              <a:t>Alternatívne</a:t>
            </a:r>
            <a:r>
              <a:rPr lang="hu-HU" dirty="0" smtClean="0"/>
              <a:t> </a:t>
            </a:r>
            <a:r>
              <a:rPr lang="hu-HU" dirty="0" err="1" smtClean="0"/>
              <a:t>definícia</a:t>
            </a:r>
            <a:r>
              <a:rPr lang="hu-HU" dirty="0" smtClean="0"/>
              <a:t> </a:t>
            </a:r>
            <a:r>
              <a:rPr lang="hu-HU" dirty="0" err="1" smtClean="0"/>
              <a:t>turizmu</a:t>
            </a:r>
            <a:endParaRPr lang="ru-RU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357563"/>
            <a:ext cx="8785225" cy="27352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3500" i="1" dirty="0" smtClean="0"/>
              <a:t>„</a:t>
            </a:r>
            <a:r>
              <a:rPr lang="hu-HU" sz="3500" i="1" dirty="0" err="1" smtClean="0"/>
              <a:t>Základom</a:t>
            </a:r>
            <a:r>
              <a:rPr lang="hu-HU" sz="3500" i="1" dirty="0" smtClean="0"/>
              <a:t> </a:t>
            </a:r>
            <a:r>
              <a:rPr lang="hu-HU" sz="3500" i="1" dirty="0" err="1" smtClean="0"/>
              <a:t>turizmu</a:t>
            </a:r>
            <a:r>
              <a:rPr lang="hu-HU" sz="3500" i="1" dirty="0" smtClean="0"/>
              <a:t> </a:t>
            </a:r>
            <a:r>
              <a:rPr lang="hu-HU" sz="3500" i="1" dirty="0" err="1" smtClean="0"/>
              <a:t>je</a:t>
            </a:r>
            <a:r>
              <a:rPr lang="hu-HU" sz="3500" i="1" dirty="0" smtClean="0"/>
              <a:t> </a:t>
            </a:r>
            <a:r>
              <a:rPr lang="hu-HU" sz="3500" i="1" dirty="0" err="1" smtClean="0"/>
              <a:t>keď</a:t>
            </a:r>
            <a:r>
              <a:rPr lang="hu-HU" sz="3500" i="1" dirty="0" smtClean="0"/>
              <a:t> </a:t>
            </a:r>
            <a:r>
              <a:rPr lang="hu-HU" sz="3500" i="1" dirty="0" err="1" smtClean="0"/>
              <a:t>osoby</a:t>
            </a:r>
            <a:r>
              <a:rPr lang="hu-HU" sz="3500" i="1" dirty="0" smtClean="0"/>
              <a:t> </a:t>
            </a:r>
            <a:r>
              <a:rPr lang="hu-HU" sz="3500" i="1" dirty="0" err="1" smtClean="0"/>
              <a:t>získavajú</a:t>
            </a:r>
            <a:r>
              <a:rPr lang="hu-HU" sz="3500" i="1" dirty="0" smtClean="0"/>
              <a:t> </a:t>
            </a:r>
            <a:r>
              <a:rPr lang="hu-HU" sz="3500" i="1" dirty="0" err="1" smtClean="0"/>
              <a:t>zážitky</a:t>
            </a:r>
            <a:r>
              <a:rPr lang="hu-HU" sz="3500" i="1" dirty="0" smtClean="0"/>
              <a:t>, </a:t>
            </a:r>
            <a:r>
              <a:rPr lang="hu-HU" sz="3500" i="1" dirty="0" err="1" smtClean="0"/>
              <a:t>ktoré</a:t>
            </a:r>
            <a:r>
              <a:rPr lang="hu-HU" sz="3500" i="1" dirty="0" smtClean="0"/>
              <a:t> </a:t>
            </a:r>
            <a:r>
              <a:rPr lang="hu-HU" sz="3500" i="1" dirty="0" err="1" smtClean="0"/>
              <a:t>sú</a:t>
            </a:r>
            <a:r>
              <a:rPr lang="hu-HU" sz="3500" i="1" dirty="0" smtClean="0"/>
              <a:t> </a:t>
            </a:r>
            <a:r>
              <a:rPr lang="hu-HU" sz="3500" i="1" dirty="0" err="1" smtClean="0"/>
              <a:t>spojené</a:t>
            </a:r>
            <a:r>
              <a:rPr lang="hu-HU" sz="3500" i="1" dirty="0" smtClean="0"/>
              <a:t> </a:t>
            </a:r>
            <a:r>
              <a:rPr lang="hu-HU" sz="3500" i="1" dirty="0" err="1" smtClean="0"/>
              <a:t>so</a:t>
            </a:r>
            <a:r>
              <a:rPr lang="hu-HU" sz="3500" i="1" dirty="0" smtClean="0"/>
              <a:t> </a:t>
            </a:r>
            <a:r>
              <a:rPr lang="hu-HU" sz="3500" i="1" dirty="0" err="1" smtClean="0"/>
              <a:t>zmenou</a:t>
            </a:r>
            <a:r>
              <a:rPr lang="hu-HU" sz="3500" i="1" dirty="0" smtClean="0"/>
              <a:t> </a:t>
            </a:r>
            <a:r>
              <a:rPr lang="hu-HU" sz="3500" i="1" dirty="0" err="1" smtClean="0"/>
              <a:t>prostredia</a:t>
            </a:r>
            <a:r>
              <a:rPr lang="hu-HU" sz="3500" i="1" dirty="0" smtClean="0"/>
              <a:t>  a na </a:t>
            </a:r>
            <a:r>
              <a:rPr lang="hu-HU" sz="3500" i="1" dirty="0" err="1" smtClean="0"/>
              <a:t>základe</a:t>
            </a:r>
            <a:r>
              <a:rPr lang="hu-HU" sz="3500" i="1" dirty="0" smtClean="0"/>
              <a:t> </a:t>
            </a:r>
            <a:r>
              <a:rPr lang="hu-HU" sz="3500" i="1" dirty="0" err="1" smtClean="0"/>
              <a:t>ktorých</a:t>
            </a:r>
            <a:r>
              <a:rPr lang="hu-HU" sz="3500" i="1" dirty="0" smtClean="0"/>
              <a:t> </a:t>
            </a:r>
            <a:r>
              <a:rPr lang="hu-HU" sz="3500" i="1" dirty="0" err="1" smtClean="0"/>
              <a:t>využívame</a:t>
            </a:r>
            <a:r>
              <a:rPr lang="hu-HU" sz="3500" i="1" dirty="0" smtClean="0"/>
              <a:t> </a:t>
            </a:r>
            <a:r>
              <a:rPr lang="hu-HU" sz="3500" i="1" dirty="0" err="1" smtClean="0"/>
              <a:t>služby</a:t>
            </a:r>
            <a:r>
              <a:rPr lang="hu-HU" sz="3500" i="1" dirty="0" smtClean="0"/>
              <a:t>."</a:t>
            </a:r>
            <a:endParaRPr lang="ru-RU" sz="3500" i="1" dirty="0" smtClean="0"/>
          </a:p>
        </p:txBody>
      </p:sp>
      <p:sp>
        <p:nvSpPr>
          <p:cNvPr id="33796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3797" name="AutoShape 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33798" name="Picture 9" descr="mich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6900" y="260350"/>
            <a:ext cx="219710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Rectangle 10"/>
          <p:cNvSpPr>
            <a:spLocks noChangeArrowheads="1"/>
          </p:cNvSpPr>
          <p:nvPr/>
        </p:nvSpPr>
        <p:spPr bwMode="auto">
          <a:xfrm>
            <a:off x="1476375" y="2492375"/>
            <a:ext cx="45132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900" i="1"/>
              <a:t>Michalkó G. (2001):</a:t>
            </a:r>
            <a:endParaRPr lang="ru-RU" sz="3900" i="1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6084" y="44624"/>
            <a:ext cx="3300412" cy="520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6021288"/>
            <a:ext cx="1571636" cy="7827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3" name="Dátum hely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14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2" y="81549"/>
            <a:ext cx="2744663" cy="6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17814"/>
            <a:ext cx="778796" cy="8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7117"/>
            <a:ext cx="2516300" cy="3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/>
          <a:lstStyle/>
          <a:p>
            <a:pPr algn="ctr" eaLnBrk="1" hangingPunct="1"/>
            <a:r>
              <a:rPr lang="hu-HU" sz="4000" dirty="0" err="1" smtClean="0"/>
              <a:t>Alternatívne</a:t>
            </a:r>
            <a:r>
              <a:rPr lang="hu-HU" sz="4000" dirty="0" smtClean="0"/>
              <a:t> </a:t>
            </a:r>
            <a:r>
              <a:rPr lang="hu-HU" sz="4000" dirty="0" err="1" smtClean="0"/>
              <a:t>definície</a:t>
            </a:r>
            <a:r>
              <a:rPr lang="hu-HU" sz="4000" dirty="0" smtClean="0"/>
              <a:t> </a:t>
            </a:r>
            <a:r>
              <a:rPr lang="hu-HU" sz="4000" dirty="0" err="1" smtClean="0"/>
              <a:t>turizmu</a:t>
            </a:r>
            <a:endParaRPr lang="ru-RU" sz="4000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800"/>
            <a:ext cx="8229600" cy="4459263"/>
          </a:xfrm>
        </p:spPr>
        <p:txBody>
          <a:bodyPr/>
          <a:lstStyle/>
          <a:p>
            <a:pPr eaLnBrk="1" hangingPunct="1"/>
            <a:r>
              <a:rPr lang="hu-HU" dirty="0" err="1" smtClean="0"/>
              <a:t>Kľúčovým</a:t>
            </a:r>
            <a:r>
              <a:rPr lang="hu-HU" dirty="0" smtClean="0"/>
              <a:t> faktorom </a:t>
            </a:r>
            <a:r>
              <a:rPr lang="hu-HU" dirty="0" err="1" smtClean="0"/>
              <a:t>turizmu</a:t>
            </a:r>
            <a:r>
              <a:rPr lang="hu-HU" dirty="0" smtClean="0"/>
              <a:t> </a:t>
            </a:r>
            <a:r>
              <a:rPr lang="hu-HU" dirty="0" err="1" smtClean="0"/>
              <a:t>je</a:t>
            </a:r>
            <a:r>
              <a:rPr lang="hu-HU" dirty="0" smtClean="0"/>
              <a:t> </a:t>
            </a:r>
            <a:r>
              <a:rPr lang="hu-HU" dirty="0" err="1" smtClean="0"/>
              <a:t>zážitok</a:t>
            </a:r>
            <a:r>
              <a:rPr lang="hu-HU" dirty="0" smtClean="0"/>
              <a:t>. </a:t>
            </a:r>
            <a:r>
              <a:rPr lang="hu-HU" dirty="0" err="1" smtClean="0"/>
              <a:t>Zážitok</a:t>
            </a:r>
            <a:r>
              <a:rPr lang="hu-HU" dirty="0" smtClean="0"/>
              <a:t> </a:t>
            </a:r>
            <a:r>
              <a:rPr lang="hu-HU" dirty="0" err="1" smtClean="0"/>
              <a:t>závisí</a:t>
            </a:r>
            <a:r>
              <a:rPr lang="hu-HU" dirty="0" smtClean="0"/>
              <a:t> </a:t>
            </a:r>
            <a:r>
              <a:rPr lang="hu-HU" dirty="0" err="1" smtClean="0"/>
              <a:t>od</a:t>
            </a:r>
            <a:r>
              <a:rPr lang="hu-HU" dirty="0" smtClean="0"/>
              <a:t>:</a:t>
            </a:r>
          </a:p>
          <a:p>
            <a:pPr eaLnBrk="1" hangingPunct="1"/>
            <a:endParaRPr lang="hu-HU" dirty="0" smtClean="0"/>
          </a:p>
          <a:p>
            <a:pPr lvl="1" eaLnBrk="1" hangingPunct="1"/>
            <a:r>
              <a:rPr lang="sk-SK" dirty="0" smtClean="0"/>
              <a:t>socializácie</a:t>
            </a:r>
            <a:r>
              <a:rPr lang="ru-RU" dirty="0" smtClean="0"/>
              <a:t>, </a:t>
            </a:r>
            <a:endParaRPr lang="hu-HU" dirty="0" smtClean="0"/>
          </a:p>
          <a:p>
            <a:pPr lvl="1" eaLnBrk="1" hangingPunct="1"/>
            <a:r>
              <a:rPr lang="hu-HU" dirty="0" err="1" smtClean="0"/>
              <a:t>Existenčných</a:t>
            </a:r>
            <a:r>
              <a:rPr lang="hu-HU" dirty="0" smtClean="0"/>
              <a:t> </a:t>
            </a:r>
            <a:r>
              <a:rPr lang="hu-HU" dirty="0" err="1" smtClean="0"/>
              <a:t>faktorov</a:t>
            </a:r>
            <a:r>
              <a:rPr lang="ru-RU" dirty="0" smtClean="0"/>
              <a:t>,</a:t>
            </a:r>
            <a:endParaRPr lang="hu-HU" dirty="0" smtClean="0"/>
          </a:p>
          <a:p>
            <a:pPr lvl="1" eaLnBrk="1" hangingPunct="1"/>
            <a:r>
              <a:rPr lang="sk-SK" dirty="0" smtClean="0"/>
              <a:t>Od inteligencie</a:t>
            </a:r>
            <a:r>
              <a:rPr lang="hu-HU" dirty="0" smtClean="0"/>
              <a:t>,</a:t>
            </a:r>
          </a:p>
          <a:p>
            <a:pPr lvl="1" eaLnBrk="1" hangingPunct="1"/>
            <a:r>
              <a:rPr lang="hu-HU" dirty="0" err="1" smtClean="0"/>
              <a:t>Od</a:t>
            </a:r>
            <a:r>
              <a:rPr lang="hu-HU" dirty="0" smtClean="0"/>
              <a:t> </a:t>
            </a:r>
            <a:r>
              <a:rPr lang="hu-HU" dirty="0" err="1" smtClean="0"/>
              <a:t>vzdelania</a:t>
            </a:r>
            <a:r>
              <a:rPr lang="ru-RU" dirty="0" smtClean="0"/>
              <a:t>.</a:t>
            </a:r>
            <a:endParaRPr lang="hu-HU" dirty="0" smtClean="0"/>
          </a:p>
          <a:p>
            <a:pPr eaLnBrk="1" hangingPunct="1"/>
            <a:r>
              <a:rPr lang="hu-HU" dirty="0" err="1" smtClean="0"/>
              <a:t>Od</a:t>
            </a:r>
            <a:r>
              <a:rPr lang="hu-HU" dirty="0" smtClean="0"/>
              <a:t> </a:t>
            </a:r>
            <a:r>
              <a:rPr lang="hu-HU" dirty="0" err="1" smtClean="0"/>
              <a:t>prahu</a:t>
            </a:r>
            <a:r>
              <a:rPr lang="hu-HU" dirty="0" smtClean="0"/>
              <a:t> </a:t>
            </a:r>
            <a:r>
              <a:rPr lang="hu-HU" dirty="0" err="1" smtClean="0"/>
              <a:t>zážitkov</a:t>
            </a:r>
            <a:endParaRPr lang="hu-HU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6084" y="44624"/>
            <a:ext cx="3300412" cy="520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021288"/>
            <a:ext cx="1571636" cy="7827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10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2" y="81549"/>
            <a:ext cx="2744663" cy="6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17814"/>
            <a:ext cx="778796" cy="8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7117"/>
            <a:ext cx="2516300" cy="3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pPr eaLnBrk="1" hangingPunct="1"/>
            <a:r>
              <a:rPr lang="hu-HU" dirty="0" err="1" smtClean="0"/>
              <a:t>Základné</a:t>
            </a:r>
            <a:r>
              <a:rPr lang="hu-HU" dirty="0" smtClean="0"/>
              <a:t> </a:t>
            </a:r>
            <a:r>
              <a:rPr lang="hu-HU" dirty="0" err="1" smtClean="0"/>
              <a:t>pojmy</a:t>
            </a:r>
            <a:endParaRPr lang="ru-RU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784"/>
            <a:ext cx="8642350" cy="464614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hu-HU" sz="2800" i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800" i="1" dirty="0" err="1" smtClean="0">
                <a:latin typeface="Times New Roman" pitchFamily="18" charset="0"/>
              </a:rPr>
              <a:t>Návštevník</a:t>
            </a:r>
            <a:r>
              <a:rPr lang="hu-HU" sz="2800" i="1" dirty="0" smtClean="0">
                <a:latin typeface="Times New Roman" pitchFamily="18" charset="0"/>
              </a:rPr>
              <a:t> –</a:t>
            </a:r>
            <a:r>
              <a:rPr lang="hu-HU" sz="2800" i="1" dirty="0" err="1" smtClean="0">
                <a:latin typeface="Times New Roman" pitchFamily="18" charset="0"/>
              </a:rPr>
              <a:t>osoba</a:t>
            </a:r>
            <a:r>
              <a:rPr lang="hu-HU" sz="2800" i="1" dirty="0" smtClean="0">
                <a:latin typeface="Times New Roman" pitchFamily="18" charset="0"/>
              </a:rPr>
              <a:t>(</a:t>
            </a:r>
            <a:r>
              <a:rPr lang="hu-HU" sz="2800" i="1" dirty="0" err="1" smtClean="0">
                <a:latin typeface="Times New Roman" pitchFamily="18" charset="0"/>
              </a:rPr>
              <a:t>zharaničná</a:t>
            </a:r>
            <a:r>
              <a:rPr lang="hu-HU" sz="2800" i="1" dirty="0" smtClean="0">
                <a:latin typeface="Times New Roman" pitchFamily="18" charset="0"/>
              </a:rPr>
              <a:t> </a:t>
            </a:r>
            <a:r>
              <a:rPr lang="hu-HU" sz="2800" i="1" dirty="0" err="1" smtClean="0">
                <a:latin typeface="Times New Roman" pitchFamily="18" charset="0"/>
              </a:rPr>
              <a:t>alebo</a:t>
            </a:r>
            <a:r>
              <a:rPr lang="hu-HU" sz="2800" i="1" dirty="0" smtClean="0">
                <a:latin typeface="Times New Roman" pitchFamily="18" charset="0"/>
              </a:rPr>
              <a:t> </a:t>
            </a:r>
            <a:r>
              <a:rPr lang="hu-HU" sz="2800" i="1" dirty="0" err="1" smtClean="0">
                <a:latin typeface="Times New Roman" pitchFamily="18" charset="0"/>
              </a:rPr>
              <a:t>domáca</a:t>
            </a:r>
            <a:r>
              <a:rPr lang="hu-HU" sz="2800" i="1" dirty="0" smtClean="0">
                <a:latin typeface="Times New Roman" pitchFamily="18" charset="0"/>
              </a:rPr>
              <a:t>),</a:t>
            </a:r>
            <a:r>
              <a:rPr lang="hu-HU" sz="2800" i="1" dirty="0" err="1" smtClean="0">
                <a:latin typeface="Times New Roman" pitchFamily="18" charset="0"/>
              </a:rPr>
              <a:t>ktorá</a:t>
            </a:r>
            <a:r>
              <a:rPr lang="hu-HU" sz="2800" i="1" dirty="0" smtClean="0">
                <a:latin typeface="Times New Roman" pitchFamily="18" charset="0"/>
              </a:rPr>
              <a:t> na </a:t>
            </a:r>
            <a:r>
              <a:rPr lang="hu-HU" sz="2800" i="1" dirty="0" err="1" smtClean="0">
                <a:latin typeface="Times New Roman" pitchFamily="18" charset="0"/>
              </a:rPr>
              <a:t>určitú</a:t>
            </a:r>
            <a:r>
              <a:rPr lang="hu-HU" sz="2800" i="1" dirty="0" smtClean="0">
                <a:latin typeface="Times New Roman" pitchFamily="18" charset="0"/>
              </a:rPr>
              <a:t> </a:t>
            </a:r>
            <a:r>
              <a:rPr lang="hu-HU" sz="2800" i="1" dirty="0" err="1" smtClean="0">
                <a:latin typeface="Times New Roman" pitchFamily="18" charset="0"/>
              </a:rPr>
              <a:t>dobu</a:t>
            </a:r>
            <a:r>
              <a:rPr lang="hu-HU" sz="2800" i="1" dirty="0" smtClean="0">
                <a:latin typeface="Times New Roman" pitchFamily="18" charset="0"/>
              </a:rPr>
              <a:t> </a:t>
            </a:r>
            <a:r>
              <a:rPr lang="hu-HU" sz="2800" i="1" dirty="0" err="1" smtClean="0">
                <a:latin typeface="Times New Roman" pitchFamily="18" charset="0"/>
              </a:rPr>
              <a:t>opustí</a:t>
            </a:r>
            <a:r>
              <a:rPr lang="hu-HU" sz="2800" i="1" dirty="0" smtClean="0">
                <a:latin typeface="Times New Roman" pitchFamily="18" charset="0"/>
              </a:rPr>
              <a:t> </a:t>
            </a:r>
            <a:r>
              <a:rPr lang="hu-HU" sz="2800" i="1" dirty="0" err="1" smtClean="0">
                <a:latin typeface="Times New Roman" pitchFamily="18" charset="0"/>
              </a:rPr>
              <a:t>svoj</a:t>
            </a:r>
            <a:r>
              <a:rPr lang="hu-HU" sz="2800" i="1" dirty="0" smtClean="0">
                <a:latin typeface="Times New Roman" pitchFamily="18" charset="0"/>
              </a:rPr>
              <a:t> </a:t>
            </a:r>
            <a:r>
              <a:rPr lang="hu-HU" sz="2800" i="1" dirty="0" err="1" smtClean="0">
                <a:latin typeface="Times New Roman" pitchFamily="18" charset="0"/>
              </a:rPr>
              <a:t>domov</a:t>
            </a:r>
            <a:r>
              <a:rPr lang="hu-HU" sz="2800" i="1" dirty="0" smtClean="0">
                <a:latin typeface="Times New Roman" pitchFamily="18" charset="0"/>
              </a:rPr>
              <a:t> </a:t>
            </a:r>
            <a:r>
              <a:rPr lang="hu-HU" sz="2800" i="1" dirty="0" err="1" smtClean="0">
                <a:latin typeface="Times New Roman" pitchFamily="18" charset="0"/>
              </a:rPr>
              <a:t>zo</a:t>
            </a:r>
            <a:r>
              <a:rPr lang="hu-HU" sz="2800" i="1" dirty="0" smtClean="0">
                <a:latin typeface="Times New Roman" pitchFamily="18" charset="0"/>
              </a:rPr>
              <a:t> </a:t>
            </a:r>
            <a:r>
              <a:rPr lang="hu-HU" sz="2800" i="1" dirty="0" err="1" smtClean="0">
                <a:latin typeface="Times New Roman" pitchFamily="18" charset="0"/>
              </a:rPr>
              <a:t>slobodnej</a:t>
            </a:r>
            <a:r>
              <a:rPr lang="hu-HU" sz="2800" i="1" dirty="0" smtClean="0">
                <a:latin typeface="Times New Roman" pitchFamily="18" charset="0"/>
              </a:rPr>
              <a:t> </a:t>
            </a:r>
            <a:r>
              <a:rPr lang="hu-HU" sz="2800" i="1" dirty="0" err="1" smtClean="0">
                <a:latin typeface="Times New Roman" pitchFamily="18" charset="0"/>
              </a:rPr>
              <a:t>vôle</a:t>
            </a:r>
            <a:r>
              <a:rPr lang="hu-HU" sz="2800" i="1" dirty="0" smtClean="0">
                <a:latin typeface="Times New Roman" pitchFamily="18" charset="0"/>
              </a:rPr>
              <a:t> </a:t>
            </a:r>
            <a:r>
              <a:rPr lang="hu-HU" sz="2800" i="1" dirty="0" err="1" smtClean="0">
                <a:latin typeface="Times New Roman" pitchFamily="18" charset="0"/>
              </a:rPr>
              <a:t>za</a:t>
            </a:r>
            <a:r>
              <a:rPr lang="hu-HU" sz="2800" i="1" dirty="0" smtClean="0">
                <a:latin typeface="Times New Roman" pitchFamily="18" charset="0"/>
              </a:rPr>
              <a:t> </a:t>
            </a:r>
            <a:r>
              <a:rPr lang="hu-HU" sz="2800" i="1" dirty="0" err="1" smtClean="0">
                <a:latin typeface="Times New Roman" pitchFamily="18" charset="0"/>
              </a:rPr>
              <a:t>účelom</a:t>
            </a:r>
            <a:r>
              <a:rPr lang="hu-HU" sz="2800" i="1" dirty="0" smtClean="0">
                <a:latin typeface="Times New Roman" pitchFamily="18" charset="0"/>
              </a:rPr>
              <a:t> </a:t>
            </a:r>
            <a:r>
              <a:rPr lang="hu-HU" sz="2800" i="1" dirty="0" err="1" smtClean="0">
                <a:latin typeface="Times New Roman" pitchFamily="18" charset="0"/>
              </a:rPr>
              <a:t>turizmu</a:t>
            </a:r>
            <a:r>
              <a:rPr lang="hu-HU" sz="2800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sz="2800" i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sz="2800" i="1" dirty="0" smtClean="0">
                <a:latin typeface="Times New Roman" pitchFamily="18" charset="0"/>
              </a:rPr>
              <a:t>Turista</a:t>
            </a:r>
            <a:r>
              <a:rPr lang="hu-HU" sz="2800" dirty="0" smtClean="0">
                <a:latin typeface="Times New Roman" pitchFamily="18" charset="0"/>
              </a:rPr>
              <a:t> – </a:t>
            </a:r>
            <a:r>
              <a:rPr lang="hu-HU" sz="2800" dirty="0" err="1" smtClean="0">
                <a:latin typeface="Times New Roman" pitchFamily="18" charset="0"/>
              </a:rPr>
              <a:t>osoba</a:t>
            </a:r>
            <a:r>
              <a:rPr lang="hu-HU" sz="2800" dirty="0" smtClean="0">
                <a:latin typeface="Times New Roman" pitchFamily="18" charset="0"/>
              </a:rPr>
              <a:t> </a:t>
            </a:r>
            <a:r>
              <a:rPr lang="hu-HU" sz="2800" dirty="0" err="1" smtClean="0">
                <a:latin typeface="Times New Roman" pitchFamily="18" charset="0"/>
              </a:rPr>
              <a:t>ktorá</a:t>
            </a:r>
            <a:r>
              <a:rPr lang="hu-HU" sz="2800" dirty="0" smtClean="0">
                <a:latin typeface="Times New Roman" pitchFamily="18" charset="0"/>
              </a:rPr>
              <a:t> </a:t>
            </a:r>
            <a:r>
              <a:rPr lang="hu-HU" sz="2800" dirty="0" err="1" smtClean="0">
                <a:latin typeface="Times New Roman" pitchFamily="18" charset="0"/>
              </a:rPr>
              <a:t>sa</a:t>
            </a:r>
            <a:r>
              <a:rPr lang="hu-HU" sz="2800" dirty="0" smtClean="0">
                <a:latin typeface="Times New Roman" pitchFamily="18" charset="0"/>
              </a:rPr>
              <a:t> </a:t>
            </a:r>
            <a:r>
              <a:rPr lang="hu-HU" sz="2800" dirty="0" err="1" smtClean="0">
                <a:latin typeface="Times New Roman" pitchFamily="18" charset="0"/>
              </a:rPr>
              <a:t>zdržiava</a:t>
            </a:r>
            <a:r>
              <a:rPr lang="hu-HU" sz="2800" dirty="0" smtClean="0">
                <a:latin typeface="Times New Roman" pitchFamily="18" charset="0"/>
              </a:rPr>
              <a:t> </a:t>
            </a:r>
            <a:r>
              <a:rPr lang="hu-HU" sz="2800" dirty="0" err="1" smtClean="0">
                <a:latin typeface="Times New Roman" pitchFamily="18" charset="0"/>
              </a:rPr>
              <a:t>viac</a:t>
            </a:r>
            <a:r>
              <a:rPr lang="hu-HU" sz="2800" dirty="0" smtClean="0">
                <a:latin typeface="Times New Roman" pitchFamily="18" charset="0"/>
              </a:rPr>
              <a:t> </a:t>
            </a:r>
            <a:r>
              <a:rPr lang="hu-HU" sz="2800" dirty="0" err="1" smtClean="0">
                <a:latin typeface="Times New Roman" pitchFamily="18" charset="0"/>
              </a:rPr>
              <a:t>ako</a:t>
            </a:r>
            <a:r>
              <a:rPr lang="hu-HU" sz="2800" dirty="0" smtClean="0">
                <a:latin typeface="Times New Roman" pitchFamily="18" charset="0"/>
              </a:rPr>
              <a:t> 24 </a:t>
            </a:r>
            <a:r>
              <a:rPr lang="hu-HU" sz="2800" dirty="0" err="1" smtClean="0">
                <a:latin typeface="Times New Roman" pitchFamily="18" charset="0"/>
              </a:rPr>
              <a:t>hodín</a:t>
            </a:r>
            <a:r>
              <a:rPr lang="hu-HU" sz="2800" dirty="0" smtClean="0">
                <a:latin typeface="Times New Roman" pitchFamily="18" charset="0"/>
              </a:rPr>
              <a:t> v </a:t>
            </a:r>
            <a:r>
              <a:rPr lang="hu-HU" sz="2800" dirty="0" err="1" smtClean="0">
                <a:latin typeface="Times New Roman" pitchFamily="18" charset="0"/>
              </a:rPr>
              <a:t>navštívenej</a:t>
            </a:r>
            <a:r>
              <a:rPr lang="hu-HU" sz="2800" dirty="0" smtClean="0">
                <a:latin typeface="Times New Roman" pitchFamily="18" charset="0"/>
              </a:rPr>
              <a:t> </a:t>
            </a:r>
            <a:r>
              <a:rPr lang="hu-HU" sz="2800" dirty="0" err="1" smtClean="0">
                <a:latin typeface="Times New Roman" pitchFamily="18" charset="0"/>
              </a:rPr>
              <a:t>lokalite</a:t>
            </a:r>
            <a:r>
              <a:rPr lang="hu-HU" sz="2800" dirty="0" smtClean="0">
                <a:latin typeface="Times New Roman" pitchFamily="18" charset="0"/>
              </a:rPr>
              <a:t> a </a:t>
            </a:r>
            <a:r>
              <a:rPr lang="hu-HU" sz="2800" dirty="0" err="1" smtClean="0">
                <a:latin typeface="Times New Roman" pitchFamily="18" charset="0"/>
              </a:rPr>
              <a:t>aspoň</a:t>
            </a:r>
            <a:r>
              <a:rPr lang="hu-HU" sz="2800" dirty="0" smtClean="0">
                <a:latin typeface="Times New Roman" pitchFamily="18" charset="0"/>
              </a:rPr>
              <a:t> </a:t>
            </a:r>
            <a:r>
              <a:rPr lang="hu-HU" sz="2800" dirty="0" err="1" smtClean="0">
                <a:latin typeface="Times New Roman" pitchFamily="18" charset="0"/>
              </a:rPr>
              <a:t>jednu</a:t>
            </a:r>
            <a:r>
              <a:rPr lang="hu-HU" sz="2800" dirty="0" smtClean="0">
                <a:latin typeface="Times New Roman" pitchFamily="18" charset="0"/>
              </a:rPr>
              <a:t> </a:t>
            </a:r>
            <a:r>
              <a:rPr lang="hu-HU" sz="2800" dirty="0" err="1" smtClean="0">
                <a:latin typeface="Times New Roman" pitchFamily="18" charset="0"/>
              </a:rPr>
              <a:t>noc</a:t>
            </a:r>
            <a:r>
              <a:rPr lang="hu-HU" sz="2800" dirty="0" smtClean="0">
                <a:latin typeface="Times New Roman" pitchFamily="18" charset="0"/>
              </a:rPr>
              <a:t> </a:t>
            </a:r>
            <a:r>
              <a:rPr lang="hu-HU" sz="2800" dirty="0" err="1" smtClean="0">
                <a:latin typeface="Times New Roman" pitchFamily="18" charset="0"/>
              </a:rPr>
              <a:t>prespí</a:t>
            </a:r>
            <a:r>
              <a:rPr lang="hu-HU" sz="2800" dirty="0" smtClean="0">
                <a:latin typeface="Times New Roman" pitchFamily="18" charset="0"/>
              </a:rPr>
              <a:t>.</a:t>
            </a:r>
          </a:p>
          <a:p>
            <a:pPr lvl="2" eaLnBrk="1" hangingPunct="1">
              <a:lnSpc>
                <a:spcPct val="80000"/>
              </a:lnSpc>
            </a:pPr>
            <a:r>
              <a:rPr lang="hu-HU" sz="2400" i="1" dirty="0" smtClean="0">
                <a:latin typeface="Times New Roman" pitchFamily="18" charset="0"/>
              </a:rPr>
              <a:t>V </a:t>
            </a:r>
            <a:r>
              <a:rPr lang="hu-HU" sz="2400" i="1" dirty="0" err="1" smtClean="0">
                <a:latin typeface="Times New Roman" pitchFamily="18" charset="0"/>
              </a:rPr>
              <a:t>medzinárodnom</a:t>
            </a:r>
            <a:r>
              <a:rPr lang="hu-HU" sz="2400" i="1" dirty="0" smtClean="0">
                <a:latin typeface="Times New Roman" pitchFamily="18" charset="0"/>
              </a:rPr>
              <a:t> </a:t>
            </a:r>
            <a:r>
              <a:rPr lang="hu-HU" sz="2400" i="1" dirty="0" err="1" smtClean="0">
                <a:latin typeface="Times New Roman" pitchFamily="18" charset="0"/>
              </a:rPr>
              <a:t>turizme</a:t>
            </a:r>
            <a:r>
              <a:rPr lang="hu-HU" sz="2400" dirty="0" smtClean="0">
                <a:latin typeface="Times New Roman" pitchFamily="18" charset="0"/>
              </a:rPr>
              <a:t> – </a:t>
            </a:r>
            <a:r>
              <a:rPr lang="hu-HU" sz="2400" dirty="0" err="1" smtClean="0">
                <a:latin typeface="Times New Roman" pitchFamily="18" charset="0"/>
              </a:rPr>
              <a:t>aspoň</a:t>
            </a:r>
            <a:r>
              <a:rPr lang="hu-HU" sz="2400" dirty="0" smtClean="0">
                <a:latin typeface="Times New Roman" pitchFamily="18" charset="0"/>
              </a:rPr>
              <a:t> 24 </a:t>
            </a:r>
            <a:r>
              <a:rPr lang="hu-HU" sz="2400" dirty="0" err="1" smtClean="0">
                <a:latin typeface="Times New Roman" pitchFamily="18" charset="0"/>
              </a:rPr>
              <a:t>hodín</a:t>
            </a:r>
            <a:r>
              <a:rPr lang="hu-HU" sz="2400" dirty="0" smtClean="0">
                <a:latin typeface="Times New Roman" pitchFamily="18" charset="0"/>
              </a:rPr>
              <a:t> a </a:t>
            </a:r>
            <a:r>
              <a:rPr lang="hu-HU" sz="2400" dirty="0" err="1" smtClean="0">
                <a:latin typeface="Times New Roman" pitchFamily="18" charset="0"/>
              </a:rPr>
              <a:t>menej</a:t>
            </a:r>
            <a:r>
              <a:rPr lang="hu-HU" sz="2400" dirty="0" smtClean="0">
                <a:latin typeface="Times New Roman" pitchFamily="18" charset="0"/>
              </a:rPr>
              <a:t> </a:t>
            </a:r>
            <a:r>
              <a:rPr lang="hu-HU" sz="2400" dirty="0" err="1" smtClean="0">
                <a:latin typeface="Times New Roman" pitchFamily="18" charset="0"/>
              </a:rPr>
              <a:t>ako</a:t>
            </a:r>
            <a:r>
              <a:rPr lang="hu-HU" sz="2400" dirty="0" smtClean="0">
                <a:latin typeface="Times New Roman" pitchFamily="18" charset="0"/>
              </a:rPr>
              <a:t> 1 </a:t>
            </a:r>
            <a:r>
              <a:rPr lang="hu-HU" sz="2400" dirty="0" err="1" smtClean="0">
                <a:latin typeface="Times New Roman" pitchFamily="18" charset="0"/>
              </a:rPr>
              <a:t>rok</a:t>
            </a:r>
            <a:r>
              <a:rPr lang="hu-HU" sz="2400" dirty="0" smtClean="0">
                <a:latin typeface="Times New Roman" pitchFamily="18" charset="0"/>
              </a:rPr>
              <a:t> a </a:t>
            </a:r>
            <a:r>
              <a:rPr lang="hu-HU" sz="2400" dirty="0" err="1" smtClean="0">
                <a:latin typeface="Times New Roman" pitchFamily="18" charset="0"/>
              </a:rPr>
              <a:t>nevykonáva</a:t>
            </a:r>
            <a:r>
              <a:rPr lang="hu-HU" sz="2400" dirty="0" smtClean="0">
                <a:latin typeface="Times New Roman" pitchFamily="18" charset="0"/>
              </a:rPr>
              <a:t> </a:t>
            </a:r>
            <a:r>
              <a:rPr lang="hu-HU" sz="2400" dirty="0" err="1" smtClean="0">
                <a:latin typeface="Times New Roman" pitchFamily="18" charset="0"/>
              </a:rPr>
              <a:t>zárobkovú</a:t>
            </a:r>
            <a:r>
              <a:rPr lang="hu-HU" sz="2400" dirty="0" smtClean="0">
                <a:latin typeface="Times New Roman" pitchFamily="18" charset="0"/>
              </a:rPr>
              <a:t> </a:t>
            </a:r>
            <a:r>
              <a:rPr lang="hu-HU" sz="2400" dirty="0" err="1" smtClean="0">
                <a:latin typeface="Times New Roman" pitchFamily="18" charset="0"/>
              </a:rPr>
              <a:t>činnosť</a:t>
            </a:r>
            <a:r>
              <a:rPr lang="hu-HU" sz="2400" dirty="0" smtClean="0">
                <a:latin typeface="Times New Roman" pitchFamily="18" charset="0"/>
              </a:rPr>
              <a:t>.</a:t>
            </a:r>
          </a:p>
          <a:p>
            <a:pPr lvl="2" eaLnBrk="1" hangingPunct="1">
              <a:lnSpc>
                <a:spcPct val="80000"/>
              </a:lnSpc>
            </a:pPr>
            <a:r>
              <a:rPr lang="hu-HU" sz="2400" i="1" dirty="0" err="1" smtClean="0">
                <a:latin typeface="Times New Roman" pitchFamily="18" charset="0"/>
              </a:rPr>
              <a:t>Vnútroštátny</a:t>
            </a:r>
            <a:r>
              <a:rPr lang="hu-HU" sz="2400" i="1" dirty="0" smtClean="0">
                <a:latin typeface="Times New Roman" pitchFamily="18" charset="0"/>
              </a:rPr>
              <a:t> turizmus</a:t>
            </a:r>
            <a:r>
              <a:rPr lang="hu-HU" sz="2400" dirty="0" smtClean="0">
                <a:latin typeface="Times New Roman" pitchFamily="18" charset="0"/>
              </a:rPr>
              <a:t> – </a:t>
            </a:r>
            <a:r>
              <a:rPr lang="hu-HU" sz="2400" dirty="0" err="1" smtClean="0">
                <a:latin typeface="Times New Roman" pitchFamily="18" charset="0"/>
              </a:rPr>
              <a:t>aspoň</a:t>
            </a:r>
            <a:r>
              <a:rPr lang="hu-HU" sz="2400" dirty="0" smtClean="0">
                <a:latin typeface="Times New Roman" pitchFamily="18" charset="0"/>
              </a:rPr>
              <a:t> 24 </a:t>
            </a:r>
            <a:r>
              <a:rPr lang="hu-HU" sz="2400" dirty="0" err="1" smtClean="0">
                <a:latin typeface="Times New Roman" pitchFamily="18" charset="0"/>
              </a:rPr>
              <a:t>hodín</a:t>
            </a:r>
            <a:r>
              <a:rPr lang="hu-HU" sz="2400" dirty="0" smtClean="0">
                <a:latin typeface="Times New Roman" pitchFamily="18" charset="0"/>
              </a:rPr>
              <a:t> a </a:t>
            </a:r>
            <a:r>
              <a:rPr lang="hu-HU" sz="2400" dirty="0" err="1" smtClean="0">
                <a:latin typeface="Times New Roman" pitchFamily="18" charset="0"/>
              </a:rPr>
              <a:t>menej</a:t>
            </a:r>
            <a:r>
              <a:rPr lang="hu-HU" sz="2400" dirty="0" smtClean="0">
                <a:latin typeface="Times New Roman" pitchFamily="18" charset="0"/>
              </a:rPr>
              <a:t> </a:t>
            </a:r>
            <a:r>
              <a:rPr lang="hu-HU" sz="2400" dirty="0" err="1" smtClean="0">
                <a:latin typeface="Times New Roman" pitchFamily="18" charset="0"/>
              </a:rPr>
              <a:t>ako</a:t>
            </a:r>
            <a:r>
              <a:rPr lang="hu-HU" sz="2400" dirty="0" smtClean="0">
                <a:latin typeface="Times New Roman" pitchFamily="18" charset="0"/>
              </a:rPr>
              <a:t> </a:t>
            </a:r>
            <a:r>
              <a:rPr lang="hu-HU" sz="2400" dirty="0" err="1" smtClean="0">
                <a:latin typeface="Times New Roman" pitchFamily="18" charset="0"/>
              </a:rPr>
              <a:t>pol</a:t>
            </a:r>
            <a:r>
              <a:rPr lang="hu-HU" sz="2400" dirty="0" smtClean="0">
                <a:latin typeface="Times New Roman" pitchFamily="18" charset="0"/>
              </a:rPr>
              <a:t> </a:t>
            </a:r>
            <a:r>
              <a:rPr lang="hu-HU" sz="2400" dirty="0" err="1" smtClean="0">
                <a:latin typeface="Times New Roman" pitchFamily="18" charset="0"/>
              </a:rPr>
              <a:t>roka</a:t>
            </a:r>
            <a:r>
              <a:rPr lang="hu-HU" sz="2400" dirty="0" smtClean="0">
                <a:latin typeface="Times New Roman" pitchFamily="18" charset="0"/>
              </a:rPr>
              <a:t> </a:t>
            </a:r>
            <a:r>
              <a:rPr lang="hu-HU" sz="2400" dirty="0" err="1" smtClean="0">
                <a:latin typeface="Times New Roman" pitchFamily="18" charset="0"/>
              </a:rPr>
              <a:t>a</a:t>
            </a:r>
            <a:r>
              <a:rPr lang="hu-HU" sz="2400" dirty="0" smtClean="0">
                <a:latin typeface="Times New Roman" pitchFamily="18" charset="0"/>
              </a:rPr>
              <a:t> </a:t>
            </a:r>
            <a:r>
              <a:rPr lang="hu-HU" sz="2400" dirty="0" err="1" smtClean="0">
                <a:latin typeface="Times New Roman" pitchFamily="18" charset="0"/>
              </a:rPr>
              <a:t>nevykonáva</a:t>
            </a:r>
            <a:r>
              <a:rPr lang="hu-HU" sz="2400" dirty="0" smtClean="0">
                <a:latin typeface="Times New Roman" pitchFamily="18" charset="0"/>
              </a:rPr>
              <a:t> </a:t>
            </a:r>
            <a:r>
              <a:rPr lang="hu-HU" sz="2400" dirty="0" err="1" smtClean="0">
                <a:latin typeface="Times New Roman" pitchFamily="18" charset="0"/>
              </a:rPr>
              <a:t>zárobkovú</a:t>
            </a:r>
            <a:r>
              <a:rPr lang="hu-HU" sz="2400" dirty="0" smtClean="0">
                <a:latin typeface="Times New Roman" pitchFamily="18" charset="0"/>
              </a:rPr>
              <a:t> </a:t>
            </a:r>
            <a:r>
              <a:rPr lang="hu-HU" sz="2400" dirty="0" err="1" smtClean="0">
                <a:latin typeface="Times New Roman" pitchFamily="18" charset="0"/>
              </a:rPr>
              <a:t>činnosť</a:t>
            </a:r>
            <a:endParaRPr lang="ru-RU" sz="2400" dirty="0" smtClean="0">
              <a:latin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6084" y="44624"/>
            <a:ext cx="3300412" cy="520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021288"/>
            <a:ext cx="1571636" cy="7827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10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2" y="81549"/>
            <a:ext cx="2744663" cy="6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17814"/>
            <a:ext cx="778796" cy="8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7117"/>
            <a:ext cx="2516300" cy="3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pPr eaLnBrk="1" hangingPunct="1"/>
            <a:r>
              <a:rPr lang="hu-HU" dirty="0" err="1" smtClean="0"/>
              <a:t>Základné</a:t>
            </a:r>
            <a:r>
              <a:rPr lang="hu-HU" dirty="0" smtClean="0"/>
              <a:t> </a:t>
            </a:r>
            <a:r>
              <a:rPr lang="hu-HU" dirty="0" err="1" smtClean="0"/>
              <a:t>pojmy</a:t>
            </a:r>
            <a:endParaRPr lang="ru-RU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775"/>
            <a:ext cx="8569325" cy="471814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hu-HU" sz="2700" i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hu-HU" sz="2700" i="1" dirty="0" err="1" smtClean="0">
                <a:latin typeface="Times New Roman" pitchFamily="18" charset="0"/>
              </a:rPr>
              <a:t>Výletník</a:t>
            </a:r>
            <a:r>
              <a:rPr lang="hu-HU" sz="2700" dirty="0" smtClean="0">
                <a:latin typeface="Times New Roman" pitchFamily="18" charset="0"/>
              </a:rPr>
              <a:t> – „</a:t>
            </a:r>
            <a:r>
              <a:rPr lang="hu-HU" sz="2700" dirty="0" err="1" smtClean="0">
                <a:latin typeface="Times New Roman" pitchFamily="18" charset="0"/>
              </a:rPr>
              <a:t>jednodňový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návštevník</a:t>
            </a:r>
            <a:r>
              <a:rPr lang="hu-HU" sz="2700" dirty="0" smtClean="0">
                <a:latin typeface="Times New Roman" pitchFamily="18" charset="0"/>
              </a:rPr>
              <a:t>, </a:t>
            </a:r>
            <a:r>
              <a:rPr lang="hu-HU" sz="2700" dirty="0" err="1" smtClean="0">
                <a:latin typeface="Times New Roman" pitchFamily="18" charset="0"/>
              </a:rPr>
              <a:t>alebo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cestovateľ</a:t>
            </a:r>
            <a:r>
              <a:rPr lang="hu-HU" sz="2700" dirty="0" smtClean="0">
                <a:latin typeface="Times New Roman" pitchFamily="18" charset="0"/>
              </a:rPr>
              <a:t>, </a:t>
            </a:r>
            <a:r>
              <a:rPr lang="hu-HU" sz="2700" dirty="0" err="1" smtClean="0">
                <a:latin typeface="Times New Roman" pitchFamily="18" charset="0"/>
              </a:rPr>
              <a:t>ktorý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pricestuje</a:t>
            </a:r>
            <a:r>
              <a:rPr lang="hu-HU" sz="2700" dirty="0" smtClean="0">
                <a:latin typeface="Times New Roman" pitchFamily="18" charset="0"/>
              </a:rPr>
              <a:t> a </a:t>
            </a:r>
            <a:r>
              <a:rPr lang="hu-HU" sz="2700" dirty="0" err="1" smtClean="0">
                <a:latin typeface="Times New Roman" pitchFamily="18" charset="0"/>
              </a:rPr>
              <a:t>strávi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tu</a:t>
            </a:r>
            <a:r>
              <a:rPr lang="hu-HU" sz="2700" dirty="0" smtClean="0">
                <a:latin typeface="Times New Roman" pitchFamily="18" charset="0"/>
              </a:rPr>
              <a:t>  </a:t>
            </a:r>
            <a:r>
              <a:rPr lang="hu-HU" sz="2700" dirty="0" err="1" smtClean="0">
                <a:latin typeface="Times New Roman" pitchFamily="18" charset="0"/>
              </a:rPr>
              <a:t>menej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ako</a:t>
            </a:r>
            <a:r>
              <a:rPr lang="hu-HU" sz="2700" dirty="0" smtClean="0">
                <a:latin typeface="Times New Roman" pitchFamily="18" charset="0"/>
              </a:rPr>
              <a:t> 24 </a:t>
            </a:r>
            <a:r>
              <a:rPr lang="hu-HU" sz="2700" dirty="0" err="1" smtClean="0">
                <a:latin typeface="Times New Roman" pitchFamily="18" charset="0"/>
              </a:rPr>
              <a:t>hodín</a:t>
            </a:r>
            <a:r>
              <a:rPr lang="hu-HU" sz="2700" dirty="0" smtClean="0">
                <a:latin typeface="Times New Roman" pitchFamily="18" charset="0"/>
              </a:rPr>
              <a:t> (</a:t>
            </a:r>
            <a:r>
              <a:rPr lang="hu-HU" sz="2700" dirty="0" err="1" smtClean="0">
                <a:latin typeface="Times New Roman" pitchFamily="18" charset="0"/>
              </a:rPr>
              <a:t>napr</a:t>
            </a:r>
            <a:r>
              <a:rPr lang="hu-HU" sz="2700" dirty="0" smtClean="0">
                <a:latin typeface="Times New Roman" pitchFamily="18" charset="0"/>
              </a:rPr>
              <a:t>. </a:t>
            </a:r>
            <a:r>
              <a:rPr lang="hu-HU" sz="2700" dirty="0" err="1" smtClean="0">
                <a:latin typeface="Times New Roman" pitchFamily="18" charset="0"/>
              </a:rPr>
              <a:t>Výlet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loďou</a:t>
            </a:r>
            <a:r>
              <a:rPr lang="hu-HU" sz="2700" dirty="0" smtClean="0">
                <a:latin typeface="Times New Roman" pitchFamily="18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spcBef>
                <a:spcPts val="700"/>
              </a:spcBef>
              <a:buFont typeface="Wingdings" pitchFamily="2" charset="2"/>
              <a:buChar char=""/>
            </a:pPr>
            <a:r>
              <a:rPr lang="hu-HU" sz="2700" i="1" dirty="0" err="1" smtClean="0">
                <a:latin typeface="Times New Roman" pitchFamily="18" charset="0"/>
              </a:rPr>
              <a:t>Tranzitný</a:t>
            </a:r>
            <a:r>
              <a:rPr lang="hu-HU" sz="2700" i="1" dirty="0" smtClean="0">
                <a:latin typeface="Times New Roman" pitchFamily="18" charset="0"/>
              </a:rPr>
              <a:t> </a:t>
            </a:r>
            <a:r>
              <a:rPr lang="hu-HU" sz="2700" i="1" dirty="0" err="1" smtClean="0">
                <a:latin typeface="Times New Roman" pitchFamily="18" charset="0"/>
              </a:rPr>
              <a:t>cestovateľ</a:t>
            </a:r>
            <a:r>
              <a:rPr lang="hu-HU" sz="2700" i="1" dirty="0" smtClean="0">
                <a:latin typeface="Times New Roman" pitchFamily="18" charset="0"/>
              </a:rPr>
              <a:t>  </a:t>
            </a:r>
            <a:r>
              <a:rPr lang="hu-HU" sz="2700" dirty="0" smtClean="0">
                <a:latin typeface="Times New Roman" pitchFamily="18" charset="0"/>
              </a:rPr>
              <a:t>– </a:t>
            </a:r>
            <a:r>
              <a:rPr lang="hu-HU" sz="2700" dirty="0" err="1" smtClean="0">
                <a:latin typeface="Times New Roman" pitchFamily="18" charset="0"/>
              </a:rPr>
              <a:t>cestujúci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ktorý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prechádza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krajinou</a:t>
            </a:r>
            <a:r>
              <a:rPr lang="hu-HU" sz="2700" dirty="0" smtClean="0">
                <a:latin typeface="Times New Roman" pitchFamily="18" charset="0"/>
              </a:rPr>
              <a:t> a na </a:t>
            </a:r>
            <a:r>
              <a:rPr lang="hu-HU" sz="2700" dirty="0" err="1" smtClean="0">
                <a:latin typeface="Times New Roman" pitchFamily="18" charset="0"/>
              </a:rPr>
              <a:t>jej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území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strávi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menej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ako</a:t>
            </a:r>
            <a:r>
              <a:rPr lang="hu-HU" sz="2700" dirty="0" smtClean="0">
                <a:latin typeface="Times New Roman" pitchFamily="18" charset="0"/>
              </a:rPr>
              <a:t> 24 </a:t>
            </a:r>
            <a:r>
              <a:rPr lang="hu-HU" sz="2700" dirty="0" err="1" smtClean="0">
                <a:latin typeface="Times New Roman" pitchFamily="18" charset="0"/>
              </a:rPr>
              <a:t>hodín</a:t>
            </a:r>
            <a:r>
              <a:rPr lang="hu-HU" sz="2700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hu-HU" sz="2700" i="1" dirty="0" err="1" smtClean="0">
                <a:latin typeface="Times New Roman" pitchFamily="18" charset="0"/>
              </a:rPr>
              <a:t>Destinácia</a:t>
            </a:r>
            <a:r>
              <a:rPr lang="hu-HU" sz="2700" dirty="0" smtClean="0">
                <a:latin typeface="Times New Roman" pitchFamily="18" charset="0"/>
              </a:rPr>
              <a:t> – tá </a:t>
            </a:r>
            <a:r>
              <a:rPr lang="hu-HU" sz="2700" dirty="0" err="1" smtClean="0">
                <a:latin typeface="Times New Roman" pitchFamily="18" charset="0"/>
              </a:rPr>
              <a:t>cieľová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krajina</a:t>
            </a:r>
            <a:r>
              <a:rPr lang="hu-HU" sz="2700" dirty="0" smtClean="0">
                <a:latin typeface="Times New Roman" pitchFamily="18" charset="0"/>
              </a:rPr>
              <a:t>, </a:t>
            </a:r>
            <a:r>
              <a:rPr lang="hu-HU" sz="2700" dirty="0" err="1" smtClean="0">
                <a:latin typeface="Times New Roman" pitchFamily="18" charset="0"/>
              </a:rPr>
              <a:t>kde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cestovné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kancelárie</a:t>
            </a:r>
            <a:r>
              <a:rPr lang="hu-HU" sz="2700" dirty="0" smtClean="0">
                <a:latin typeface="Times New Roman" pitchFamily="18" charset="0"/>
              </a:rPr>
              <a:t> a </a:t>
            </a:r>
            <a:r>
              <a:rPr lang="hu-HU" sz="2700" dirty="0" err="1" smtClean="0">
                <a:latin typeface="Times New Roman" pitchFamily="18" charset="0"/>
              </a:rPr>
              <a:t>poskytovatelia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služieb</a:t>
            </a:r>
            <a:r>
              <a:rPr lang="hu-HU" sz="2700" dirty="0" smtClean="0">
                <a:latin typeface="Times New Roman" pitchFamily="18" charset="0"/>
              </a:rPr>
              <a:t>  s </a:t>
            </a:r>
            <a:r>
              <a:rPr lang="hu-HU" sz="2700" dirty="0" err="1" smtClean="0">
                <a:latin typeface="Times New Roman" pitchFamily="18" charset="0"/>
              </a:rPr>
              <a:t>patričnou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pripravenosťou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čakajú</a:t>
            </a:r>
            <a:r>
              <a:rPr lang="hu-HU" sz="2700" dirty="0" smtClean="0">
                <a:latin typeface="Times New Roman" pitchFamily="18" charset="0"/>
              </a:rPr>
              <a:t>  </a:t>
            </a:r>
            <a:r>
              <a:rPr lang="hu-HU" sz="2700" dirty="0" err="1" smtClean="0">
                <a:latin typeface="Times New Roman" pitchFamily="18" charset="0"/>
              </a:rPr>
              <a:t>hostí</a:t>
            </a:r>
            <a:r>
              <a:rPr lang="hu-HU" sz="2700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hu-HU" sz="2700" i="1" dirty="0" err="1" smtClean="0">
                <a:latin typeface="Times New Roman" pitchFamily="18" charset="0"/>
              </a:rPr>
              <a:t>Vnútroštátny</a:t>
            </a:r>
            <a:r>
              <a:rPr lang="hu-HU" sz="2700" i="1" dirty="0" smtClean="0">
                <a:latin typeface="Times New Roman" pitchFamily="18" charset="0"/>
              </a:rPr>
              <a:t> turizmus</a:t>
            </a:r>
            <a:r>
              <a:rPr lang="hu-HU" sz="2700" dirty="0" smtClean="0">
                <a:latin typeface="Times New Roman" pitchFamily="18" charset="0"/>
              </a:rPr>
              <a:t>: </a:t>
            </a:r>
            <a:r>
              <a:rPr lang="hu-HU" sz="2700" dirty="0" err="1" smtClean="0">
                <a:latin typeface="Times New Roman" pitchFamily="18" charset="0"/>
              </a:rPr>
              <a:t>občania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krajiny</a:t>
            </a:r>
            <a:r>
              <a:rPr lang="hu-HU" sz="2700" dirty="0" smtClean="0">
                <a:latin typeface="Times New Roman" pitchFamily="18" charset="0"/>
              </a:rPr>
              <a:t>, </a:t>
            </a:r>
            <a:r>
              <a:rPr lang="hu-HU" sz="2700" dirty="0" err="1" smtClean="0">
                <a:latin typeface="Times New Roman" pitchFamily="18" charset="0"/>
              </a:rPr>
              <a:t>ktorí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vykonávajú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turizmus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vo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svojej</a:t>
            </a:r>
            <a:r>
              <a:rPr lang="hu-HU" sz="2700" dirty="0" smtClean="0">
                <a:latin typeface="Times New Roman" pitchFamily="18" charset="0"/>
              </a:rPr>
              <a:t> </a:t>
            </a:r>
            <a:r>
              <a:rPr lang="hu-HU" sz="2700" dirty="0" err="1" smtClean="0">
                <a:latin typeface="Times New Roman" pitchFamily="18" charset="0"/>
              </a:rPr>
              <a:t>krajine</a:t>
            </a:r>
            <a:r>
              <a:rPr lang="hu-HU" sz="2700" dirty="0" smtClean="0">
                <a:latin typeface="Times New Roman" pitchFamily="18" charset="0"/>
              </a:rPr>
              <a:t>.</a:t>
            </a:r>
            <a:endParaRPr lang="ru-RU" sz="2700" dirty="0" smtClean="0">
              <a:latin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6084" y="44624"/>
            <a:ext cx="3300412" cy="520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021288"/>
            <a:ext cx="1571636" cy="7827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10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2" y="81549"/>
            <a:ext cx="2744663" cy="6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17814"/>
            <a:ext cx="778796" cy="8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7117"/>
            <a:ext cx="2516300" cy="3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pPr eaLnBrk="1" hangingPunct="1"/>
            <a:r>
              <a:rPr lang="hu-HU" dirty="0" err="1" smtClean="0"/>
              <a:t>Základné</a:t>
            </a:r>
            <a:r>
              <a:rPr lang="hu-HU" dirty="0" smtClean="0"/>
              <a:t> </a:t>
            </a:r>
            <a:r>
              <a:rPr lang="hu-HU" dirty="0" err="1" smtClean="0"/>
              <a:t>pojmy</a:t>
            </a:r>
            <a:endParaRPr lang="ru-RU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" y="1231900"/>
            <a:ext cx="8686800" cy="5005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hu-HU" sz="2800" i="1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u-HU" i="1" dirty="0" err="1" smtClean="0">
                <a:latin typeface="Times New Roman" pitchFamily="18" charset="0"/>
              </a:rPr>
              <a:t>Národný</a:t>
            </a:r>
            <a:r>
              <a:rPr lang="hu-HU" i="1" dirty="0" smtClean="0">
                <a:latin typeface="Times New Roman" pitchFamily="18" charset="0"/>
              </a:rPr>
              <a:t> turizmus:</a:t>
            </a:r>
            <a:r>
              <a:rPr lang="hu-HU" i="1" dirty="0" err="1" smtClean="0">
                <a:latin typeface="Times New Roman" pitchFamily="18" charset="0"/>
              </a:rPr>
              <a:t>súbor</a:t>
            </a:r>
            <a:r>
              <a:rPr lang="hu-HU" i="1" dirty="0" smtClean="0">
                <a:latin typeface="Times New Roman" pitchFamily="18" charset="0"/>
              </a:rPr>
              <a:t> - </a:t>
            </a:r>
            <a:r>
              <a:rPr lang="hu-HU" i="1" dirty="0" err="1" smtClean="0">
                <a:latin typeface="Times New Roman" pitchFamily="18" charset="0"/>
              </a:rPr>
              <a:t>domáci</a:t>
            </a:r>
            <a:r>
              <a:rPr lang="hu-HU" i="1" dirty="0" smtClean="0">
                <a:latin typeface="Times New Roman" pitchFamily="18" charset="0"/>
              </a:rPr>
              <a:t> </a:t>
            </a:r>
            <a:r>
              <a:rPr lang="hu-HU" i="1" dirty="0" err="1" smtClean="0">
                <a:latin typeface="Times New Roman" pitchFamily="18" charset="0"/>
              </a:rPr>
              <a:t>turizmus</a:t>
            </a:r>
            <a:r>
              <a:rPr lang="hu-HU" i="1" dirty="0" smtClean="0">
                <a:latin typeface="Times New Roman" pitchFamily="18" charset="0"/>
              </a:rPr>
              <a:t> a </a:t>
            </a:r>
            <a:r>
              <a:rPr lang="hu-HU" i="1" dirty="0" err="1" smtClean="0">
                <a:latin typeface="Times New Roman" pitchFamily="18" charset="0"/>
              </a:rPr>
              <a:t>cesty</a:t>
            </a:r>
            <a:r>
              <a:rPr lang="hu-HU" i="1" dirty="0" smtClean="0">
                <a:latin typeface="Times New Roman" pitchFamily="18" charset="0"/>
              </a:rPr>
              <a:t> </a:t>
            </a:r>
            <a:r>
              <a:rPr lang="hu-HU" i="1" dirty="0" err="1" smtClean="0">
                <a:latin typeface="Times New Roman" pitchFamily="18" charset="0"/>
              </a:rPr>
              <a:t>občanov</a:t>
            </a:r>
            <a:r>
              <a:rPr lang="hu-HU" i="1" dirty="0" smtClean="0">
                <a:latin typeface="Times New Roman" pitchFamily="18" charset="0"/>
              </a:rPr>
              <a:t> </a:t>
            </a:r>
            <a:r>
              <a:rPr lang="hu-HU" i="1" dirty="0" err="1" smtClean="0">
                <a:latin typeface="Times New Roman" pitchFamily="18" charset="0"/>
              </a:rPr>
              <a:t>do</a:t>
            </a:r>
            <a:r>
              <a:rPr lang="hu-HU" i="1" dirty="0" smtClean="0">
                <a:latin typeface="Times New Roman" pitchFamily="18" charset="0"/>
              </a:rPr>
              <a:t> </a:t>
            </a:r>
            <a:r>
              <a:rPr lang="hu-HU" i="1" dirty="0" err="1" smtClean="0">
                <a:latin typeface="Times New Roman" pitchFamily="18" charset="0"/>
              </a:rPr>
              <a:t>zahraničia</a:t>
            </a:r>
            <a:endParaRPr lang="hu-HU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u-HU" i="1" dirty="0" err="1" smtClean="0">
                <a:latin typeface="Times New Roman" pitchFamily="18" charset="0"/>
              </a:rPr>
              <a:t>Medzinárodný</a:t>
            </a:r>
            <a:r>
              <a:rPr lang="hu-HU" i="1" dirty="0" smtClean="0">
                <a:latin typeface="Times New Roman" pitchFamily="18" charset="0"/>
              </a:rPr>
              <a:t> turizmus:</a:t>
            </a:r>
            <a:r>
              <a:rPr lang="hu-HU" i="1" dirty="0" err="1" smtClean="0">
                <a:latin typeface="Times New Roman" pitchFamily="18" charset="0"/>
              </a:rPr>
              <a:t>dopyt</a:t>
            </a:r>
            <a:r>
              <a:rPr lang="hu-HU" i="1" dirty="0" smtClean="0">
                <a:latin typeface="Times New Roman" pitchFamily="18" charset="0"/>
              </a:rPr>
              <a:t>  </a:t>
            </a:r>
            <a:r>
              <a:rPr lang="hu-HU" i="1" dirty="0" err="1" smtClean="0">
                <a:latin typeface="Times New Roman" pitchFamily="18" charset="0"/>
              </a:rPr>
              <a:t>zo</a:t>
            </a:r>
            <a:r>
              <a:rPr lang="hu-HU" i="1" dirty="0" smtClean="0">
                <a:latin typeface="Times New Roman" pitchFamily="18" charset="0"/>
              </a:rPr>
              <a:t> </a:t>
            </a:r>
            <a:r>
              <a:rPr lang="hu-HU" i="1" dirty="0" err="1" smtClean="0">
                <a:latin typeface="Times New Roman" pitchFamily="18" charset="0"/>
              </a:rPr>
              <a:t>zahraničia</a:t>
            </a:r>
            <a:r>
              <a:rPr lang="hu-HU" i="1" dirty="0" smtClean="0">
                <a:latin typeface="Times New Roman" pitchFamily="18" charset="0"/>
              </a:rPr>
              <a:t>  </a:t>
            </a:r>
            <a:r>
              <a:rPr lang="hu-HU" i="1" dirty="0" err="1" smtClean="0">
                <a:latin typeface="Times New Roman" pitchFamily="18" charset="0"/>
              </a:rPr>
              <a:t>po</a:t>
            </a:r>
            <a:r>
              <a:rPr lang="hu-HU" i="1" dirty="0" smtClean="0">
                <a:latin typeface="Times New Roman" pitchFamily="18" charset="0"/>
              </a:rPr>
              <a:t> </a:t>
            </a:r>
            <a:r>
              <a:rPr lang="hu-HU" i="1" dirty="0" err="1" smtClean="0">
                <a:latin typeface="Times New Roman" pitchFamily="18" charset="0"/>
              </a:rPr>
              <a:t>domácom</a:t>
            </a:r>
            <a:r>
              <a:rPr lang="hu-HU" i="1" dirty="0" smtClean="0">
                <a:latin typeface="Times New Roman" pitchFamily="18" charset="0"/>
              </a:rPr>
              <a:t>  </a:t>
            </a:r>
            <a:r>
              <a:rPr lang="hu-HU" i="1" dirty="0" err="1" smtClean="0">
                <a:latin typeface="Times New Roman" pitchFamily="18" charset="0"/>
              </a:rPr>
              <a:t>turizme</a:t>
            </a:r>
            <a:r>
              <a:rPr lang="hu-HU" i="1" dirty="0" smtClean="0">
                <a:latin typeface="Times New Roman" pitchFamily="18" charset="0"/>
              </a:rPr>
              <a:t> a </a:t>
            </a:r>
            <a:r>
              <a:rPr lang="hu-HU" i="1" dirty="0" err="1" smtClean="0">
                <a:latin typeface="Times New Roman" pitchFamily="18" charset="0"/>
              </a:rPr>
              <a:t>zahraničný</a:t>
            </a:r>
            <a:r>
              <a:rPr lang="hu-HU" i="1" dirty="0" smtClean="0">
                <a:latin typeface="Times New Roman" pitchFamily="18" charset="0"/>
              </a:rPr>
              <a:t> turizmus </a:t>
            </a:r>
            <a:r>
              <a:rPr lang="hu-HU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hu-HU" i="1" dirty="0" err="1" smtClean="0">
                <a:latin typeface="Times New Roman" pitchFamily="18" charset="0"/>
              </a:rPr>
              <a:t>Turistická</a:t>
            </a:r>
            <a:r>
              <a:rPr lang="hu-HU" i="1" dirty="0" smtClean="0">
                <a:latin typeface="Times New Roman" pitchFamily="18" charset="0"/>
              </a:rPr>
              <a:t> </a:t>
            </a:r>
            <a:r>
              <a:rPr lang="hu-HU" i="1" dirty="0" err="1" smtClean="0">
                <a:latin typeface="Times New Roman" pitchFamily="18" charset="0"/>
              </a:rPr>
              <a:t>infraštruktúra</a:t>
            </a:r>
            <a:r>
              <a:rPr lang="hu-HU" i="1" dirty="0" smtClean="0">
                <a:latin typeface="Times New Roman" pitchFamily="18" charset="0"/>
              </a:rPr>
              <a:t>:  </a:t>
            </a:r>
            <a:r>
              <a:rPr lang="hu-HU" i="1" dirty="0" err="1" smtClean="0">
                <a:latin typeface="Times New Roman" pitchFamily="18" charset="0"/>
              </a:rPr>
              <a:t>súhrn</a:t>
            </a:r>
            <a:r>
              <a:rPr lang="hu-HU" i="1" dirty="0" smtClean="0">
                <a:latin typeface="Times New Roman" pitchFamily="18" charset="0"/>
              </a:rPr>
              <a:t> </a:t>
            </a:r>
            <a:r>
              <a:rPr lang="hu-HU" i="1" dirty="0" err="1" smtClean="0">
                <a:latin typeface="Times New Roman" pitchFamily="18" charset="0"/>
              </a:rPr>
              <a:t>tých</a:t>
            </a:r>
            <a:r>
              <a:rPr lang="hu-HU" i="1" dirty="0" smtClean="0">
                <a:latin typeface="Times New Roman" pitchFamily="18" charset="0"/>
              </a:rPr>
              <a:t> </a:t>
            </a:r>
            <a:r>
              <a:rPr lang="hu-HU" i="1" dirty="0" err="1" smtClean="0">
                <a:latin typeface="Times New Roman" pitchFamily="18" charset="0"/>
              </a:rPr>
              <a:t>turistických</a:t>
            </a:r>
            <a:r>
              <a:rPr lang="hu-HU" i="1" dirty="0" smtClean="0">
                <a:latin typeface="Times New Roman" pitchFamily="18" charset="0"/>
              </a:rPr>
              <a:t> </a:t>
            </a:r>
            <a:r>
              <a:rPr lang="hu-HU" i="1" dirty="0" err="1" smtClean="0">
                <a:latin typeface="Times New Roman" pitchFamily="18" charset="0"/>
              </a:rPr>
              <a:t>aktrakcií</a:t>
            </a:r>
            <a:r>
              <a:rPr lang="hu-HU" i="1" dirty="0" smtClean="0">
                <a:latin typeface="Times New Roman" pitchFamily="18" charset="0"/>
              </a:rPr>
              <a:t>,</a:t>
            </a:r>
            <a:r>
              <a:rPr lang="hu-HU" i="1" dirty="0" err="1" smtClean="0">
                <a:latin typeface="Times New Roman" pitchFamily="18" charset="0"/>
              </a:rPr>
              <a:t>ktoré</a:t>
            </a:r>
            <a:r>
              <a:rPr lang="hu-HU" i="1" dirty="0" smtClean="0">
                <a:latin typeface="Times New Roman" pitchFamily="18" charset="0"/>
              </a:rPr>
              <a:t> </a:t>
            </a:r>
            <a:r>
              <a:rPr lang="hu-HU" i="1" dirty="0" err="1" smtClean="0">
                <a:latin typeface="Times New Roman" pitchFamily="18" charset="0"/>
              </a:rPr>
              <a:t>zabezpečujú</a:t>
            </a:r>
            <a:r>
              <a:rPr lang="hu-HU" i="1" dirty="0" smtClean="0">
                <a:latin typeface="Times New Roman" pitchFamily="18" charset="0"/>
              </a:rPr>
              <a:t> </a:t>
            </a:r>
            <a:r>
              <a:rPr lang="hu-HU" i="1" dirty="0" err="1" smtClean="0">
                <a:latin typeface="Times New Roman" pitchFamily="18" charset="0"/>
              </a:rPr>
              <a:t>príťažlivosť</a:t>
            </a:r>
            <a:r>
              <a:rPr lang="hu-HU" i="1" dirty="0" smtClean="0">
                <a:latin typeface="Times New Roman" pitchFamily="18" charset="0"/>
              </a:rPr>
              <a:t> a </a:t>
            </a:r>
            <a:r>
              <a:rPr lang="hu-HU" i="1" dirty="0" err="1" smtClean="0">
                <a:latin typeface="Times New Roman" pitchFamily="18" charset="0"/>
              </a:rPr>
              <a:t>schopnosť</a:t>
            </a:r>
            <a:r>
              <a:rPr lang="hu-HU" i="1" dirty="0" smtClean="0">
                <a:latin typeface="Times New Roman" pitchFamily="18" charset="0"/>
              </a:rPr>
              <a:t> </a:t>
            </a:r>
            <a:r>
              <a:rPr lang="hu-HU" i="1" dirty="0" err="1" smtClean="0">
                <a:latin typeface="Times New Roman" pitchFamily="18" charset="0"/>
              </a:rPr>
              <a:t>presadiť</a:t>
            </a:r>
            <a:r>
              <a:rPr lang="hu-HU" i="1" dirty="0" smtClean="0">
                <a:latin typeface="Times New Roman" pitchFamily="18" charset="0"/>
              </a:rPr>
              <a:t> </a:t>
            </a:r>
            <a:r>
              <a:rPr lang="hu-HU" i="1" dirty="0" err="1" smtClean="0">
                <a:latin typeface="Times New Roman" pitchFamily="18" charset="0"/>
              </a:rPr>
              <a:t>sa</a:t>
            </a:r>
            <a:r>
              <a:rPr lang="hu-HU" i="1" dirty="0" smtClean="0">
                <a:latin typeface="Times New Roman" pitchFamily="18" charset="0"/>
              </a:rPr>
              <a:t> na </a:t>
            </a:r>
            <a:r>
              <a:rPr lang="hu-HU" i="1" dirty="0" err="1" smtClean="0">
                <a:latin typeface="Times New Roman" pitchFamily="18" charset="0"/>
              </a:rPr>
              <a:t>trhu</a:t>
            </a:r>
            <a:r>
              <a:rPr lang="hu-HU" i="1" dirty="0" smtClean="0">
                <a:latin typeface="Times New Roman" pitchFamily="18" charset="0"/>
              </a:rPr>
              <a:t>.</a:t>
            </a:r>
            <a:endParaRPr lang="ru-RU" i="1" dirty="0" smtClean="0">
              <a:latin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6084" y="44624"/>
            <a:ext cx="3300412" cy="520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021288"/>
            <a:ext cx="1571636" cy="7827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10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2" y="81549"/>
            <a:ext cx="2744663" cy="6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17814"/>
            <a:ext cx="778796" cy="8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7117"/>
            <a:ext cx="2516300" cy="3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sportstore.hu/wp-content/uploads/2011/11/s%C3%ADbakan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3573463"/>
            <a:ext cx="25812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Cím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pPr eaLnBrk="1" hangingPunct="1"/>
            <a:r>
              <a:rPr lang="hu-HU" dirty="0" err="1" smtClean="0"/>
              <a:t>Základné</a:t>
            </a:r>
            <a:r>
              <a:rPr lang="hu-HU" dirty="0" smtClean="0"/>
              <a:t> </a:t>
            </a:r>
            <a:r>
              <a:rPr lang="hu-HU" dirty="0" err="1" smtClean="0"/>
              <a:t>pojmy</a:t>
            </a:r>
            <a:endParaRPr lang="hu-HU" dirty="0" smtClean="0"/>
          </a:p>
        </p:txBody>
      </p:sp>
      <p:sp>
        <p:nvSpPr>
          <p:cNvPr id="38916" name="Tartalom helye 2"/>
          <p:cNvSpPr>
            <a:spLocks noGrp="1"/>
          </p:cNvSpPr>
          <p:nvPr>
            <p:ph idx="1"/>
          </p:nvPr>
        </p:nvSpPr>
        <p:spPr>
          <a:xfrm>
            <a:off x="179388" y="1600200"/>
            <a:ext cx="6840537" cy="4530725"/>
          </a:xfrm>
        </p:spPr>
        <p:txBody>
          <a:bodyPr/>
          <a:lstStyle/>
          <a:p>
            <a:pPr eaLnBrk="1" hangingPunct="1"/>
            <a:r>
              <a:rPr lang="hu-HU" sz="3200" i="1" dirty="0" err="1" smtClean="0">
                <a:latin typeface="Times New Roman" pitchFamily="18" charset="0"/>
              </a:rPr>
              <a:t>Atrakcia</a:t>
            </a:r>
            <a:r>
              <a:rPr lang="hu-HU" sz="3200" dirty="0" smtClean="0">
                <a:latin typeface="Times New Roman" pitchFamily="18" charset="0"/>
              </a:rPr>
              <a:t> – </a:t>
            </a:r>
            <a:r>
              <a:rPr lang="hu-HU" sz="3200" dirty="0" err="1" smtClean="0">
                <a:latin typeface="Times New Roman" pitchFamily="18" charset="0"/>
              </a:rPr>
              <a:t>niečo</a:t>
            </a:r>
            <a:r>
              <a:rPr lang="hu-HU" sz="3200" dirty="0" smtClean="0">
                <a:latin typeface="Times New Roman" pitchFamily="18" charset="0"/>
              </a:rPr>
              <a:t> </a:t>
            </a:r>
            <a:r>
              <a:rPr lang="hu-HU" sz="3200" dirty="0" err="1" smtClean="0">
                <a:latin typeface="Times New Roman" pitchFamily="18" charset="0"/>
              </a:rPr>
              <a:t>príťažlivé</a:t>
            </a:r>
            <a:r>
              <a:rPr lang="hu-HU" sz="3200" dirty="0" smtClean="0">
                <a:latin typeface="Times New Roman" pitchFamily="18" charset="0"/>
              </a:rPr>
              <a:t> </a:t>
            </a:r>
            <a:r>
              <a:rPr lang="hu-HU" sz="3200" dirty="0" err="1" smtClean="0">
                <a:latin typeface="Times New Roman" pitchFamily="18" charset="0"/>
              </a:rPr>
              <a:t>čo</a:t>
            </a:r>
            <a:r>
              <a:rPr lang="hu-HU" sz="3200" dirty="0" smtClean="0">
                <a:latin typeface="Times New Roman" pitchFamily="18" charset="0"/>
              </a:rPr>
              <a:t> </a:t>
            </a:r>
            <a:r>
              <a:rPr lang="hu-HU" sz="3200" dirty="0" err="1" smtClean="0">
                <a:latin typeface="Times New Roman" pitchFamily="18" charset="0"/>
              </a:rPr>
              <a:t>môže</a:t>
            </a:r>
            <a:r>
              <a:rPr lang="hu-HU" sz="3200" dirty="0" smtClean="0">
                <a:latin typeface="Times New Roman" pitchFamily="18" charset="0"/>
              </a:rPr>
              <a:t> </a:t>
            </a:r>
            <a:r>
              <a:rPr lang="hu-HU" sz="3200" dirty="0" err="1" smtClean="0">
                <a:latin typeface="Times New Roman" pitchFamily="18" charset="0"/>
              </a:rPr>
              <a:t>byť</a:t>
            </a:r>
            <a:r>
              <a:rPr lang="hu-HU" sz="3200" dirty="0" smtClean="0">
                <a:latin typeface="Times New Roman" pitchFamily="18" charset="0"/>
              </a:rPr>
              <a:t> </a:t>
            </a:r>
            <a:r>
              <a:rPr lang="hu-HU" sz="3200" dirty="0" err="1" smtClean="0">
                <a:latin typeface="Times New Roman" pitchFamily="18" charset="0"/>
              </a:rPr>
              <a:t>prírodné</a:t>
            </a:r>
            <a:r>
              <a:rPr lang="hu-HU" sz="3200" dirty="0" smtClean="0">
                <a:latin typeface="Times New Roman" pitchFamily="18" charset="0"/>
              </a:rPr>
              <a:t> </a:t>
            </a:r>
            <a:r>
              <a:rPr lang="hu-HU" sz="3200" dirty="0" err="1" smtClean="0">
                <a:latin typeface="Times New Roman" pitchFamily="18" charset="0"/>
              </a:rPr>
              <a:t>alebo</a:t>
            </a:r>
            <a:r>
              <a:rPr lang="hu-HU" sz="3200" dirty="0" smtClean="0">
                <a:latin typeface="Times New Roman" pitchFamily="18" charset="0"/>
              </a:rPr>
              <a:t> </a:t>
            </a:r>
            <a:r>
              <a:rPr lang="hu-HU" sz="3200" dirty="0" err="1" smtClean="0">
                <a:latin typeface="Times New Roman" pitchFamily="18" charset="0"/>
              </a:rPr>
              <a:t>vytvorené</a:t>
            </a:r>
            <a:r>
              <a:rPr lang="hu-HU" sz="3200" dirty="0" smtClean="0">
                <a:latin typeface="Times New Roman" pitchFamily="18" charset="0"/>
              </a:rPr>
              <a:t> </a:t>
            </a:r>
            <a:r>
              <a:rPr lang="hu-HU" sz="3200" dirty="0" err="1" smtClean="0">
                <a:latin typeface="Times New Roman" pitchFamily="18" charset="0"/>
              </a:rPr>
              <a:t>človekom</a:t>
            </a:r>
            <a:r>
              <a:rPr lang="hu-HU" sz="3200" dirty="0" smtClean="0">
                <a:latin typeface="Times New Roman" pitchFamily="18" charset="0"/>
              </a:rPr>
              <a:t>.</a:t>
            </a:r>
            <a:endParaRPr lang="hu-HU" sz="3200" i="1" dirty="0" smtClean="0">
              <a:latin typeface="Times New Roman" pitchFamily="18" charset="0"/>
            </a:endParaRPr>
          </a:p>
          <a:p>
            <a:pPr eaLnBrk="1" hangingPunct="1"/>
            <a:r>
              <a:rPr lang="hu-HU" sz="3200" i="1" dirty="0" err="1" smtClean="0">
                <a:latin typeface="Times New Roman" pitchFamily="18" charset="0"/>
              </a:rPr>
              <a:t>Turistický</a:t>
            </a:r>
            <a:r>
              <a:rPr lang="hu-HU" sz="3200" i="1" dirty="0" smtClean="0">
                <a:latin typeface="Times New Roman" pitchFamily="18" charset="0"/>
              </a:rPr>
              <a:t> </a:t>
            </a:r>
            <a:r>
              <a:rPr lang="hu-HU" sz="3200" i="1" dirty="0" err="1" smtClean="0">
                <a:latin typeface="Times New Roman" pitchFamily="18" charset="0"/>
              </a:rPr>
              <a:t>produkt</a:t>
            </a:r>
            <a:r>
              <a:rPr lang="hu-HU" sz="3200" i="1" dirty="0" smtClean="0">
                <a:latin typeface="Times New Roman" pitchFamily="18" charset="0"/>
              </a:rPr>
              <a:t>:</a:t>
            </a:r>
            <a:r>
              <a:rPr lang="hu-HU" sz="3200" i="1" dirty="0" err="1" smtClean="0">
                <a:latin typeface="Times New Roman" pitchFamily="18" charset="0"/>
              </a:rPr>
              <a:t>jeden</a:t>
            </a:r>
            <a:r>
              <a:rPr lang="hu-HU" sz="3200" i="1" dirty="0" smtClean="0">
                <a:latin typeface="Times New Roman" pitchFamily="18" charset="0"/>
              </a:rPr>
              <a:t> </a:t>
            </a:r>
            <a:r>
              <a:rPr lang="hu-HU" sz="3200" i="1" dirty="0" err="1" smtClean="0">
                <a:latin typeface="Times New Roman" pitchFamily="18" charset="0"/>
              </a:rPr>
              <a:t>príp</a:t>
            </a:r>
            <a:r>
              <a:rPr lang="hu-HU" sz="3200" i="1" dirty="0" smtClean="0">
                <a:latin typeface="Times New Roman" pitchFamily="18" charset="0"/>
              </a:rPr>
              <a:t>. </a:t>
            </a:r>
            <a:r>
              <a:rPr lang="hu-HU" sz="3200" i="1" dirty="0" err="1" smtClean="0">
                <a:latin typeface="Times New Roman" pitchFamily="18" charset="0"/>
              </a:rPr>
              <a:t>Väčší</a:t>
            </a:r>
            <a:r>
              <a:rPr lang="hu-HU" sz="3200" i="1" dirty="0" smtClean="0">
                <a:latin typeface="Times New Roman" pitchFamily="18" charset="0"/>
              </a:rPr>
              <a:t> </a:t>
            </a:r>
            <a:r>
              <a:rPr lang="hu-HU" sz="3200" i="1" dirty="0" err="1" smtClean="0">
                <a:latin typeface="Times New Roman" pitchFamily="18" charset="0"/>
              </a:rPr>
              <a:t>balík</a:t>
            </a:r>
            <a:r>
              <a:rPr lang="hu-HU" sz="3200" i="1" dirty="0" smtClean="0">
                <a:latin typeface="Times New Roman" pitchFamily="18" charset="0"/>
              </a:rPr>
              <a:t> </a:t>
            </a:r>
            <a:r>
              <a:rPr lang="hu-HU" sz="3200" i="1" dirty="0" err="1" smtClean="0">
                <a:latin typeface="Times New Roman" pitchFamily="18" charset="0"/>
              </a:rPr>
              <a:t>služieb</a:t>
            </a:r>
            <a:r>
              <a:rPr lang="hu-HU" sz="3200" i="1" dirty="0" smtClean="0">
                <a:latin typeface="Times New Roman" pitchFamily="18" charset="0"/>
              </a:rPr>
              <a:t>, </a:t>
            </a:r>
            <a:r>
              <a:rPr lang="hu-HU" sz="3200" i="1" dirty="0" err="1" smtClean="0">
                <a:latin typeface="Times New Roman" pitchFamily="18" charset="0"/>
              </a:rPr>
              <a:t>ktoré</a:t>
            </a:r>
            <a:r>
              <a:rPr lang="hu-HU" sz="3200" i="1" dirty="0" smtClean="0">
                <a:latin typeface="Times New Roman" pitchFamily="18" charset="0"/>
              </a:rPr>
              <a:t> </a:t>
            </a:r>
            <a:r>
              <a:rPr lang="hu-HU" sz="3200" i="1" dirty="0" err="1" smtClean="0">
                <a:latin typeface="Times New Roman" pitchFamily="18" charset="0"/>
              </a:rPr>
              <a:t>uspokojujú</a:t>
            </a:r>
            <a:r>
              <a:rPr lang="hu-HU" sz="3200" i="1" dirty="0" smtClean="0">
                <a:latin typeface="Times New Roman" pitchFamily="18" charset="0"/>
              </a:rPr>
              <a:t> </a:t>
            </a:r>
            <a:r>
              <a:rPr lang="hu-HU" sz="3200" i="1" dirty="0" err="1" smtClean="0">
                <a:latin typeface="Times New Roman" pitchFamily="18" charset="0"/>
              </a:rPr>
              <a:t>turistu</a:t>
            </a:r>
            <a:r>
              <a:rPr lang="hu-HU" sz="3200" i="1" dirty="0" smtClean="0">
                <a:latin typeface="Times New Roman" pitchFamily="18" charset="0"/>
              </a:rPr>
              <a:t> a </a:t>
            </a:r>
            <a:r>
              <a:rPr lang="hu-HU" sz="3200" i="1" dirty="0" err="1" smtClean="0">
                <a:latin typeface="Times New Roman" pitchFamily="18" charset="0"/>
              </a:rPr>
              <a:t>sú</a:t>
            </a:r>
            <a:r>
              <a:rPr lang="hu-HU" sz="3200" i="1" dirty="0" smtClean="0">
                <a:latin typeface="Times New Roman" pitchFamily="18" charset="0"/>
              </a:rPr>
              <a:t> </a:t>
            </a:r>
            <a:r>
              <a:rPr lang="hu-HU" sz="3200" i="1" dirty="0" err="1" smtClean="0">
                <a:latin typeface="Times New Roman" pitchFamily="18" charset="0"/>
              </a:rPr>
              <a:t>založené</a:t>
            </a:r>
            <a:r>
              <a:rPr lang="hu-HU" sz="3200" i="1" dirty="0" smtClean="0">
                <a:latin typeface="Times New Roman" pitchFamily="18" charset="0"/>
              </a:rPr>
              <a:t> na </a:t>
            </a:r>
            <a:r>
              <a:rPr lang="hu-HU" sz="3200" i="1" dirty="0" err="1" smtClean="0">
                <a:latin typeface="Times New Roman" pitchFamily="18" charset="0"/>
              </a:rPr>
              <a:t>príťažlivosti</a:t>
            </a:r>
            <a:r>
              <a:rPr lang="hu-HU" sz="3200" i="1" dirty="0" smtClean="0">
                <a:latin typeface="Times New Roman" pitchFamily="18" charset="0"/>
              </a:rPr>
              <a:t>, </a:t>
            </a:r>
            <a:r>
              <a:rPr lang="hu-HU" sz="3200" i="1" dirty="0" err="1" smtClean="0">
                <a:latin typeface="Times New Roman" pitchFamily="18" charset="0"/>
              </a:rPr>
              <a:t>atraktívnom</a:t>
            </a:r>
            <a:r>
              <a:rPr lang="hu-HU" sz="3200" i="1" dirty="0" smtClean="0">
                <a:latin typeface="Times New Roman" pitchFamily="18" charset="0"/>
              </a:rPr>
              <a:t> </a:t>
            </a:r>
            <a:r>
              <a:rPr lang="hu-HU" sz="3200" i="1" dirty="0" err="1" smtClean="0">
                <a:latin typeface="Times New Roman" pitchFamily="18" charset="0"/>
              </a:rPr>
              <a:t>základe</a:t>
            </a:r>
            <a:r>
              <a:rPr lang="hu-HU" sz="3200" dirty="0" smtClean="0">
                <a:latin typeface="Times New Roman" pitchFamily="18" charset="0"/>
              </a:rPr>
              <a:t>.</a:t>
            </a:r>
          </a:p>
          <a:p>
            <a:pPr eaLnBrk="1" hangingPunct="1"/>
            <a:endParaRPr lang="hu-HU" dirty="0" smtClean="0"/>
          </a:p>
        </p:txBody>
      </p:sp>
      <p:cxnSp>
        <p:nvCxnSpPr>
          <p:cNvPr id="6" name="Egyenes összekötő 5"/>
          <p:cNvCxnSpPr/>
          <p:nvPr/>
        </p:nvCxnSpPr>
        <p:spPr>
          <a:xfrm>
            <a:off x="6372225" y="3500438"/>
            <a:ext cx="2592388" cy="259238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 flipH="1">
            <a:off x="6443663" y="3573463"/>
            <a:ext cx="2305050" cy="237648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6084" y="44624"/>
            <a:ext cx="3300412" cy="520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6021288"/>
            <a:ext cx="1571636" cy="7827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3" name="Dátum hely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14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2" y="81549"/>
            <a:ext cx="2744663" cy="6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49950"/>
            <a:ext cx="778796" cy="8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7117"/>
            <a:ext cx="2516300" cy="3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70000" y="2108200"/>
            <a:ext cx="7623175" cy="1752600"/>
          </a:xfrm>
        </p:spPr>
        <p:txBody>
          <a:bodyPr/>
          <a:lstStyle/>
          <a:p>
            <a:pPr eaLnBrk="1" hangingPunct="1"/>
            <a:r>
              <a:rPr lang="hu-HU" dirty="0" err="1" smtClean="0"/>
              <a:t>Ďakujem</a:t>
            </a:r>
            <a:r>
              <a:rPr lang="hu-HU" dirty="0" smtClean="0"/>
              <a:t> </a:t>
            </a:r>
            <a:r>
              <a:rPr lang="hu-HU" dirty="0" err="1" smtClean="0"/>
              <a:t>za</a:t>
            </a:r>
            <a:r>
              <a:rPr lang="hu-HU" dirty="0" smtClean="0"/>
              <a:t> </a:t>
            </a:r>
            <a:r>
              <a:rPr lang="hu-HU" dirty="0" err="1" smtClean="0"/>
              <a:t>pozornosť</a:t>
            </a:r>
            <a:r>
              <a:rPr lang="hu-HU" smtClean="0"/>
              <a:t>!</a:t>
            </a:r>
            <a:endParaRPr lang="ru-RU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6084" y="44624"/>
            <a:ext cx="3300412" cy="520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021288"/>
            <a:ext cx="1571636" cy="7827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pic>
        <p:nvPicPr>
          <p:cNvPr id="9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2" y="81549"/>
            <a:ext cx="2744663" cy="6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17814"/>
            <a:ext cx="778796" cy="8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7117"/>
            <a:ext cx="2516300" cy="3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578850" cy="868958"/>
          </a:xfrm>
        </p:spPr>
        <p:txBody>
          <a:bodyPr/>
          <a:lstStyle/>
          <a:p>
            <a:pPr eaLnBrk="1" hangingPunct="1"/>
            <a:r>
              <a:rPr lang="hu-HU" sz="3600" dirty="0" err="1" smtClean="0"/>
              <a:t>Kritéria</a:t>
            </a:r>
            <a:r>
              <a:rPr lang="hu-HU" sz="3600" dirty="0" smtClean="0"/>
              <a:t> </a:t>
            </a:r>
            <a:r>
              <a:rPr lang="hu-HU" sz="3600" dirty="0" err="1" smtClean="0"/>
              <a:t>turistického</a:t>
            </a:r>
            <a:r>
              <a:rPr lang="hu-HU" sz="3600" dirty="0" smtClean="0"/>
              <a:t> </a:t>
            </a:r>
            <a:r>
              <a:rPr lang="hu-HU" sz="3600" dirty="0" err="1" smtClean="0"/>
              <a:t>vedného</a:t>
            </a:r>
            <a:r>
              <a:rPr lang="hu-HU" sz="3600" dirty="0" smtClean="0"/>
              <a:t> </a:t>
            </a:r>
            <a:r>
              <a:rPr lang="hu-HU" sz="3600" dirty="0" err="1" smtClean="0"/>
              <a:t>odboru</a:t>
            </a:r>
            <a:endParaRPr lang="ru-RU" sz="36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700807"/>
            <a:ext cx="8856663" cy="4320481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hu-HU" sz="2400" dirty="0" err="1" smtClean="0"/>
              <a:t>Tuirzmus</a:t>
            </a:r>
            <a:r>
              <a:rPr lang="hu-HU" sz="2400" dirty="0" smtClean="0"/>
              <a:t> , </a:t>
            </a:r>
            <a:r>
              <a:rPr lang="hu-HU" sz="2400" dirty="0" err="1" smtClean="0"/>
              <a:t>ako</a:t>
            </a:r>
            <a:r>
              <a:rPr lang="hu-HU" sz="2400" dirty="0" smtClean="0"/>
              <a:t> </a:t>
            </a:r>
            <a:r>
              <a:rPr lang="hu-HU" sz="2400" dirty="0" err="1" smtClean="0"/>
              <a:t>svojska</a:t>
            </a:r>
            <a:r>
              <a:rPr lang="hu-HU" sz="2400" dirty="0" smtClean="0"/>
              <a:t> </a:t>
            </a:r>
            <a:r>
              <a:rPr lang="hu-HU" sz="2400" dirty="0" err="1" smtClean="0"/>
              <a:t>vedna</a:t>
            </a:r>
            <a:r>
              <a:rPr lang="hu-HU" sz="2400" dirty="0" smtClean="0"/>
              <a:t> </a:t>
            </a:r>
            <a:r>
              <a:rPr lang="hu-HU" sz="2400" dirty="0" err="1" smtClean="0"/>
              <a:t>disciplína</a:t>
            </a:r>
            <a:r>
              <a:rPr lang="hu-HU" sz="2400" dirty="0" smtClean="0"/>
              <a:t> - </a:t>
            </a:r>
            <a:r>
              <a:rPr lang="hu-HU" sz="2400" dirty="0" err="1" smtClean="0"/>
              <a:t>jeho</a:t>
            </a:r>
            <a:r>
              <a:rPr lang="hu-HU" sz="2400" dirty="0" smtClean="0"/>
              <a:t> </a:t>
            </a:r>
            <a:r>
              <a:rPr lang="hu-HU" sz="2400" dirty="0" err="1" smtClean="0"/>
              <a:t>predmet</a:t>
            </a:r>
            <a:r>
              <a:rPr lang="hu-HU" sz="2400" dirty="0" smtClean="0"/>
              <a:t> </a:t>
            </a:r>
            <a:r>
              <a:rPr lang="hu-HU" sz="2400" dirty="0" err="1" smtClean="0"/>
              <a:t>systém</a:t>
            </a:r>
            <a:r>
              <a:rPr lang="hu-HU" sz="2400" dirty="0" smtClean="0"/>
              <a:t> </a:t>
            </a:r>
            <a:r>
              <a:rPr lang="hu-HU" sz="2400" dirty="0" err="1" smtClean="0"/>
              <a:t>pojmov</a:t>
            </a:r>
            <a:r>
              <a:rPr lang="hu-HU" sz="2400" dirty="0" smtClean="0"/>
              <a:t>, </a:t>
            </a:r>
            <a:r>
              <a:rPr lang="hu-HU" sz="2400" dirty="0" err="1" smtClean="0"/>
              <a:t>výkumné</a:t>
            </a:r>
            <a:r>
              <a:rPr lang="hu-HU" sz="2400" dirty="0" smtClean="0"/>
              <a:t> </a:t>
            </a:r>
            <a:r>
              <a:rPr lang="hu-HU" sz="2400" dirty="0" err="1" smtClean="0"/>
              <a:t>spôsoby</a:t>
            </a:r>
            <a:endParaRPr lang="hu-HU" sz="2400" dirty="0" smtClean="0"/>
          </a:p>
          <a:p>
            <a:pPr eaLnBrk="1" hangingPunct="1">
              <a:buFontTx/>
              <a:buChar char="-"/>
            </a:pPr>
            <a:r>
              <a:rPr lang="hu-HU" sz="2400" dirty="0" err="1" smtClean="0"/>
              <a:t>Predmet</a:t>
            </a:r>
            <a:r>
              <a:rPr lang="hu-HU" sz="2400" dirty="0" smtClean="0"/>
              <a:t> </a:t>
            </a:r>
            <a:r>
              <a:rPr lang="hu-HU" sz="2400" dirty="0" err="1" smtClean="0"/>
              <a:t>výskumu-</a:t>
            </a:r>
            <a:r>
              <a:rPr lang="hu-HU" sz="2400" dirty="0" smtClean="0"/>
              <a:t> turista- </a:t>
            </a:r>
            <a:r>
              <a:rPr lang="hu-HU" sz="2400" dirty="0" err="1" smtClean="0"/>
              <a:t>osoba</a:t>
            </a:r>
            <a:r>
              <a:rPr lang="hu-HU" sz="2400" dirty="0" smtClean="0"/>
              <a:t> </a:t>
            </a:r>
            <a:r>
              <a:rPr lang="hu-HU" sz="2400" dirty="0" err="1" smtClean="0"/>
              <a:t>ktorá</a:t>
            </a:r>
            <a:r>
              <a:rPr lang="hu-HU" sz="2400" dirty="0" smtClean="0"/>
              <a:t> </a:t>
            </a:r>
            <a:r>
              <a:rPr lang="hu-HU" sz="2400" dirty="0" err="1" smtClean="0"/>
              <a:t>sa</a:t>
            </a:r>
            <a:r>
              <a:rPr lang="hu-HU" sz="2400" dirty="0" smtClean="0"/>
              <a:t> </a:t>
            </a:r>
            <a:r>
              <a:rPr lang="hu-HU" sz="2400" dirty="0" err="1" smtClean="0"/>
              <a:t>zúčastňuje</a:t>
            </a:r>
            <a:r>
              <a:rPr lang="hu-HU" sz="2400" dirty="0" smtClean="0"/>
              <a:t> </a:t>
            </a:r>
            <a:r>
              <a:rPr lang="hu-HU" sz="2400" dirty="0" err="1" smtClean="0"/>
              <a:t>prechodnej</a:t>
            </a:r>
            <a:r>
              <a:rPr lang="hu-HU" sz="2400" dirty="0" smtClean="0"/>
              <a:t> </a:t>
            </a:r>
            <a:r>
              <a:rPr lang="hu-HU" sz="2400" dirty="0" err="1" smtClean="0"/>
              <a:t>mobility</a:t>
            </a:r>
            <a:r>
              <a:rPr lang="hu-HU" sz="2400" dirty="0" smtClean="0"/>
              <a:t> (</a:t>
            </a:r>
            <a:r>
              <a:rPr lang="hu-HU" sz="2400" dirty="0" err="1" smtClean="0"/>
              <a:t>javy-</a:t>
            </a:r>
            <a:r>
              <a:rPr lang="hu-HU" sz="2400" dirty="0" smtClean="0"/>
              <a:t> a </a:t>
            </a:r>
            <a:r>
              <a:rPr lang="hu-HU" sz="2400" dirty="0" err="1" smtClean="0"/>
              <a:t>vplyvy</a:t>
            </a:r>
            <a:r>
              <a:rPr lang="hu-HU" sz="2400" dirty="0" smtClean="0"/>
              <a:t>)</a:t>
            </a:r>
          </a:p>
          <a:p>
            <a:pPr eaLnBrk="1" hangingPunct="1">
              <a:buFontTx/>
              <a:buChar char="-"/>
            </a:pPr>
            <a:r>
              <a:rPr lang="hu-HU" sz="2400" dirty="0" err="1" smtClean="0"/>
              <a:t>Spoločný</a:t>
            </a:r>
            <a:r>
              <a:rPr lang="hu-HU" sz="2400" dirty="0" smtClean="0"/>
              <a:t> </a:t>
            </a:r>
            <a:r>
              <a:rPr lang="hu-HU" sz="2400" dirty="0" err="1" smtClean="0"/>
              <a:t>systém</a:t>
            </a:r>
            <a:r>
              <a:rPr lang="hu-HU" sz="2400" dirty="0" smtClean="0"/>
              <a:t> </a:t>
            </a:r>
            <a:r>
              <a:rPr lang="hu-HU" sz="2400" dirty="0" err="1" smtClean="0"/>
              <a:t>pojmov</a:t>
            </a:r>
            <a:endParaRPr lang="hu-HU" sz="2400" dirty="0" smtClean="0"/>
          </a:p>
          <a:p>
            <a:pPr eaLnBrk="1" hangingPunct="1">
              <a:buFontTx/>
              <a:buChar char="-"/>
            </a:pPr>
            <a:r>
              <a:rPr lang="hu-HU" sz="2400" dirty="0" err="1" smtClean="0"/>
              <a:t>Vytvorenie</a:t>
            </a:r>
            <a:r>
              <a:rPr lang="hu-HU" sz="2400" dirty="0" smtClean="0"/>
              <a:t> z </a:t>
            </a:r>
            <a:r>
              <a:rPr lang="hu-HU" sz="2400" dirty="0" err="1" smtClean="0"/>
              <a:t>rozumiteľného</a:t>
            </a:r>
            <a:r>
              <a:rPr lang="hu-HU" sz="2400" dirty="0" smtClean="0"/>
              <a:t> a </a:t>
            </a:r>
            <a:r>
              <a:rPr lang="hu-HU" sz="2400" dirty="0" err="1" smtClean="0"/>
              <a:t>jednotného</a:t>
            </a:r>
            <a:r>
              <a:rPr lang="hu-HU" sz="2400" dirty="0" smtClean="0"/>
              <a:t> </a:t>
            </a:r>
            <a:r>
              <a:rPr lang="hu-HU" sz="2400" dirty="0" err="1" smtClean="0"/>
              <a:t>pojmového</a:t>
            </a:r>
            <a:r>
              <a:rPr lang="hu-HU" sz="2400" dirty="0" smtClean="0"/>
              <a:t> </a:t>
            </a:r>
            <a:r>
              <a:rPr lang="hu-HU" sz="2400" dirty="0" err="1" smtClean="0"/>
              <a:t>systému</a:t>
            </a:r>
            <a:r>
              <a:rPr lang="hu-HU" sz="2400" dirty="0" smtClean="0"/>
              <a:t> (</a:t>
            </a:r>
            <a:r>
              <a:rPr lang="hu-HU" sz="2400" dirty="0" err="1" smtClean="0"/>
              <a:t>sú</a:t>
            </a:r>
            <a:r>
              <a:rPr lang="hu-HU" sz="2400" dirty="0" smtClean="0"/>
              <a:t> v </a:t>
            </a:r>
            <a:r>
              <a:rPr lang="hu-HU" sz="2400" dirty="0" err="1" smtClean="0"/>
              <a:t>tom</a:t>
            </a:r>
            <a:r>
              <a:rPr lang="hu-HU" sz="2400" dirty="0" smtClean="0"/>
              <a:t> </a:t>
            </a:r>
            <a:r>
              <a:rPr lang="hu-HU" sz="2400" dirty="0" err="1" smtClean="0"/>
              <a:t>rezervy</a:t>
            </a:r>
            <a:r>
              <a:rPr lang="hu-HU" sz="2400" dirty="0" smtClean="0"/>
              <a:t>)</a:t>
            </a:r>
          </a:p>
          <a:p>
            <a:pPr eaLnBrk="1" hangingPunct="1">
              <a:buFontTx/>
              <a:buChar char="-"/>
            </a:pPr>
            <a:r>
              <a:rPr lang="hu-HU" sz="2400" dirty="0" err="1" smtClean="0"/>
              <a:t>Ochraniteľna</a:t>
            </a:r>
            <a:r>
              <a:rPr lang="hu-HU" sz="2400" dirty="0" smtClean="0"/>
              <a:t> nomenkultúra (</a:t>
            </a:r>
            <a:r>
              <a:rPr lang="hu-HU" sz="2400" dirty="0" err="1" smtClean="0"/>
              <a:t>vnútorná</a:t>
            </a:r>
            <a:r>
              <a:rPr lang="hu-HU" sz="2400" dirty="0" smtClean="0"/>
              <a:t> logika)</a:t>
            </a:r>
          </a:p>
          <a:p>
            <a:pPr eaLnBrk="1" hangingPunct="1">
              <a:buFontTx/>
              <a:buChar char="-"/>
            </a:pPr>
            <a:r>
              <a:rPr lang="hu-HU" sz="2400" dirty="0" smtClean="0"/>
              <a:t>Metodika </a:t>
            </a:r>
            <a:r>
              <a:rPr lang="hu-HU" sz="2400" dirty="0" err="1" smtClean="0"/>
              <a:t>výskumu</a:t>
            </a:r>
            <a:r>
              <a:rPr lang="hu-HU" sz="2400" dirty="0" smtClean="0"/>
              <a:t> (</a:t>
            </a:r>
            <a:r>
              <a:rPr lang="hu-HU" sz="2400" dirty="0" err="1" smtClean="0"/>
              <a:t>zbieranie</a:t>
            </a:r>
            <a:r>
              <a:rPr lang="hu-HU" sz="2400" dirty="0" smtClean="0"/>
              <a:t>  </a:t>
            </a:r>
            <a:r>
              <a:rPr lang="hu-HU" sz="2400" dirty="0" err="1" smtClean="0"/>
              <a:t>štatistických</a:t>
            </a:r>
            <a:r>
              <a:rPr lang="hu-HU" sz="2400" dirty="0" smtClean="0"/>
              <a:t> </a:t>
            </a:r>
            <a:r>
              <a:rPr lang="hu-HU" sz="2400" dirty="0" err="1" smtClean="0"/>
              <a:t>údajov</a:t>
            </a:r>
            <a:r>
              <a:rPr lang="hu-HU" sz="2400" dirty="0" smtClean="0"/>
              <a:t>, aj v </a:t>
            </a:r>
            <a:r>
              <a:rPr lang="hu-HU" sz="2400" dirty="0" err="1" smtClean="0"/>
              <a:t>inom</a:t>
            </a:r>
            <a:r>
              <a:rPr lang="hu-HU" sz="2400" dirty="0" smtClean="0"/>
              <a:t> </a:t>
            </a:r>
            <a:r>
              <a:rPr lang="hu-HU" sz="2400" dirty="0" err="1" smtClean="0"/>
              <a:t>čase</a:t>
            </a:r>
            <a:r>
              <a:rPr lang="hu-HU" sz="2400" dirty="0" smtClean="0"/>
              <a:t> </a:t>
            </a:r>
          </a:p>
          <a:p>
            <a:pPr eaLnBrk="1" hangingPunct="1">
              <a:buFontTx/>
              <a:buChar char="-"/>
            </a:pPr>
            <a:endParaRPr lang="ru-RU" sz="26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6084" y="44624"/>
            <a:ext cx="3300412" cy="520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021288"/>
            <a:ext cx="1571636" cy="7827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8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2" y="81549"/>
            <a:ext cx="2744663" cy="6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17814"/>
            <a:ext cx="778796" cy="8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7117"/>
            <a:ext cx="2516300" cy="3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862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578850" cy="796950"/>
          </a:xfrm>
        </p:spPr>
        <p:txBody>
          <a:bodyPr/>
          <a:lstStyle/>
          <a:p>
            <a:pPr eaLnBrk="1" hangingPunct="1"/>
            <a:r>
              <a:rPr lang="hu-HU" sz="3200" dirty="0" err="1" smtClean="0"/>
              <a:t>Transdisciplinarita</a:t>
            </a:r>
            <a:r>
              <a:rPr lang="hu-HU" sz="3200" dirty="0" smtClean="0"/>
              <a:t> </a:t>
            </a:r>
            <a:r>
              <a:rPr lang="hu-HU" sz="3200" dirty="0" err="1" smtClean="0"/>
              <a:t>turizmu</a:t>
            </a:r>
            <a:endParaRPr lang="ru-RU" sz="38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675687" cy="4897437"/>
          </a:xfrm>
        </p:spPr>
        <p:txBody>
          <a:bodyPr/>
          <a:lstStyle/>
          <a:p>
            <a:pPr eaLnBrk="1" hangingPunct="1"/>
            <a:r>
              <a:rPr lang="hu-HU" dirty="0" smtClean="0"/>
              <a:t>20 </a:t>
            </a:r>
            <a:r>
              <a:rPr lang="hu-HU" dirty="0" err="1" smtClean="0"/>
              <a:t>vedných</a:t>
            </a:r>
            <a:r>
              <a:rPr lang="hu-HU" dirty="0" smtClean="0"/>
              <a:t> </a:t>
            </a:r>
            <a:r>
              <a:rPr lang="hu-HU" dirty="0" err="1" smtClean="0"/>
              <a:t>odborov</a:t>
            </a:r>
            <a:endParaRPr lang="hu-HU" dirty="0" smtClean="0"/>
          </a:p>
          <a:p>
            <a:pPr eaLnBrk="1" hangingPunct="1"/>
            <a:r>
              <a:rPr lang="hu-HU" dirty="0" smtClean="0"/>
              <a:t> </a:t>
            </a:r>
            <a:r>
              <a:rPr lang="hu-HU" dirty="0" err="1" smtClean="0"/>
              <a:t>Najdôležitejšie</a:t>
            </a:r>
            <a:r>
              <a:rPr lang="hu-HU" dirty="0" smtClean="0"/>
              <a:t> </a:t>
            </a:r>
            <a:r>
              <a:rPr lang="hu-HU" dirty="0" err="1" smtClean="0"/>
              <a:t>blízke</a:t>
            </a:r>
            <a:r>
              <a:rPr lang="hu-HU" dirty="0" smtClean="0"/>
              <a:t> </a:t>
            </a:r>
            <a:r>
              <a:rPr lang="hu-HU" dirty="0" err="1" smtClean="0"/>
              <a:t>vedné</a:t>
            </a:r>
            <a:r>
              <a:rPr lang="hu-HU" dirty="0" smtClean="0"/>
              <a:t> </a:t>
            </a:r>
            <a:r>
              <a:rPr lang="hu-HU" dirty="0" err="1" smtClean="0"/>
              <a:t>odbory</a:t>
            </a:r>
            <a:r>
              <a:rPr lang="hu-HU" dirty="0" smtClean="0"/>
              <a:t>:</a:t>
            </a:r>
          </a:p>
          <a:p>
            <a:pPr lvl="1" eaLnBrk="1" hangingPunct="1"/>
            <a:r>
              <a:rPr lang="hu-HU" dirty="0" err="1" smtClean="0"/>
              <a:t>zemepis</a:t>
            </a:r>
            <a:r>
              <a:rPr lang="hu-HU" dirty="0" smtClean="0"/>
              <a:t> (</a:t>
            </a:r>
            <a:r>
              <a:rPr lang="hu-HU" dirty="0" err="1" smtClean="0"/>
              <a:t>turistický</a:t>
            </a:r>
            <a:r>
              <a:rPr lang="hu-HU" dirty="0" smtClean="0"/>
              <a:t> </a:t>
            </a:r>
            <a:r>
              <a:rPr lang="hu-HU" dirty="0" err="1" smtClean="0"/>
              <a:t>zemepis</a:t>
            </a:r>
            <a:r>
              <a:rPr lang="hu-HU" dirty="0" smtClean="0"/>
              <a:t>); </a:t>
            </a:r>
          </a:p>
          <a:p>
            <a:pPr lvl="1" eaLnBrk="1" hangingPunct="1"/>
            <a:r>
              <a:rPr lang="hu-HU" dirty="0" err="1" smtClean="0"/>
              <a:t>ekonómia</a:t>
            </a:r>
            <a:r>
              <a:rPr lang="hu-HU" dirty="0" smtClean="0"/>
              <a:t> (</a:t>
            </a:r>
            <a:r>
              <a:rPr lang="hu-HU" dirty="0" err="1" smtClean="0"/>
              <a:t>ekonómia</a:t>
            </a:r>
            <a:r>
              <a:rPr lang="hu-HU" dirty="0" smtClean="0"/>
              <a:t> turizmus, marketing turizmus, </a:t>
            </a:r>
            <a:r>
              <a:rPr lang="hu-HU" dirty="0" err="1" smtClean="0"/>
              <a:t>menežment</a:t>
            </a:r>
            <a:r>
              <a:rPr lang="hu-HU" dirty="0" smtClean="0"/>
              <a:t> </a:t>
            </a:r>
            <a:r>
              <a:rPr lang="hu-HU" dirty="0" err="1" smtClean="0"/>
              <a:t>turizmu</a:t>
            </a:r>
            <a:r>
              <a:rPr lang="hu-HU" dirty="0" smtClean="0"/>
              <a:t>  );</a:t>
            </a:r>
          </a:p>
          <a:p>
            <a:pPr lvl="1" eaLnBrk="1" hangingPunct="1"/>
            <a:r>
              <a:rPr lang="hu-HU" dirty="0" err="1" smtClean="0"/>
              <a:t>lekárstvo</a:t>
            </a:r>
            <a:r>
              <a:rPr lang="hu-HU" dirty="0" smtClean="0"/>
              <a:t> (balneológia); </a:t>
            </a:r>
          </a:p>
          <a:p>
            <a:pPr lvl="1" eaLnBrk="1" hangingPunct="1"/>
            <a:r>
              <a:rPr lang="hu-HU" dirty="0" err="1"/>
              <a:t>s</a:t>
            </a:r>
            <a:r>
              <a:rPr lang="hu-HU" dirty="0" err="1" smtClean="0"/>
              <a:t>tavebníctvo</a:t>
            </a:r>
            <a:r>
              <a:rPr lang="hu-HU" dirty="0" smtClean="0"/>
              <a:t> (</a:t>
            </a:r>
            <a:r>
              <a:rPr lang="hu-HU" dirty="0" err="1" smtClean="0"/>
              <a:t>projektovanie</a:t>
            </a:r>
            <a:r>
              <a:rPr lang="hu-HU" dirty="0" smtClean="0"/>
              <a:t> </a:t>
            </a:r>
            <a:r>
              <a:rPr lang="hu-HU" dirty="0" err="1" smtClean="0"/>
              <a:t>budov</a:t>
            </a:r>
            <a:r>
              <a:rPr lang="hu-HU" dirty="0" smtClean="0"/>
              <a:t> </a:t>
            </a:r>
            <a:r>
              <a:rPr lang="hu-HU" dirty="0" err="1" smtClean="0"/>
              <a:t>pre</a:t>
            </a:r>
            <a:r>
              <a:rPr lang="hu-HU" dirty="0" smtClean="0"/>
              <a:t> </a:t>
            </a:r>
            <a:r>
              <a:rPr lang="hu-HU" dirty="0" err="1" smtClean="0"/>
              <a:t>turistické</a:t>
            </a:r>
            <a:r>
              <a:rPr lang="hu-HU" dirty="0" smtClean="0"/>
              <a:t> </a:t>
            </a:r>
            <a:r>
              <a:rPr lang="hu-HU" dirty="0" err="1" smtClean="0"/>
              <a:t>ubytovanie</a:t>
            </a:r>
            <a:r>
              <a:rPr lang="hu-HU" dirty="0" smtClean="0"/>
              <a:t>); </a:t>
            </a:r>
          </a:p>
          <a:p>
            <a:pPr lvl="1" eaLnBrk="1" hangingPunct="1"/>
            <a:r>
              <a:rPr lang="hu-HU" dirty="0" err="1" smtClean="0"/>
              <a:t>sociológia</a:t>
            </a:r>
            <a:r>
              <a:rPr lang="hu-HU" dirty="0" smtClean="0"/>
              <a:t>;</a:t>
            </a:r>
          </a:p>
          <a:p>
            <a:pPr lvl="1" eaLnBrk="1" hangingPunct="1"/>
            <a:r>
              <a:rPr lang="hu-HU" dirty="0" smtClean="0"/>
              <a:t>antropológia.</a:t>
            </a:r>
            <a:endParaRPr lang="ru-RU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6084" y="44624"/>
            <a:ext cx="3300412" cy="520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021288"/>
            <a:ext cx="1571636" cy="7827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8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2" y="81549"/>
            <a:ext cx="2744663" cy="6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17814"/>
            <a:ext cx="778796" cy="8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7117"/>
            <a:ext cx="2516300" cy="3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086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675687" cy="53292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z="2600" dirty="0" err="1" smtClean="0"/>
              <a:t>Situácia</a:t>
            </a:r>
            <a:r>
              <a:rPr lang="hu-HU" sz="2600" dirty="0" smtClean="0"/>
              <a:t> </a:t>
            </a:r>
            <a:r>
              <a:rPr lang="hu-HU" sz="2600" dirty="0" err="1" smtClean="0"/>
              <a:t>turistického</a:t>
            </a:r>
            <a:r>
              <a:rPr lang="hu-HU" sz="2600" dirty="0" smtClean="0"/>
              <a:t> </a:t>
            </a:r>
            <a:r>
              <a:rPr lang="hu-HU" sz="2600" dirty="0" err="1" smtClean="0"/>
              <a:t>vedného</a:t>
            </a:r>
            <a:r>
              <a:rPr lang="hu-HU" sz="2600" dirty="0" smtClean="0"/>
              <a:t> </a:t>
            </a:r>
            <a:r>
              <a:rPr lang="hu-HU" sz="2600" dirty="0" err="1" smtClean="0"/>
              <a:t>odboru</a:t>
            </a:r>
            <a:r>
              <a:rPr lang="hu-HU" sz="2600" dirty="0" smtClean="0"/>
              <a:t> v </a:t>
            </a:r>
            <a:r>
              <a:rPr lang="hu-HU" sz="2600" dirty="0" err="1" smtClean="0"/>
              <a:t>systéme</a:t>
            </a:r>
            <a:r>
              <a:rPr lang="hu-HU" sz="2600" dirty="0" smtClean="0"/>
              <a:t> </a:t>
            </a:r>
            <a:r>
              <a:rPr lang="hu-HU" sz="2600" dirty="0" err="1" smtClean="0"/>
              <a:t>multidisciplinartita</a:t>
            </a:r>
            <a:r>
              <a:rPr lang="hu-HU" sz="2600" dirty="0" smtClean="0"/>
              <a:t>, </a:t>
            </a:r>
            <a:r>
              <a:rPr lang="hu-HU" sz="2600" dirty="0" err="1" smtClean="0"/>
              <a:t>transdisciplinarita</a:t>
            </a:r>
            <a:endParaRPr lang="hu-HU" sz="2600" dirty="0" smtClean="0"/>
          </a:p>
          <a:p>
            <a:pPr eaLnBrk="1" hangingPunct="1">
              <a:lnSpc>
                <a:spcPct val="80000"/>
              </a:lnSpc>
            </a:pPr>
            <a:r>
              <a:rPr lang="hu-HU" sz="2600" dirty="0" err="1" smtClean="0"/>
              <a:t>Mulitidisciplinarita</a:t>
            </a:r>
            <a:r>
              <a:rPr lang="hu-HU" sz="2600" dirty="0" smtClean="0"/>
              <a:t> </a:t>
            </a:r>
            <a:r>
              <a:rPr lang="hu-HU" sz="2600" dirty="0" err="1" smtClean="0"/>
              <a:t>turizmu</a:t>
            </a:r>
            <a:r>
              <a:rPr lang="hu-HU" sz="2600" dirty="0" smtClean="0"/>
              <a:t> – </a:t>
            </a:r>
            <a:r>
              <a:rPr lang="hu-HU" sz="2600" dirty="0" err="1" smtClean="0"/>
              <a:t>predstavitelia</a:t>
            </a:r>
            <a:r>
              <a:rPr lang="hu-HU" sz="2600" dirty="0" smtClean="0"/>
              <a:t> </a:t>
            </a:r>
            <a:r>
              <a:rPr lang="hu-HU" sz="2600" dirty="0" err="1" smtClean="0"/>
              <a:t>jednotlivých</a:t>
            </a:r>
            <a:r>
              <a:rPr lang="hu-HU" sz="2600" dirty="0" smtClean="0"/>
              <a:t> </a:t>
            </a:r>
            <a:r>
              <a:rPr lang="hu-HU" sz="2600" dirty="0" err="1" smtClean="0"/>
              <a:t>vedných</a:t>
            </a:r>
            <a:r>
              <a:rPr lang="hu-HU" sz="2600" dirty="0" smtClean="0"/>
              <a:t> </a:t>
            </a:r>
            <a:r>
              <a:rPr lang="hu-HU" sz="2600" dirty="0" err="1" smtClean="0"/>
              <a:t>odborov</a:t>
            </a:r>
            <a:r>
              <a:rPr lang="hu-HU" sz="2600" dirty="0" smtClean="0"/>
              <a:t> </a:t>
            </a:r>
            <a:r>
              <a:rPr lang="hu-HU" sz="2600" dirty="0" err="1" smtClean="0"/>
              <a:t>skúmajú</a:t>
            </a:r>
            <a:r>
              <a:rPr lang="hu-HU" sz="2600" dirty="0" smtClean="0"/>
              <a:t> turizmus </a:t>
            </a:r>
            <a:r>
              <a:rPr lang="hu-HU" sz="2600" dirty="0" err="1" smtClean="0"/>
              <a:t>so</a:t>
            </a:r>
            <a:r>
              <a:rPr lang="hu-HU" sz="2600" dirty="0" smtClean="0"/>
              <a:t> </a:t>
            </a:r>
            <a:r>
              <a:rPr lang="hu-HU" sz="2600" dirty="0" err="1" smtClean="0"/>
              <a:t>svojimi</a:t>
            </a:r>
            <a:r>
              <a:rPr lang="hu-HU" sz="2600" dirty="0" smtClean="0"/>
              <a:t> </a:t>
            </a:r>
            <a:r>
              <a:rPr lang="hu-HU" sz="2600" dirty="0" err="1" smtClean="0"/>
              <a:t>pojmami</a:t>
            </a:r>
            <a:r>
              <a:rPr lang="hu-HU" sz="2600" dirty="0" smtClean="0"/>
              <a:t> a </a:t>
            </a:r>
            <a:r>
              <a:rPr lang="hu-HU" sz="2600" dirty="0" err="1" smtClean="0"/>
              <a:t>výskumnými</a:t>
            </a:r>
            <a:r>
              <a:rPr lang="hu-HU" sz="2600" dirty="0" smtClean="0"/>
              <a:t> </a:t>
            </a:r>
            <a:r>
              <a:rPr lang="hu-HU" sz="2600" dirty="0" err="1" smtClean="0"/>
              <a:t>metódami</a:t>
            </a:r>
            <a:endParaRPr lang="hu-HU" sz="2600" dirty="0" smtClean="0"/>
          </a:p>
          <a:p>
            <a:pPr eaLnBrk="1" hangingPunct="1">
              <a:lnSpc>
                <a:spcPct val="80000"/>
              </a:lnSpc>
            </a:pPr>
            <a:r>
              <a:rPr lang="hu-HU" sz="2600" dirty="0" err="1" smtClean="0"/>
              <a:t>Interdisciplinárne-</a:t>
            </a:r>
            <a:r>
              <a:rPr lang="hu-HU" sz="2600" dirty="0" smtClean="0"/>
              <a:t> </a:t>
            </a:r>
            <a:r>
              <a:rPr lang="hu-HU" sz="2600" dirty="0" err="1" smtClean="0"/>
              <a:t>nesprávne</a:t>
            </a:r>
            <a:endParaRPr lang="hu-HU" sz="2600" dirty="0" smtClean="0"/>
          </a:p>
          <a:p>
            <a:pPr eaLnBrk="1" hangingPunct="1">
              <a:lnSpc>
                <a:spcPct val="80000"/>
              </a:lnSpc>
            </a:pPr>
            <a:r>
              <a:rPr lang="hu-HU" sz="2600" dirty="0" err="1" smtClean="0"/>
              <a:t>Transdisciplinárne-</a:t>
            </a:r>
            <a:r>
              <a:rPr lang="hu-HU" sz="2600" dirty="0" smtClean="0"/>
              <a:t> </a:t>
            </a:r>
            <a:r>
              <a:rPr lang="hu-HU" sz="2600" dirty="0" err="1" smtClean="0"/>
              <a:t>úzka</a:t>
            </a:r>
            <a:r>
              <a:rPr lang="hu-HU" sz="2600" dirty="0" smtClean="0"/>
              <a:t> </a:t>
            </a:r>
            <a:r>
              <a:rPr lang="hu-HU" sz="2600" dirty="0" err="1" smtClean="0"/>
              <a:t>spolupráca</a:t>
            </a:r>
            <a:r>
              <a:rPr lang="hu-HU" sz="2600" dirty="0" smtClean="0"/>
              <a:t> </a:t>
            </a:r>
            <a:r>
              <a:rPr lang="hu-HU" sz="2600" dirty="0" err="1" smtClean="0"/>
              <a:t>medzi</a:t>
            </a:r>
            <a:r>
              <a:rPr lang="hu-HU" sz="2600" dirty="0" smtClean="0"/>
              <a:t> </a:t>
            </a:r>
            <a:r>
              <a:rPr lang="hu-HU" sz="2600" dirty="0" err="1" smtClean="0"/>
              <a:t>vyskumníkmi</a:t>
            </a:r>
            <a:r>
              <a:rPr lang="hu-HU" sz="2600" dirty="0" smtClean="0"/>
              <a:t> </a:t>
            </a:r>
            <a:r>
              <a:rPr lang="hu-HU" sz="2600" dirty="0" err="1" smtClean="0"/>
              <a:t>rôznych</a:t>
            </a:r>
            <a:r>
              <a:rPr lang="hu-HU" sz="2600" dirty="0" smtClean="0"/>
              <a:t> </a:t>
            </a:r>
            <a:r>
              <a:rPr lang="hu-HU" sz="2600" dirty="0" err="1" smtClean="0"/>
              <a:t>odborov</a:t>
            </a:r>
            <a:r>
              <a:rPr lang="hu-HU" sz="2600" dirty="0" smtClean="0"/>
              <a:t> </a:t>
            </a:r>
            <a:r>
              <a:rPr lang="hu-HU" sz="2600" dirty="0" err="1" smtClean="0"/>
              <a:t>skúmajúcich</a:t>
            </a:r>
            <a:r>
              <a:rPr lang="hu-HU" sz="2600" dirty="0" smtClean="0"/>
              <a:t> </a:t>
            </a:r>
            <a:r>
              <a:rPr lang="hu-HU" sz="2600" dirty="0" err="1" smtClean="0"/>
              <a:t>danú</a:t>
            </a:r>
            <a:r>
              <a:rPr lang="hu-HU" sz="2600" dirty="0" smtClean="0"/>
              <a:t> </a:t>
            </a:r>
            <a:r>
              <a:rPr lang="hu-HU" sz="2600" dirty="0" err="1" smtClean="0"/>
              <a:t>problematiku</a:t>
            </a:r>
            <a:endParaRPr lang="hu-HU" sz="2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u-HU" sz="2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u-HU" sz="2600" dirty="0" smtClean="0"/>
              <a:t>   </a:t>
            </a:r>
            <a:r>
              <a:rPr lang="hu-HU" sz="2600" dirty="0" err="1" smtClean="0"/>
              <a:t>Turizmológia</a:t>
            </a:r>
            <a:r>
              <a:rPr lang="hu-HU" sz="2600" dirty="0" smtClean="0"/>
              <a:t> – </a:t>
            </a:r>
            <a:r>
              <a:rPr lang="hu-HU" sz="2600" dirty="0" err="1" smtClean="0"/>
              <a:t>vedný</a:t>
            </a:r>
            <a:r>
              <a:rPr lang="hu-HU" sz="2600" dirty="0" smtClean="0"/>
              <a:t> </a:t>
            </a:r>
            <a:r>
              <a:rPr lang="hu-HU" sz="2600" dirty="0" err="1" smtClean="0"/>
              <a:t>odbor</a:t>
            </a:r>
            <a:r>
              <a:rPr lang="hu-HU" sz="2600" dirty="0" smtClean="0"/>
              <a:t> </a:t>
            </a:r>
            <a:r>
              <a:rPr lang="hu-HU" sz="2600" dirty="0" err="1" smtClean="0"/>
              <a:t>zaoberajúci</a:t>
            </a:r>
            <a:r>
              <a:rPr lang="hu-HU" sz="2600" dirty="0" smtClean="0"/>
              <a:t> </a:t>
            </a:r>
            <a:r>
              <a:rPr lang="hu-HU" sz="2600" dirty="0" err="1" smtClean="0"/>
              <a:t>sa</a:t>
            </a:r>
            <a:r>
              <a:rPr lang="hu-HU" sz="2600" dirty="0"/>
              <a:t> </a:t>
            </a:r>
            <a:r>
              <a:rPr lang="hu-HU" sz="2600" dirty="0" smtClean="0"/>
              <a:t>     </a:t>
            </a:r>
            <a:r>
              <a:rPr lang="hu-HU" sz="2600" dirty="0" err="1" smtClean="0"/>
              <a:t>transdiciplinárne</a:t>
            </a:r>
            <a:r>
              <a:rPr lang="hu-HU" sz="2600" dirty="0" smtClean="0"/>
              <a:t> </a:t>
            </a:r>
            <a:r>
              <a:rPr lang="hu-HU" sz="2600" dirty="0" err="1" smtClean="0"/>
              <a:t>turizmom</a:t>
            </a:r>
            <a:r>
              <a:rPr lang="hu-HU" sz="2600" dirty="0" smtClean="0"/>
              <a:t>.</a:t>
            </a:r>
            <a:endParaRPr lang="ru-RU" sz="26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6084" y="44624"/>
            <a:ext cx="3300412" cy="520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021288"/>
            <a:ext cx="1571636" cy="7827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9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17814"/>
            <a:ext cx="778796" cy="8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7117"/>
            <a:ext cx="2516300" cy="3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2" y="81549"/>
            <a:ext cx="2744663" cy="6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540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8229600" cy="558899"/>
          </a:xfrm>
        </p:spPr>
        <p:txBody>
          <a:bodyPr/>
          <a:lstStyle/>
          <a:p>
            <a:pPr eaLnBrk="1" hangingPunct="1"/>
            <a:r>
              <a:rPr lang="hu-HU" b="1" dirty="0" smtClean="0"/>
              <a:t>Turizmus </a:t>
            </a:r>
            <a:r>
              <a:rPr lang="hu-HU" b="1" dirty="0" err="1" smtClean="0"/>
              <a:t>ako</a:t>
            </a:r>
            <a:r>
              <a:rPr lang="hu-HU" b="1" dirty="0" smtClean="0"/>
              <a:t> </a:t>
            </a:r>
            <a:r>
              <a:rPr lang="hu-HU" b="1" dirty="0" err="1" smtClean="0"/>
              <a:t>výskumný</a:t>
            </a:r>
            <a:r>
              <a:rPr lang="hu-HU" b="1" dirty="0" smtClean="0"/>
              <a:t> </a:t>
            </a:r>
            <a:r>
              <a:rPr lang="hu-HU" b="1" dirty="0" err="1" smtClean="0"/>
              <a:t>problém</a:t>
            </a:r>
            <a:endParaRPr lang="ru-RU" b="1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24744"/>
            <a:ext cx="8229600" cy="288032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sz="2800" dirty="0" smtClean="0"/>
              <a:t>TURIZMUS VO SVETE ŠKOLY</a:t>
            </a:r>
          </a:p>
          <a:p>
            <a:pPr eaLnBrk="1" hangingPunct="1"/>
            <a:r>
              <a:rPr lang="hu-HU" sz="2800" dirty="0" err="1" smtClean="0"/>
              <a:t>Turistický</a:t>
            </a:r>
            <a:r>
              <a:rPr lang="hu-HU" sz="2800" dirty="0" smtClean="0"/>
              <a:t> </a:t>
            </a:r>
            <a:r>
              <a:rPr lang="hu-HU" sz="2800" dirty="0" err="1" smtClean="0"/>
              <a:t>výskum</a:t>
            </a:r>
            <a:r>
              <a:rPr lang="hu-HU" sz="2800" dirty="0" smtClean="0"/>
              <a:t> – </a:t>
            </a:r>
            <a:r>
              <a:rPr lang="hu-HU" sz="2800" dirty="0" err="1" smtClean="0"/>
              <a:t>pre</a:t>
            </a:r>
            <a:r>
              <a:rPr lang="hu-HU" sz="2800" dirty="0" smtClean="0"/>
              <a:t> </a:t>
            </a:r>
            <a:r>
              <a:rPr lang="hu-HU" sz="2800" dirty="0" err="1" smtClean="0"/>
              <a:t>bežného</a:t>
            </a:r>
            <a:r>
              <a:rPr lang="hu-HU" sz="2800" dirty="0" smtClean="0"/>
              <a:t> </a:t>
            </a:r>
            <a:r>
              <a:rPr lang="hu-HU" sz="2800" dirty="0" err="1" smtClean="0"/>
              <a:t>človeka</a:t>
            </a:r>
            <a:r>
              <a:rPr lang="hu-HU" sz="2800" dirty="0" smtClean="0"/>
              <a:t> </a:t>
            </a:r>
            <a:r>
              <a:rPr lang="hu-HU" sz="2800" dirty="0" err="1" smtClean="0"/>
              <a:t>nie</a:t>
            </a:r>
            <a:r>
              <a:rPr lang="hu-HU" sz="2800" dirty="0" smtClean="0"/>
              <a:t> </a:t>
            </a:r>
            <a:r>
              <a:rPr lang="hu-HU" sz="2800" dirty="0" err="1" smtClean="0"/>
              <a:t>je</a:t>
            </a:r>
            <a:r>
              <a:rPr lang="hu-HU" sz="2800" dirty="0" smtClean="0"/>
              <a:t> </a:t>
            </a:r>
            <a:r>
              <a:rPr lang="hu-HU" sz="2800" dirty="0" err="1" smtClean="0"/>
              <a:t>jednoznačné</a:t>
            </a:r>
            <a:r>
              <a:rPr lang="hu-HU" sz="2800" dirty="0" smtClean="0"/>
              <a:t> </a:t>
            </a:r>
            <a:r>
              <a:rPr lang="hu-HU" sz="2800" dirty="0" err="1" smtClean="0"/>
              <a:t>čím</a:t>
            </a:r>
            <a:r>
              <a:rPr lang="hu-HU" sz="2800" dirty="0" smtClean="0"/>
              <a:t> </a:t>
            </a:r>
            <a:r>
              <a:rPr lang="hu-HU" sz="2800" dirty="0" err="1" smtClean="0"/>
              <a:t>sa</a:t>
            </a:r>
            <a:r>
              <a:rPr lang="hu-HU" sz="2800" dirty="0" smtClean="0"/>
              <a:t> </a:t>
            </a:r>
            <a:r>
              <a:rPr lang="hu-HU" sz="2800" dirty="0" err="1" smtClean="0"/>
              <a:t>zaoberá</a:t>
            </a:r>
            <a:r>
              <a:rPr lang="hu-HU" sz="2800" dirty="0" smtClean="0"/>
              <a:t>!</a:t>
            </a:r>
          </a:p>
          <a:p>
            <a:pPr eaLnBrk="1" hangingPunct="1"/>
            <a:r>
              <a:rPr lang="hu-HU" sz="2800" dirty="0" err="1" smtClean="0"/>
              <a:t>Školská</a:t>
            </a:r>
            <a:r>
              <a:rPr lang="hu-HU" sz="2800" dirty="0" smtClean="0"/>
              <a:t> </a:t>
            </a:r>
            <a:r>
              <a:rPr lang="hu-HU" sz="2800" dirty="0" err="1" smtClean="0"/>
              <a:t>výučba</a:t>
            </a:r>
            <a:r>
              <a:rPr lang="hu-HU" sz="2800" dirty="0" smtClean="0"/>
              <a:t> – </a:t>
            </a:r>
            <a:r>
              <a:rPr lang="hu-HU" sz="2800" dirty="0" err="1" smtClean="0"/>
              <a:t>vžťahy</a:t>
            </a:r>
            <a:r>
              <a:rPr lang="hu-HU" sz="2800" dirty="0" smtClean="0"/>
              <a:t>, </a:t>
            </a:r>
            <a:r>
              <a:rPr lang="hu-HU" sz="2800" dirty="0" err="1" smtClean="0"/>
              <a:t>predstvay</a:t>
            </a:r>
            <a:r>
              <a:rPr lang="hu-HU" sz="2800" dirty="0" smtClean="0"/>
              <a:t>;</a:t>
            </a:r>
          </a:p>
          <a:p>
            <a:pPr eaLnBrk="1" hangingPunct="1"/>
            <a:r>
              <a:rPr lang="hu-HU" sz="2800" dirty="0" err="1" smtClean="0"/>
              <a:t>Lekár</a:t>
            </a:r>
            <a:r>
              <a:rPr lang="hu-HU" sz="2800" dirty="0" smtClean="0"/>
              <a:t>, </a:t>
            </a:r>
            <a:r>
              <a:rPr lang="hu-HU" sz="2800" dirty="0" err="1" smtClean="0"/>
              <a:t>knihovník</a:t>
            </a:r>
            <a:r>
              <a:rPr lang="hu-HU" sz="2800" dirty="0" smtClean="0"/>
              <a:t>, </a:t>
            </a:r>
            <a:r>
              <a:rPr lang="hu-HU" sz="2800" dirty="0" err="1" smtClean="0"/>
              <a:t>kozmonaut</a:t>
            </a:r>
            <a:r>
              <a:rPr lang="hu-HU" sz="2800" dirty="0" smtClean="0"/>
              <a:t>, </a:t>
            </a:r>
            <a:r>
              <a:rPr lang="hu-HU" sz="2800" dirty="0" err="1" smtClean="0"/>
              <a:t>polárny</a:t>
            </a:r>
            <a:r>
              <a:rPr lang="hu-HU" sz="2800" dirty="0" smtClean="0"/>
              <a:t> </a:t>
            </a:r>
            <a:r>
              <a:rPr lang="hu-HU" sz="2800" dirty="0" err="1" smtClean="0"/>
              <a:t>bádateľ</a:t>
            </a:r>
            <a:r>
              <a:rPr lang="hu-HU" sz="2800" dirty="0" smtClean="0"/>
              <a:t>, </a:t>
            </a:r>
            <a:r>
              <a:rPr lang="hu-HU" sz="2800" dirty="0" err="1" smtClean="0"/>
              <a:t>rodinný</a:t>
            </a:r>
            <a:r>
              <a:rPr lang="hu-HU" sz="2800" dirty="0" smtClean="0"/>
              <a:t> </a:t>
            </a:r>
            <a:r>
              <a:rPr lang="hu-HU" sz="2800" dirty="0" err="1" smtClean="0"/>
              <a:t>vedec</a:t>
            </a:r>
            <a:r>
              <a:rPr lang="hu-HU" sz="2800" dirty="0" smtClean="0"/>
              <a:t>.</a:t>
            </a:r>
            <a:endParaRPr lang="ru-RU" sz="2800" dirty="0" smtClean="0"/>
          </a:p>
        </p:txBody>
      </p:sp>
      <p:pic>
        <p:nvPicPr>
          <p:cNvPr id="9220" name="Picture 4" descr="Hotel_baze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3933825"/>
            <a:ext cx="38512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dsc0780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960813"/>
            <a:ext cx="3672978" cy="244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6084" y="44624"/>
            <a:ext cx="3300412" cy="520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6021288"/>
            <a:ext cx="1571636" cy="7827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1" name="Dátum hely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10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2" y="81549"/>
            <a:ext cx="2744663" cy="6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204" y="5891794"/>
            <a:ext cx="778796" cy="8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7117"/>
            <a:ext cx="2516300" cy="3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848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8424863" cy="1139825"/>
          </a:xfrm>
        </p:spPr>
        <p:txBody>
          <a:bodyPr/>
          <a:lstStyle/>
          <a:p>
            <a:pPr eaLnBrk="1" hangingPunct="1"/>
            <a:r>
              <a:rPr lang="hu-HU" sz="3800" dirty="0" err="1" smtClean="0"/>
              <a:t>Každodenné</a:t>
            </a:r>
            <a:r>
              <a:rPr lang="hu-HU" sz="3800" dirty="0" smtClean="0"/>
              <a:t> </a:t>
            </a:r>
            <a:r>
              <a:rPr lang="hu-HU" sz="3800" dirty="0" err="1" smtClean="0"/>
              <a:t>postrehy</a:t>
            </a:r>
            <a:r>
              <a:rPr lang="hu-HU" sz="3800" dirty="0" smtClean="0"/>
              <a:t> a </a:t>
            </a:r>
            <a:r>
              <a:rPr lang="hu-HU" sz="3800" dirty="0" err="1" smtClean="0"/>
              <a:t>výskum</a:t>
            </a:r>
            <a:r>
              <a:rPr lang="hu-HU" sz="3800" dirty="0" smtClean="0"/>
              <a:t> </a:t>
            </a:r>
            <a:r>
              <a:rPr lang="hu-HU" sz="3800" dirty="0" err="1" smtClean="0"/>
              <a:t>turizmu</a:t>
            </a:r>
            <a:r>
              <a:rPr lang="hu-HU" sz="3800" dirty="0" smtClean="0"/>
              <a:t/>
            </a:r>
            <a:br>
              <a:rPr lang="hu-HU" sz="3800" dirty="0" smtClean="0"/>
            </a:br>
            <a:endParaRPr lang="ru-RU" sz="38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848"/>
            <a:ext cx="8686800" cy="4070077"/>
          </a:xfrm>
        </p:spPr>
        <p:txBody>
          <a:bodyPr/>
          <a:lstStyle/>
          <a:p>
            <a:pPr eaLnBrk="1" hangingPunct="1"/>
            <a:r>
              <a:rPr lang="hu-HU" dirty="0" smtClean="0"/>
              <a:t>Turizmus </a:t>
            </a:r>
            <a:r>
              <a:rPr lang="hu-HU" dirty="0" err="1" smtClean="0"/>
              <a:t>patrí</a:t>
            </a:r>
            <a:r>
              <a:rPr lang="hu-HU" dirty="0" smtClean="0"/>
              <a:t> </a:t>
            </a:r>
            <a:r>
              <a:rPr lang="hu-HU" dirty="0" err="1" smtClean="0"/>
              <a:t>medzi</a:t>
            </a:r>
            <a:r>
              <a:rPr lang="hu-HU" dirty="0" smtClean="0"/>
              <a:t> </a:t>
            </a:r>
            <a:r>
              <a:rPr lang="hu-HU" dirty="0" err="1" smtClean="0"/>
              <a:t>tie</a:t>
            </a:r>
            <a:r>
              <a:rPr lang="hu-HU" dirty="0" smtClean="0"/>
              <a:t> </a:t>
            </a:r>
            <a:r>
              <a:rPr lang="hu-HU" dirty="0" err="1" smtClean="0"/>
              <a:t>javy</a:t>
            </a:r>
            <a:r>
              <a:rPr lang="hu-HU" dirty="0" smtClean="0"/>
              <a:t>, o </a:t>
            </a:r>
            <a:r>
              <a:rPr lang="hu-HU" dirty="0" err="1" smtClean="0"/>
              <a:t>ktorých</a:t>
            </a:r>
            <a:r>
              <a:rPr lang="hu-HU" dirty="0" smtClean="0"/>
              <a:t> </a:t>
            </a:r>
            <a:r>
              <a:rPr lang="hu-HU" dirty="0" err="1" smtClean="0"/>
              <a:t>ľudia</a:t>
            </a:r>
            <a:r>
              <a:rPr lang="hu-HU" dirty="0" smtClean="0"/>
              <a:t> </a:t>
            </a:r>
            <a:r>
              <a:rPr lang="hu-HU" dirty="0" err="1" smtClean="0"/>
              <a:t>majú</a:t>
            </a:r>
            <a:r>
              <a:rPr lang="hu-HU" dirty="0" smtClean="0"/>
              <a:t> </a:t>
            </a:r>
            <a:r>
              <a:rPr lang="hu-HU" dirty="0" err="1" smtClean="0"/>
              <a:t>určite</a:t>
            </a:r>
            <a:r>
              <a:rPr lang="hu-HU" dirty="0" smtClean="0"/>
              <a:t> </a:t>
            </a:r>
            <a:r>
              <a:rPr lang="hu-HU" dirty="0" err="1" smtClean="0"/>
              <a:t>vedomosti</a:t>
            </a:r>
            <a:endParaRPr lang="hu-HU" dirty="0" smtClean="0"/>
          </a:p>
          <a:p>
            <a:pPr eaLnBrk="1" hangingPunct="1"/>
            <a:r>
              <a:rPr lang="hu-HU" dirty="0" smtClean="0"/>
              <a:t>„</a:t>
            </a:r>
            <a:r>
              <a:rPr lang="hu-HU" dirty="0" err="1" smtClean="0"/>
              <a:t>Každý</a:t>
            </a:r>
            <a:r>
              <a:rPr lang="hu-HU" dirty="0" smtClean="0"/>
              <a:t> </a:t>
            </a:r>
            <a:r>
              <a:rPr lang="hu-HU" dirty="0" err="1" smtClean="0"/>
              <a:t>tomu</a:t>
            </a:r>
            <a:r>
              <a:rPr lang="hu-HU" dirty="0" smtClean="0"/>
              <a:t> </a:t>
            </a:r>
            <a:r>
              <a:rPr lang="hu-HU" dirty="0" err="1" smtClean="0"/>
              <a:t>rozumie</a:t>
            </a:r>
            <a:r>
              <a:rPr lang="hu-HU" dirty="0" smtClean="0"/>
              <a:t>”</a:t>
            </a:r>
          </a:p>
          <a:p>
            <a:pPr eaLnBrk="1" hangingPunct="1"/>
            <a:r>
              <a:rPr lang="hu-HU" dirty="0" err="1" smtClean="0"/>
              <a:t>Cestujú</a:t>
            </a:r>
            <a:r>
              <a:rPr lang="hu-HU" dirty="0" smtClean="0"/>
              <a:t> </a:t>
            </a:r>
            <a:r>
              <a:rPr lang="hu-HU" dirty="0" err="1" smtClean="0"/>
              <a:t>alebo</a:t>
            </a:r>
            <a:r>
              <a:rPr lang="hu-HU" dirty="0" smtClean="0"/>
              <a:t> </a:t>
            </a:r>
            <a:r>
              <a:rPr lang="hu-HU" dirty="0" err="1" smtClean="0"/>
              <a:t>sa</a:t>
            </a:r>
            <a:r>
              <a:rPr lang="hu-HU" dirty="0" smtClean="0"/>
              <a:t> </a:t>
            </a:r>
            <a:r>
              <a:rPr lang="hu-HU" dirty="0" err="1" smtClean="0"/>
              <a:t>stretávajú</a:t>
            </a:r>
            <a:r>
              <a:rPr lang="hu-HU" dirty="0" smtClean="0"/>
              <a:t> s </a:t>
            </a:r>
            <a:r>
              <a:rPr lang="hu-HU" dirty="0" err="1" smtClean="0"/>
              <a:t>cestujúcimi</a:t>
            </a:r>
            <a:r>
              <a:rPr lang="hu-HU" dirty="0" smtClean="0"/>
              <a:t>;</a:t>
            </a:r>
          </a:p>
          <a:p>
            <a:pPr eaLnBrk="1" hangingPunct="1"/>
            <a:r>
              <a:rPr lang="hu-HU" dirty="0" smtClean="0"/>
              <a:t>Média;</a:t>
            </a:r>
          </a:p>
          <a:p>
            <a:pPr eaLnBrk="1" hangingPunct="1"/>
            <a:r>
              <a:rPr lang="hu-HU" dirty="0" smtClean="0"/>
              <a:t>1/7 </a:t>
            </a:r>
            <a:r>
              <a:rPr lang="hu-HU" dirty="0" err="1" smtClean="0"/>
              <a:t>zemegule</a:t>
            </a:r>
            <a:r>
              <a:rPr lang="hu-HU" dirty="0" smtClean="0"/>
              <a:t> </a:t>
            </a:r>
            <a:r>
              <a:rPr lang="hu-HU" dirty="0" err="1" smtClean="0"/>
              <a:t>sa</a:t>
            </a:r>
            <a:r>
              <a:rPr lang="hu-HU" dirty="0" smtClean="0"/>
              <a:t> </a:t>
            </a:r>
            <a:r>
              <a:rPr lang="hu-HU" dirty="0" err="1" smtClean="0"/>
              <a:t>ho</a:t>
            </a:r>
            <a:r>
              <a:rPr lang="hu-HU" dirty="0" smtClean="0"/>
              <a:t> </a:t>
            </a:r>
            <a:r>
              <a:rPr lang="hu-HU" dirty="0" err="1" smtClean="0"/>
              <a:t>zúčastňuje</a:t>
            </a:r>
            <a:r>
              <a:rPr lang="hu-HU" dirty="0" smtClean="0"/>
              <a:t>;</a:t>
            </a:r>
            <a:endParaRPr lang="ru-RU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6084" y="44624"/>
            <a:ext cx="3300412" cy="520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021288"/>
            <a:ext cx="1571636" cy="7827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8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2" y="81549"/>
            <a:ext cx="2744663" cy="6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17814"/>
            <a:ext cx="778796" cy="8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7117"/>
            <a:ext cx="2516300" cy="3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047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/>
          <a:lstStyle/>
          <a:p>
            <a:pPr eaLnBrk="1" hangingPunct="1"/>
            <a:r>
              <a:rPr lang="hu-HU" sz="3800" dirty="0" err="1" smtClean="0"/>
              <a:t>Každodenné</a:t>
            </a:r>
            <a:r>
              <a:rPr lang="hu-HU" sz="3800" dirty="0" smtClean="0"/>
              <a:t> </a:t>
            </a:r>
            <a:r>
              <a:rPr lang="hu-HU" sz="3800" dirty="0" err="1" smtClean="0"/>
              <a:t>postrehy</a:t>
            </a:r>
            <a:r>
              <a:rPr lang="hu-HU" sz="3800" dirty="0" smtClean="0"/>
              <a:t> a </a:t>
            </a:r>
            <a:r>
              <a:rPr lang="hu-HU" sz="3800" dirty="0" err="1" smtClean="0"/>
              <a:t>výskum</a:t>
            </a:r>
            <a:r>
              <a:rPr lang="hu-HU" sz="3800" dirty="0" smtClean="0"/>
              <a:t> </a:t>
            </a:r>
            <a:r>
              <a:rPr lang="hu-HU" sz="3800" dirty="0" err="1" smtClean="0"/>
              <a:t>turizmu</a:t>
            </a:r>
            <a:r>
              <a:rPr lang="hu-HU" sz="3800" dirty="0" smtClean="0"/>
              <a:t/>
            </a:r>
            <a:br>
              <a:rPr lang="hu-HU" sz="3800" dirty="0" smtClean="0"/>
            </a:br>
            <a:endParaRPr lang="ru-RU" sz="38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29600" cy="4358109"/>
          </a:xfrm>
        </p:spPr>
        <p:txBody>
          <a:bodyPr/>
          <a:lstStyle/>
          <a:p>
            <a:pPr eaLnBrk="1" hangingPunct="1"/>
            <a:r>
              <a:rPr lang="hu-HU" dirty="0" smtClean="0"/>
              <a:t>Turizmus – </a:t>
            </a:r>
            <a:r>
              <a:rPr lang="hu-HU" dirty="0" err="1" smtClean="0"/>
              <a:t>ako</a:t>
            </a:r>
            <a:r>
              <a:rPr lang="hu-HU" dirty="0" smtClean="0"/>
              <a:t> katalizátor a </a:t>
            </a:r>
            <a:r>
              <a:rPr lang="hu-HU" dirty="0" err="1" smtClean="0"/>
              <a:t>užívateľ</a:t>
            </a:r>
            <a:r>
              <a:rPr lang="hu-HU" dirty="0" smtClean="0"/>
              <a:t> </a:t>
            </a:r>
            <a:r>
              <a:rPr lang="hu-HU" dirty="0" err="1" smtClean="0"/>
              <a:t>globalizácie</a:t>
            </a:r>
            <a:r>
              <a:rPr lang="hu-HU" dirty="0" smtClean="0"/>
              <a:t> </a:t>
            </a:r>
            <a:r>
              <a:rPr lang="hu-HU" dirty="0" err="1" smtClean="0"/>
              <a:t>je</a:t>
            </a:r>
            <a:r>
              <a:rPr lang="hu-HU" dirty="0" smtClean="0"/>
              <a:t> </a:t>
            </a:r>
            <a:r>
              <a:rPr lang="hu-HU" dirty="0" err="1" smtClean="0"/>
              <a:t>zodpodvedný</a:t>
            </a:r>
            <a:r>
              <a:rPr lang="hu-HU" dirty="0" smtClean="0"/>
              <a:t> v </a:t>
            </a:r>
            <a:r>
              <a:rPr lang="hu-HU" dirty="0" err="1" smtClean="0"/>
              <a:t>ekonomike</a:t>
            </a:r>
            <a:r>
              <a:rPr lang="hu-HU" dirty="0" smtClean="0"/>
              <a:t>, </a:t>
            </a:r>
            <a:r>
              <a:rPr lang="hu-HU" dirty="0" err="1" smtClean="0"/>
              <a:t>kultúre</a:t>
            </a:r>
            <a:r>
              <a:rPr lang="hu-HU" dirty="0" smtClean="0"/>
              <a:t>, </a:t>
            </a:r>
            <a:r>
              <a:rPr lang="hu-HU" dirty="0" err="1" smtClean="0"/>
              <a:t>v</a:t>
            </a:r>
            <a:r>
              <a:rPr lang="hu-HU" dirty="0" smtClean="0"/>
              <a:t> </a:t>
            </a:r>
            <a:r>
              <a:rPr lang="hu-HU" dirty="0" err="1" smtClean="0"/>
              <a:t>zmenách</a:t>
            </a:r>
            <a:r>
              <a:rPr lang="hu-HU" dirty="0" smtClean="0"/>
              <a:t> </a:t>
            </a:r>
            <a:r>
              <a:rPr lang="hu-HU" dirty="0" err="1" smtClean="0"/>
              <a:t>pozitívnych</a:t>
            </a:r>
            <a:r>
              <a:rPr lang="hu-HU" dirty="0" smtClean="0"/>
              <a:t> aj </a:t>
            </a:r>
            <a:r>
              <a:rPr lang="hu-HU" dirty="0" err="1" smtClean="0"/>
              <a:t>negatívnych</a:t>
            </a:r>
            <a:r>
              <a:rPr lang="hu-HU" dirty="0" smtClean="0"/>
              <a:t> v </a:t>
            </a:r>
            <a:r>
              <a:rPr lang="hu-HU" dirty="0" err="1" smtClean="0"/>
              <a:t>prírode</a:t>
            </a:r>
            <a:endParaRPr lang="hu-HU" dirty="0" smtClean="0"/>
          </a:p>
          <a:p>
            <a:pPr eaLnBrk="1" hangingPunct="1"/>
            <a:r>
              <a:rPr lang="hu-HU" dirty="0" err="1" smtClean="0"/>
              <a:t>Výskum</a:t>
            </a:r>
            <a:r>
              <a:rPr lang="hu-HU" dirty="0" smtClean="0"/>
              <a:t> </a:t>
            </a:r>
            <a:r>
              <a:rPr lang="hu-HU" dirty="0" err="1" smtClean="0"/>
              <a:t>turizmu</a:t>
            </a:r>
            <a:r>
              <a:rPr lang="hu-HU" dirty="0" smtClean="0"/>
              <a:t> </a:t>
            </a:r>
            <a:r>
              <a:rPr lang="hu-HU" dirty="0" err="1" smtClean="0"/>
              <a:t>sa</a:t>
            </a:r>
            <a:r>
              <a:rPr lang="hu-HU" dirty="0" smtClean="0"/>
              <a:t> </a:t>
            </a:r>
            <a:r>
              <a:rPr lang="hu-HU" dirty="0" err="1" smtClean="0"/>
              <a:t>snaží</a:t>
            </a:r>
            <a:r>
              <a:rPr lang="hu-HU" dirty="0" smtClean="0"/>
              <a:t> </a:t>
            </a:r>
            <a:r>
              <a:rPr lang="hu-HU" dirty="0" err="1" smtClean="0"/>
              <a:t>riešiť</a:t>
            </a:r>
            <a:r>
              <a:rPr lang="hu-HU" dirty="0" smtClean="0"/>
              <a:t> </a:t>
            </a:r>
            <a:r>
              <a:rPr lang="hu-HU" dirty="0" err="1" smtClean="0"/>
              <a:t>tie</a:t>
            </a:r>
            <a:r>
              <a:rPr lang="hu-HU" dirty="0" smtClean="0"/>
              <a:t> </a:t>
            </a:r>
            <a:r>
              <a:rPr lang="hu-HU" dirty="0" err="1" smtClean="0"/>
              <a:t>problémy</a:t>
            </a:r>
            <a:r>
              <a:rPr lang="hu-HU" dirty="0" smtClean="0"/>
              <a:t> </a:t>
            </a:r>
            <a:r>
              <a:rPr lang="hu-HU" dirty="0" err="1" smtClean="0"/>
              <a:t>ktoré</a:t>
            </a:r>
            <a:r>
              <a:rPr lang="hu-HU" dirty="0" smtClean="0"/>
              <a:t> </a:t>
            </a:r>
            <a:r>
              <a:rPr lang="hu-HU" dirty="0" err="1" smtClean="0"/>
              <a:t>sa</a:t>
            </a:r>
            <a:r>
              <a:rPr lang="hu-HU" dirty="0" smtClean="0"/>
              <a:t> </a:t>
            </a:r>
            <a:r>
              <a:rPr lang="hu-HU" dirty="0" err="1" smtClean="0"/>
              <a:t>vyskytujú</a:t>
            </a:r>
            <a:r>
              <a:rPr lang="hu-HU" dirty="0" smtClean="0"/>
              <a:t> v </a:t>
            </a:r>
            <a:r>
              <a:rPr lang="hu-HU" dirty="0" err="1" smtClean="0"/>
              <a:t>rámci</a:t>
            </a:r>
            <a:r>
              <a:rPr lang="hu-HU" dirty="0" smtClean="0"/>
              <a:t> </a:t>
            </a:r>
            <a:r>
              <a:rPr lang="hu-HU" dirty="0" err="1" smtClean="0"/>
              <a:t>fungovania</a:t>
            </a:r>
            <a:r>
              <a:rPr lang="hu-HU" dirty="0" smtClean="0"/>
              <a:t> </a:t>
            </a:r>
            <a:r>
              <a:rPr lang="hu-HU" dirty="0" err="1" smtClean="0"/>
              <a:t>turizmu</a:t>
            </a:r>
            <a:r>
              <a:rPr lang="hu-HU" dirty="0" smtClean="0"/>
              <a:t>.</a:t>
            </a:r>
            <a:endParaRPr lang="ru-RU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6084" y="44624"/>
            <a:ext cx="3300412" cy="520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021288"/>
            <a:ext cx="1571636" cy="7827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8" name="Picture 2" descr="\\server\prenos\Adri - projekt\logok\husk_logo_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2" y="81549"/>
            <a:ext cx="2744663" cy="6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\prenos\ERB Ip_Sok_Ipolyszakállos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17814"/>
            <a:ext cx="778796" cy="8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\\server\prenos\Adri - projekt\logok\husk_slogan_1sor_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7117"/>
            <a:ext cx="2516300" cy="3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867698"/>
      </p:ext>
    </p:extLst>
  </p:cSld>
  <p:clrMapOvr>
    <a:masterClrMapping/>
  </p:clrMapOvr>
</p:sld>
</file>

<file path=ppt/theme/theme1.xml><?xml version="1.0" encoding="utf-8"?>
<a:theme xmlns:a="http://schemas.openxmlformats.org/drawingml/2006/main" name="Sarkos">
  <a:themeElements>
    <a:clrScheme name="Sarkos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Sarkos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rkos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485</TotalTime>
  <Words>1541</Words>
  <Application>Microsoft Office PowerPoint</Application>
  <PresentationFormat>Prezentácia na obrazovke (4:3)</PresentationFormat>
  <Paragraphs>203</Paragraphs>
  <Slides>37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37</vt:i4>
      </vt:variant>
    </vt:vector>
  </HeadingPairs>
  <TitlesOfParts>
    <vt:vector size="38" baseType="lpstr">
      <vt:lpstr>Sarkos</vt:lpstr>
      <vt:lpstr>Turizmus ako vedný odbor </vt:lpstr>
      <vt:lpstr>Turizmus vo svete vedy</vt:lpstr>
      <vt:lpstr>Intersektoralita a výskum turizmu</vt:lpstr>
      <vt:lpstr>Kritéria turistického vedného odboru</vt:lpstr>
      <vt:lpstr>Transdisciplinarita turizmu</vt:lpstr>
      <vt:lpstr>Prezentácia programu PowerPoint</vt:lpstr>
      <vt:lpstr>Turizmus ako výskumný problém</vt:lpstr>
      <vt:lpstr>Každodenné postrehy a výskum turizmu </vt:lpstr>
      <vt:lpstr>Každodenné postrehy a výskum turizmu </vt:lpstr>
      <vt:lpstr>PROBLÉMY A HYPOTÉZY V TURIZME</vt:lpstr>
      <vt:lpstr>SPOLOČENSKÉ VYUŽITIE TURISTICKÉHO VÝSKUMU</vt:lpstr>
      <vt:lpstr>Spoločenský úžitok z výskumu turizmu</vt:lpstr>
      <vt:lpstr>Turistické vedomie a zdroje</vt:lpstr>
      <vt:lpstr>Dominancia  znalosti názorov v turistike</vt:lpstr>
      <vt:lpstr>VEDECKÉ POZOROVANIE V TURIZME</vt:lpstr>
      <vt:lpstr>VEDECKÉ POZOROVANIE V TURIZME</vt:lpstr>
      <vt:lpstr>ZDROJE A DATABÁZY VO VÝSKUME TURIZMU </vt:lpstr>
      <vt:lpstr>ZDROJE A DATABÁZY VO VÝSKUME TURIZMU </vt:lpstr>
      <vt:lpstr>POHRANIČNÁ ŠTATISTIKA V TURIZME</vt:lpstr>
      <vt:lpstr>Hraničná štatistika v  turizme</vt:lpstr>
      <vt:lpstr>Pohraničná štatistika v turizme</vt:lpstr>
      <vt:lpstr>Pohraničná štatistika v turizme</vt:lpstr>
      <vt:lpstr>Turistické- ubytovanie v štatistickom ponímaní</vt:lpstr>
      <vt:lpstr>Turistické ubytovanie v štatistickom ponímaní</vt:lpstr>
      <vt:lpstr>Prezentácia programu PowerPoint</vt:lpstr>
      <vt:lpstr>Turistické ubytovanie v štatistickom ponímaní </vt:lpstr>
      <vt:lpstr>Potreba pomenovania pojmov, prvotné definovanie turizmu. definície</vt:lpstr>
      <vt:lpstr>Prvotné definovanie turizmu</vt:lpstr>
      <vt:lpstr>Prvotné definovanie turizmu</vt:lpstr>
      <vt:lpstr>Hágska deklarácia</vt:lpstr>
      <vt:lpstr>Alternatívne definícia turizmu</vt:lpstr>
      <vt:lpstr>Alternatívne definície turizmu</vt:lpstr>
      <vt:lpstr>Základné pojmy</vt:lpstr>
      <vt:lpstr>Základné pojmy</vt:lpstr>
      <vt:lpstr>Základné pojmy</vt:lpstr>
      <vt:lpstr>Základné pojmy</vt:lpstr>
      <vt:lpstr>Ďakujem za pozornosť!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turizmus tudományos megközelítése</dc:title>
  <dc:creator>tanar</dc:creator>
  <cp:lastModifiedBy>admin</cp:lastModifiedBy>
  <cp:revision>70</cp:revision>
  <dcterms:created xsi:type="dcterms:W3CDTF">2013-03-23T10:23:25Z</dcterms:created>
  <dcterms:modified xsi:type="dcterms:W3CDTF">2014-02-28T13:58:32Z</dcterms:modified>
</cp:coreProperties>
</file>