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82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21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22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Üdvözöllek!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opodstatnená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sťažnosť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megalapozott panasz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svedok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tanú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nemajetková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škoda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nem </a:t>
            </a:r>
            <a:r>
              <a:rPr lang="hu-HU" sz="2400" dirty="0">
                <a:solidFill>
                  <a:prstClr val="black"/>
                </a:solidFill>
              </a:rPr>
              <a:t>vagyoni </a:t>
            </a:r>
            <a:r>
              <a:rPr lang="hu-HU" sz="2400" dirty="0" smtClean="0">
                <a:solidFill>
                  <a:prstClr val="black"/>
                </a:solidFill>
              </a:rPr>
              <a:t>kár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výška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škody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kárösszeg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trestné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následky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büntetőjogi következmény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t</a:t>
            </a:r>
            <a:r>
              <a:rPr lang="hu-HU" sz="2400" dirty="0" err="1" smtClean="0">
                <a:solidFill>
                  <a:prstClr val="black"/>
                </a:solidFill>
              </a:rPr>
              <a:t>rovy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konania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eljárási </a:t>
            </a:r>
            <a:r>
              <a:rPr lang="hu-HU" sz="2400" dirty="0">
                <a:solidFill>
                  <a:prstClr val="black"/>
                </a:solidFill>
              </a:rPr>
              <a:t>költség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účastník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konania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érintett fél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spätná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účinnosť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visszamenőleges </a:t>
            </a:r>
            <a:r>
              <a:rPr lang="hu-HU" sz="2400" dirty="0">
                <a:solidFill>
                  <a:prstClr val="black"/>
                </a:solidFill>
              </a:rPr>
              <a:t>hatály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stratiť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účinnosť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hatályát veszíteni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odkladný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účinok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halasztó </a:t>
            </a:r>
            <a:r>
              <a:rPr lang="hu-HU" sz="2400" dirty="0">
                <a:solidFill>
                  <a:prstClr val="black"/>
                </a:solidFill>
              </a:rPr>
              <a:t>hatály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úkon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(v </a:t>
            </a:r>
            <a:r>
              <a:rPr lang="hu-HU" sz="2400" dirty="0" err="1">
                <a:solidFill>
                  <a:prstClr val="black"/>
                </a:solidFill>
              </a:rPr>
              <a:t>rámci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konania</a:t>
            </a:r>
            <a:r>
              <a:rPr lang="hu-HU" sz="2400" dirty="0">
                <a:solidFill>
                  <a:prstClr val="black"/>
                </a:solidFill>
              </a:rPr>
              <a:t>)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eljárási cselekmény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upovedomiť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účastníka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konania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értesíteni </a:t>
            </a:r>
            <a:r>
              <a:rPr lang="hu-HU" sz="2400" dirty="0">
                <a:solidFill>
                  <a:prstClr val="black"/>
                </a:solidFill>
              </a:rPr>
              <a:t>az ügyfelet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upresniť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výšku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škody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pontosítani </a:t>
            </a:r>
            <a:r>
              <a:rPr lang="hu-HU" sz="2400" dirty="0">
                <a:solidFill>
                  <a:prstClr val="black"/>
                </a:solidFill>
              </a:rPr>
              <a:t>a </a:t>
            </a:r>
            <a:r>
              <a:rPr lang="hu-HU" sz="2400" dirty="0" smtClean="0">
                <a:solidFill>
                  <a:prstClr val="black"/>
                </a:solidFill>
              </a:rPr>
              <a:t>kárösszeget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výrok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rozhodnutia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határozat rendelkező része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 smtClean="0"/>
              <a:t>!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v </a:t>
            </a:r>
            <a:r>
              <a:rPr lang="hu-HU" sz="2400" dirty="0" err="1" smtClean="0">
                <a:solidFill>
                  <a:prstClr val="black"/>
                </a:solidFill>
              </a:rPr>
              <a:t>prejednávanej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veci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vylúčili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ho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z </a:t>
            </a:r>
            <a:r>
              <a:rPr lang="hu-HU" sz="2400" dirty="0" err="1" smtClean="0">
                <a:solidFill>
                  <a:prstClr val="black"/>
                </a:solidFill>
              </a:rPr>
              <a:t>konania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 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Vypočuli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sme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svedeckú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výpoveď</a:t>
            </a:r>
            <a:r>
              <a:rPr lang="hu-HU" sz="2400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………………………………………………. 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p</a:t>
            </a:r>
            <a:r>
              <a:rPr lang="hu-HU" sz="2400" dirty="0" err="1" smtClean="0">
                <a:solidFill>
                  <a:prstClr val="black"/>
                </a:solidFill>
              </a:rPr>
              <a:t>redviedli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svedka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Odpovedz</a:t>
            </a:r>
            <a:r>
              <a:rPr lang="hu-HU" sz="2400" dirty="0" smtClean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Kto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má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zaplatiť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trovy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konania</a:t>
            </a:r>
            <a:r>
              <a:rPr lang="hu-HU" sz="2400" dirty="0" smtClean="0">
                <a:solidFill>
                  <a:prstClr val="black"/>
                </a:solidFill>
              </a:rPr>
              <a:t>? 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Ki állja az eljárási költséget</a:t>
            </a:r>
            <a:r>
              <a:rPr lang="hu-HU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…………………………………………………. 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zrušovacie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ustanovenia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hatályukat </a:t>
            </a:r>
            <a:r>
              <a:rPr lang="hu-HU" sz="2400" dirty="0">
                <a:solidFill>
                  <a:prstClr val="black"/>
                </a:solidFill>
              </a:rPr>
              <a:t>vesztő </a:t>
            </a:r>
            <a:r>
              <a:rPr lang="hu-HU" sz="2400" dirty="0" smtClean="0">
                <a:solidFill>
                  <a:prstClr val="black"/>
                </a:solidFill>
              </a:rPr>
              <a:t>jogszabályok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citované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ustanovenia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zákona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az </a:t>
            </a:r>
            <a:r>
              <a:rPr lang="hu-HU" sz="2400" dirty="0">
                <a:solidFill>
                  <a:prstClr val="black"/>
                </a:solidFill>
              </a:rPr>
              <a:t>idézett törvényi rendelkezés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Žiadali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od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vás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čestné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vyhlásenie</a:t>
            </a:r>
            <a:r>
              <a:rPr lang="hu-HU" sz="2400" dirty="0" smtClean="0">
                <a:solidFill>
                  <a:prstClr val="black"/>
                </a:solidFill>
              </a:rPr>
              <a:t>? 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Kértek öntől becsületbeli nyilatkozatot</a:t>
            </a:r>
            <a:r>
              <a:rPr lang="hu-HU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………………………………………………………….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Utvor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vety</a:t>
            </a:r>
            <a:r>
              <a:rPr lang="hu-HU" sz="2400" dirty="0" smtClean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err="1">
                <a:solidFill>
                  <a:prstClr val="black"/>
                </a:solidFill>
              </a:rPr>
              <a:t>účastník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konania</a:t>
            </a:r>
            <a:r>
              <a:rPr lang="hu-HU" sz="2600" dirty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érintett fél</a:t>
            </a:r>
          </a:p>
          <a:p>
            <a:r>
              <a:rPr lang="hu-HU" sz="2600" dirty="0" smtClean="0"/>
              <a:t>……………………………………………….. .</a:t>
            </a:r>
          </a:p>
          <a:p>
            <a:r>
              <a:rPr lang="hu-HU" sz="2600" dirty="0" smtClean="0"/>
              <a:t>……………………………………………….. .</a:t>
            </a:r>
          </a:p>
          <a:p>
            <a:endParaRPr lang="hu-HU" sz="2600" dirty="0"/>
          </a:p>
          <a:p>
            <a:pPr lvl="0"/>
            <a:r>
              <a:rPr lang="hu-HU" sz="2600" dirty="0" err="1">
                <a:solidFill>
                  <a:prstClr val="black"/>
                </a:solidFill>
              </a:rPr>
              <a:t>výška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škody</a:t>
            </a:r>
            <a:r>
              <a:rPr lang="hu-HU" sz="2600" dirty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k</a:t>
            </a:r>
            <a:r>
              <a:rPr lang="hu-HU" sz="2600" dirty="0" smtClean="0">
                <a:solidFill>
                  <a:prstClr val="black"/>
                </a:solidFill>
              </a:rPr>
              <a:t>árösszeg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………………………………………………..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……………………………………………….. .</a:t>
            </a:r>
            <a:endParaRPr lang="hu-HU" sz="26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378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Utvor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err="1">
                <a:solidFill>
                  <a:prstClr val="black"/>
                </a:solidFill>
              </a:rPr>
              <a:t>trestné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následky</a:t>
            </a:r>
            <a:r>
              <a:rPr lang="hu-HU" sz="2600" dirty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büntetőjogi következmény</a:t>
            </a:r>
          </a:p>
          <a:p>
            <a:r>
              <a:rPr lang="hu-HU" sz="2600" dirty="0" smtClean="0"/>
              <a:t>……………………………………………………….. .</a:t>
            </a:r>
          </a:p>
          <a:p>
            <a:r>
              <a:rPr lang="hu-HU" sz="2600" dirty="0" smtClean="0"/>
              <a:t>……………………………………………………….. .</a:t>
            </a:r>
          </a:p>
          <a:p>
            <a:endParaRPr lang="hu-HU" sz="2600" dirty="0" smtClean="0"/>
          </a:p>
          <a:p>
            <a:pPr lvl="0"/>
            <a:r>
              <a:rPr lang="hu-HU" sz="2600" dirty="0" err="1">
                <a:solidFill>
                  <a:prstClr val="black"/>
                </a:solidFill>
              </a:rPr>
              <a:t>vyhovie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žiadosti</a:t>
            </a:r>
            <a:r>
              <a:rPr lang="hu-HU" sz="2600" dirty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helyt ad a </a:t>
            </a:r>
            <a:r>
              <a:rPr lang="hu-HU" sz="2600" dirty="0" smtClean="0">
                <a:solidFill>
                  <a:prstClr val="black"/>
                </a:solidFill>
              </a:rPr>
              <a:t>kérelemnek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………………………………………………………..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……………………………………………………….. .</a:t>
            </a:r>
            <a:endParaRPr lang="hu-HU" sz="2600" dirty="0">
              <a:solidFill>
                <a:prstClr val="black"/>
              </a:solidFill>
            </a:endParaRP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378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Situačné</a:t>
            </a:r>
            <a:r>
              <a:rPr lang="hu-HU" dirty="0" smtClean="0"/>
              <a:t> </a:t>
            </a:r>
            <a:r>
              <a:rPr lang="hu-HU" dirty="0" err="1" smtClean="0"/>
              <a:t>hry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smtClean="0"/>
              <a:t>		   Helyzetgyakorlatok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prejednávaná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vec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tárgyalt ügy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čestné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vyhlásenie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becsületbeli </a:t>
            </a:r>
            <a:r>
              <a:rPr lang="hu-HU" sz="2400" dirty="0">
                <a:solidFill>
                  <a:prstClr val="black"/>
                </a:solidFill>
              </a:rPr>
              <a:t>nyilatkozat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vyhláška</a:t>
            </a:r>
            <a:r>
              <a:rPr lang="hu-HU" sz="2400" dirty="0" smtClean="0">
                <a:solidFill>
                  <a:prstClr val="black"/>
                </a:solidFill>
              </a:rPr>
              <a:t> 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r</a:t>
            </a:r>
            <a:r>
              <a:rPr lang="hu-HU" sz="2400" dirty="0" smtClean="0">
                <a:solidFill>
                  <a:prstClr val="black"/>
                </a:solidFill>
              </a:rPr>
              <a:t>endelet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verejná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vyhláška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hirdetmény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vyhovie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žiadosti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helyt </a:t>
            </a:r>
            <a:r>
              <a:rPr lang="hu-HU" sz="2400" dirty="0">
                <a:solidFill>
                  <a:prstClr val="black"/>
                </a:solidFill>
              </a:rPr>
              <a:t>ad a </a:t>
            </a:r>
            <a:r>
              <a:rPr lang="hu-HU" sz="2400" dirty="0" smtClean="0">
                <a:solidFill>
                  <a:prstClr val="black"/>
                </a:solidFill>
              </a:rPr>
              <a:t>kérelemnek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výkon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rozhodnutia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határozat végrehajtása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vykonanie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dôkazov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bizonyítási eljárás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vykonateľný</a:t>
            </a:r>
            <a:r>
              <a:rPr lang="hu-HU" sz="2400" dirty="0" smtClean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végrehajtható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vylúčiť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niekoho</a:t>
            </a:r>
            <a:r>
              <a:rPr lang="hu-HU" sz="2400" dirty="0">
                <a:solidFill>
                  <a:prstClr val="black"/>
                </a:solidFill>
              </a:rPr>
              <a:t> z </a:t>
            </a:r>
            <a:r>
              <a:rPr lang="hu-HU" sz="2400" dirty="0" err="1">
                <a:solidFill>
                  <a:prstClr val="black"/>
                </a:solidFill>
              </a:rPr>
              <a:t>konania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kizárni </a:t>
            </a:r>
            <a:r>
              <a:rPr lang="hu-HU" sz="2400" dirty="0" err="1">
                <a:solidFill>
                  <a:prstClr val="black"/>
                </a:solidFill>
              </a:rPr>
              <a:t>vkit</a:t>
            </a:r>
            <a:r>
              <a:rPr lang="hu-HU" sz="2400" dirty="0">
                <a:solidFill>
                  <a:prstClr val="black"/>
                </a:solidFill>
              </a:rPr>
              <a:t> az </a:t>
            </a:r>
            <a:r>
              <a:rPr lang="hu-HU" sz="2400" dirty="0" smtClean="0">
                <a:solidFill>
                  <a:prstClr val="black"/>
                </a:solidFill>
              </a:rPr>
              <a:t>eljárásból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vymáhanie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peňažného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plnenia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pénzösszeg </a:t>
            </a:r>
            <a:r>
              <a:rPr lang="hu-HU" sz="2400" dirty="0">
                <a:solidFill>
                  <a:prstClr val="black"/>
                </a:solidFill>
              </a:rPr>
              <a:t>behajtása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platobný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výmer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fizetési meghagyás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výmera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sankcie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szankció (büntetés) mértéke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svedecká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výpoveď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t</a:t>
            </a:r>
            <a:r>
              <a:rPr lang="hu-HU" sz="2400" dirty="0" smtClean="0">
                <a:solidFill>
                  <a:prstClr val="black"/>
                </a:solidFill>
              </a:rPr>
              <a:t>anúvallomás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podať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sťažnosť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panaszt </a:t>
            </a:r>
            <a:r>
              <a:rPr lang="hu-HU" sz="2400" dirty="0">
                <a:solidFill>
                  <a:prstClr val="black"/>
                </a:solidFill>
              </a:rPr>
              <a:t>tenni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358</Words>
  <Application>Microsoft Office PowerPoint</Application>
  <PresentationFormat>Diavetítés a képernyőre (4:3 oldalarány)</PresentationFormat>
  <Paragraphs>198</Paragraphs>
  <Slides>25</Slides>
  <Notes>25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PowerPoint bemutató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Prelož! – Fordítsd le!</vt:lpstr>
      <vt:lpstr>Prelož! – Fordítsd le!</vt:lpstr>
      <vt:lpstr>Odpovedz! – Válaszolj!</vt:lpstr>
      <vt:lpstr>Odpovedz! – Válaszolj!</vt:lpstr>
      <vt:lpstr>Utvor vety! – Alkoss mondatokat!</vt:lpstr>
      <vt:lpstr>Utvor vety! – Alkoss mondatokat!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13</cp:revision>
  <dcterms:created xsi:type="dcterms:W3CDTF">2013-03-28T07:15:55Z</dcterms:created>
  <dcterms:modified xsi:type="dcterms:W3CDTF">2014-01-13T14:46:53Z</dcterms:modified>
</cp:coreProperties>
</file>