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10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25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>Na </a:t>
            </a:r>
            <a:r>
              <a:rPr lang="sk-SK" sz="2700" dirty="0">
                <a:solidFill>
                  <a:prstClr val="black"/>
                </a:solidFill>
                <a:ea typeface="Calibri"/>
                <a:cs typeface="Times New Roman"/>
              </a:rPr>
              <a:t>pošte – A postán</a:t>
            </a:r>
            <a: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Koľko váži balík?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nehéz a csomag?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Môžem </a:t>
            </a:r>
            <a:r>
              <a:rPr lang="sk-SK" dirty="0">
                <a:ea typeface="Calibri"/>
                <a:cs typeface="Times New Roman"/>
              </a:rPr>
              <a:t>ho poslať leteckou poštou?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Küldhetem </a:t>
            </a:r>
            <a:r>
              <a:rPr lang="sk-SK" dirty="0">
                <a:ea typeface="Calibri"/>
                <a:cs typeface="Times New Roman"/>
              </a:rPr>
              <a:t>légipostával?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Ako </a:t>
            </a:r>
            <a:r>
              <a:rPr lang="sk-SK" dirty="0">
                <a:ea typeface="Calibri"/>
                <a:cs typeface="Times New Roman"/>
              </a:rPr>
              <a:t>dlho trvá, kým príde?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Meddig </a:t>
            </a:r>
            <a:r>
              <a:rPr lang="sk-SK" dirty="0" smtClean="0">
                <a:ea typeface="Calibri"/>
                <a:cs typeface="Times New Roman"/>
              </a:rPr>
              <a:t>tart, </a:t>
            </a:r>
            <a:r>
              <a:rPr lang="sk-SK" dirty="0">
                <a:ea typeface="Calibri"/>
                <a:cs typeface="Times New Roman"/>
              </a:rPr>
              <a:t>míg megérkezik?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>Na </a:t>
            </a:r>
            <a:r>
              <a:rPr lang="sk-SK" sz="2700" dirty="0">
                <a:solidFill>
                  <a:prstClr val="black"/>
                </a:solidFill>
                <a:ea typeface="Calibri"/>
                <a:cs typeface="Times New Roman"/>
              </a:rPr>
              <a:t>pošte – A postán</a:t>
            </a:r>
            <a: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Kde môžem telefonovať?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tudok telefonálni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Kde </a:t>
            </a:r>
            <a:r>
              <a:rPr lang="sk-SK" dirty="0">
                <a:ea typeface="Calibri"/>
                <a:cs typeface="Times New Roman"/>
              </a:rPr>
              <a:t>je najbližšia telefónna búdka?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a legközelebbi telefonfülke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Máte </a:t>
            </a:r>
            <a:r>
              <a:rPr lang="sk-SK" dirty="0">
                <a:ea typeface="Calibri"/>
                <a:cs typeface="Times New Roman"/>
              </a:rPr>
              <a:t>telefónne karty?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telefonkártyája?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>Na </a:t>
            </a:r>
            <a:r>
              <a:rPr lang="sk-SK" sz="2700" dirty="0">
                <a:solidFill>
                  <a:prstClr val="black"/>
                </a:solidFill>
                <a:ea typeface="Calibri"/>
                <a:cs typeface="Times New Roman"/>
              </a:rPr>
              <a:t>pošte – A postán</a:t>
            </a:r>
            <a: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Máte telefónny zoznam?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egy telefonkönyve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Viete </a:t>
            </a:r>
            <a:r>
              <a:rPr lang="sk-SK" dirty="0">
                <a:ea typeface="Calibri"/>
                <a:cs typeface="Times New Roman"/>
              </a:rPr>
              <a:t>predvoľbu do </a:t>
            </a:r>
            <a:r>
              <a:rPr lang="sk-SK" dirty="0" smtClean="0">
                <a:ea typeface="Calibri"/>
                <a:cs typeface="Times New Roman"/>
              </a:rPr>
              <a:t>Čiech?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Ismeri </a:t>
            </a:r>
            <a:r>
              <a:rPr lang="sk-SK" dirty="0">
                <a:ea typeface="Calibri"/>
                <a:cs typeface="Times New Roman"/>
              </a:rPr>
              <a:t>ön </a:t>
            </a:r>
            <a:r>
              <a:rPr lang="sk-SK" dirty="0" smtClean="0">
                <a:ea typeface="Calibri"/>
                <a:cs typeface="Times New Roman"/>
              </a:rPr>
              <a:t>Csehország </a:t>
            </a:r>
            <a:r>
              <a:rPr lang="sk-SK" dirty="0">
                <a:ea typeface="Calibri"/>
                <a:cs typeface="Times New Roman"/>
              </a:rPr>
              <a:t>hívószámát?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Moment</a:t>
            </a:r>
            <a:r>
              <a:rPr lang="sk-SK" dirty="0">
                <a:ea typeface="Calibri"/>
                <a:cs typeface="Times New Roman"/>
              </a:rPr>
              <a:t>. Pozriem sa.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 smtClean="0">
                <a:ea typeface="Calibri"/>
                <a:cs typeface="Times New Roman"/>
              </a:rPr>
              <a:t>pillanat. </a:t>
            </a:r>
            <a:r>
              <a:rPr lang="sk-SK" dirty="0" smtClean="0">
                <a:ea typeface="Calibri"/>
                <a:cs typeface="Times New Roman"/>
              </a:rPr>
              <a:t>U</a:t>
            </a:r>
            <a:r>
              <a:rPr lang="sk-SK" dirty="0" smtClean="0">
                <a:ea typeface="Calibri"/>
                <a:cs typeface="Times New Roman"/>
              </a:rPr>
              <a:t>tánanézek</a:t>
            </a:r>
            <a:r>
              <a:rPr lang="sk-SK" dirty="0">
                <a:ea typeface="Calibri"/>
                <a:cs typeface="Times New Roman"/>
              </a:rPr>
              <a:t>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>Na </a:t>
            </a:r>
            <a:r>
              <a:rPr lang="sk-SK" sz="2700" dirty="0">
                <a:solidFill>
                  <a:prstClr val="black"/>
                </a:solidFill>
                <a:ea typeface="Calibri"/>
                <a:cs typeface="Times New Roman"/>
              </a:rPr>
              <a:t>pošte – A postán</a:t>
            </a:r>
            <a: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Linka je stále obsadená.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vonal mindig foglalt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Aké </a:t>
            </a:r>
            <a:r>
              <a:rPr lang="sk-SK" dirty="0">
                <a:ea typeface="Calibri"/>
                <a:cs typeface="Times New Roman"/>
              </a:rPr>
              <a:t>číslo ste vytočili?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Melyik </a:t>
            </a:r>
            <a:r>
              <a:rPr lang="sk-SK" dirty="0">
                <a:ea typeface="Calibri"/>
                <a:cs typeface="Times New Roman"/>
              </a:rPr>
              <a:t>számot hívta?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Najprv </a:t>
            </a:r>
            <a:r>
              <a:rPr lang="sk-SK" dirty="0">
                <a:ea typeface="Calibri"/>
                <a:cs typeface="Times New Roman"/>
              </a:rPr>
              <a:t>musíte vytočiť nulu!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Először </a:t>
            </a:r>
            <a:r>
              <a:rPr lang="sk-SK" dirty="0">
                <a:ea typeface="Calibri"/>
                <a:cs typeface="Times New Roman"/>
              </a:rPr>
              <a:t>a nullát kell </a:t>
            </a:r>
            <a:r>
              <a:rPr lang="sk-SK" dirty="0" smtClean="0">
                <a:ea typeface="Calibri"/>
                <a:cs typeface="Times New Roman"/>
              </a:rPr>
              <a:t>választania!</a:t>
            </a:r>
            <a:endParaRPr lang="sk-SK" dirty="0"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/>
              <a:t>V </a:t>
            </a:r>
            <a:r>
              <a:rPr lang="hu-HU" sz="2800" dirty="0" err="1"/>
              <a:t>banke</a:t>
            </a:r>
            <a:r>
              <a:rPr lang="hu-HU" sz="2800" dirty="0"/>
              <a:t> </a:t>
            </a:r>
            <a:r>
              <a:rPr lang="hu-HU" sz="2800" dirty="0" smtClean="0"/>
              <a:t>– A bankban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Chcel by som si otvoriť účet.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egy bankszámlát nyitni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Tu </a:t>
            </a:r>
            <a:r>
              <a:rPr lang="sk-SK" dirty="0">
                <a:ea typeface="Calibri"/>
                <a:cs typeface="Times New Roman"/>
              </a:rPr>
              <a:t>je môj pas.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Itt </a:t>
            </a:r>
            <a:r>
              <a:rPr lang="sk-SK" dirty="0">
                <a:ea typeface="Calibri"/>
                <a:cs typeface="Times New Roman"/>
              </a:rPr>
              <a:t>van az útlevelem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tu je moja adresa.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És </a:t>
            </a:r>
            <a:r>
              <a:rPr lang="sk-SK" dirty="0">
                <a:ea typeface="Calibri"/>
                <a:cs typeface="Times New Roman"/>
              </a:rPr>
              <a:t>itt van a címem.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banke</a:t>
            </a:r>
            <a:r>
              <a:rPr lang="hu-HU" sz="2800" dirty="0">
                <a:solidFill>
                  <a:prstClr val="black"/>
                </a:solidFill>
              </a:rPr>
              <a:t> – A bankban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Chcel by som na svoj účet vložiť </a:t>
            </a:r>
            <a:r>
              <a:rPr lang="sk-SK" dirty="0" smtClean="0">
                <a:ea typeface="Calibri"/>
                <a:cs typeface="Times New Roman"/>
              </a:rPr>
              <a:t>peniaze.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befizetni pénzt a bankszámlámra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Chcel </a:t>
            </a:r>
            <a:r>
              <a:rPr lang="sk-SK" dirty="0">
                <a:ea typeface="Calibri"/>
                <a:cs typeface="Times New Roman"/>
              </a:rPr>
              <a:t>by som zo svojho účtu vybrať </a:t>
            </a:r>
            <a:r>
              <a:rPr lang="sk-SK" dirty="0" smtClean="0">
                <a:ea typeface="Calibri"/>
                <a:cs typeface="Times New Roman"/>
              </a:rPr>
              <a:t>peniaze.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kivenni pénzt a bankszámlámról.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Chcel </a:t>
            </a:r>
            <a:r>
              <a:rPr lang="sk-SK" dirty="0">
                <a:ea typeface="Calibri"/>
                <a:cs typeface="Times New Roman"/>
              </a:rPr>
              <a:t>by som si vyzdvihnúť výpisy z </a:t>
            </a:r>
            <a:r>
              <a:rPr lang="sk-SK" dirty="0" smtClean="0">
                <a:ea typeface="Calibri"/>
                <a:cs typeface="Times New Roman"/>
              </a:rPr>
              <a:t>účtu.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Szeretném </a:t>
            </a:r>
            <a:r>
              <a:rPr lang="sk-SK" dirty="0">
                <a:ea typeface="Calibri"/>
                <a:cs typeface="Times New Roman"/>
              </a:rPr>
              <a:t>a számlakivonatot megkapni.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banke</a:t>
            </a:r>
            <a:r>
              <a:rPr lang="hu-HU" sz="2800" dirty="0">
                <a:solidFill>
                  <a:prstClr val="black"/>
                </a:solidFill>
              </a:rPr>
              <a:t> – A bankban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Chcel </a:t>
            </a:r>
            <a:r>
              <a:rPr lang="sk-SK" dirty="0">
                <a:ea typeface="Calibri"/>
                <a:cs typeface="Times New Roman"/>
              </a:rPr>
              <a:t>by som vyplatiť </a:t>
            </a:r>
            <a:r>
              <a:rPr lang="sk-SK" dirty="0" smtClean="0">
                <a:ea typeface="Calibri"/>
                <a:cs typeface="Times New Roman"/>
              </a:rPr>
              <a:t>svoje</a:t>
            </a:r>
            <a:r>
              <a:rPr lang="sk-SK" dirty="0" smtClean="0">
                <a:ea typeface="Calibri"/>
                <a:cs typeface="Times New Roman"/>
              </a:rPr>
              <a:t> šeky.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Szeretném a csekkeimet kifizetni.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Aké </a:t>
            </a:r>
            <a:r>
              <a:rPr lang="sk-SK" dirty="0">
                <a:ea typeface="Calibri"/>
                <a:cs typeface="Times New Roman"/>
              </a:rPr>
              <a:t>veľké sú poplatky?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Mennyi </a:t>
            </a:r>
            <a:r>
              <a:rPr lang="sk-SK" dirty="0">
                <a:ea typeface="Calibri"/>
                <a:cs typeface="Times New Roman"/>
              </a:rPr>
              <a:t>a kezelési díj?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Kde </a:t>
            </a:r>
            <a:r>
              <a:rPr lang="sk-SK" dirty="0">
                <a:ea typeface="Calibri"/>
                <a:cs typeface="Times New Roman"/>
              </a:rPr>
              <a:t>sa musím podpísať?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kell aláírnom?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banke</a:t>
            </a:r>
            <a:r>
              <a:rPr lang="hu-HU" sz="2800" dirty="0">
                <a:solidFill>
                  <a:prstClr val="black"/>
                </a:solidFill>
              </a:rPr>
              <a:t> – A bankban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Očakávam prevod </a:t>
            </a:r>
            <a:r>
              <a:rPr lang="sk-SK" dirty="0" smtClean="0">
                <a:ea typeface="Calibri"/>
                <a:cs typeface="Times New Roman"/>
              </a:rPr>
              <a:t>zo Slovenska.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Várok </a:t>
            </a:r>
            <a:r>
              <a:rPr lang="sk-SK" dirty="0">
                <a:ea typeface="Calibri"/>
                <a:cs typeface="Times New Roman"/>
              </a:rPr>
              <a:t>egy átutalást </a:t>
            </a:r>
            <a:r>
              <a:rPr lang="sk-SK" dirty="0" smtClean="0">
                <a:ea typeface="Calibri"/>
                <a:cs typeface="Times New Roman"/>
              </a:rPr>
              <a:t>Szlovákiából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Tu </a:t>
            </a:r>
            <a:r>
              <a:rPr lang="sk-SK" dirty="0">
                <a:ea typeface="Calibri"/>
                <a:cs typeface="Times New Roman"/>
              </a:rPr>
              <a:t>je číslo môjho účtu.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Itt </a:t>
            </a:r>
            <a:r>
              <a:rPr lang="sk-SK" dirty="0">
                <a:ea typeface="Calibri"/>
                <a:cs typeface="Times New Roman"/>
              </a:rPr>
              <a:t>van a számlaszámom.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Prišli </a:t>
            </a:r>
            <a:r>
              <a:rPr lang="sk-SK" dirty="0">
                <a:ea typeface="Calibri"/>
                <a:cs typeface="Times New Roman"/>
              </a:rPr>
              <a:t>už peniaze?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Megérkezett már </a:t>
            </a:r>
            <a:r>
              <a:rPr lang="sk-SK" dirty="0">
                <a:ea typeface="Calibri"/>
                <a:cs typeface="Times New Roman"/>
              </a:rPr>
              <a:t>a pénz?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banke</a:t>
            </a:r>
            <a:r>
              <a:rPr lang="hu-HU" sz="2800" dirty="0">
                <a:solidFill>
                  <a:prstClr val="black"/>
                </a:solidFill>
              </a:rPr>
              <a:t> – A bankban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Chcel by som zameniť tieto peniaze.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Be </a:t>
            </a:r>
            <a:r>
              <a:rPr lang="sk-SK" dirty="0">
                <a:ea typeface="Calibri"/>
                <a:cs typeface="Times New Roman"/>
              </a:rPr>
              <a:t>szeretném váltani ezt a pénzt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Potrebujem maďarské forinty.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Magyar forintra </a:t>
            </a:r>
            <a:r>
              <a:rPr lang="sk-SK" dirty="0">
                <a:ea typeface="Calibri"/>
                <a:cs typeface="Times New Roman"/>
              </a:rPr>
              <a:t>van szükségem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Dajte </a:t>
            </a:r>
            <a:r>
              <a:rPr lang="sk-SK" dirty="0" smtClean="0">
                <a:ea typeface="Calibri"/>
                <a:cs typeface="Times New Roman"/>
              </a:rPr>
              <a:t>mi, prosím, </a:t>
            </a:r>
            <a:r>
              <a:rPr lang="sk-SK" dirty="0">
                <a:ea typeface="Calibri"/>
                <a:cs typeface="Times New Roman"/>
              </a:rPr>
              <a:t>malé bankovky.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Kérem, </a:t>
            </a:r>
            <a:r>
              <a:rPr lang="sk-SK" dirty="0">
                <a:ea typeface="Calibri"/>
                <a:cs typeface="Times New Roman"/>
              </a:rPr>
              <a:t>adjon nekem kiscímletű bankjegyeket.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prstClr val="black"/>
                </a:solidFill>
              </a:rPr>
              <a:t>V </a:t>
            </a:r>
            <a:r>
              <a:rPr lang="hu-HU" sz="2800" dirty="0" err="1">
                <a:solidFill>
                  <a:prstClr val="black"/>
                </a:solidFill>
              </a:rPr>
              <a:t>banke</a:t>
            </a:r>
            <a:r>
              <a:rPr lang="hu-HU" sz="2800" dirty="0">
                <a:solidFill>
                  <a:prstClr val="black"/>
                </a:solidFill>
              </a:rPr>
              <a:t> – A bankban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Je tu niekde bankomat?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Van </a:t>
            </a:r>
            <a:r>
              <a:rPr lang="sk-SK" dirty="0">
                <a:ea typeface="Calibri"/>
                <a:cs typeface="Times New Roman"/>
              </a:rPr>
              <a:t>itt egy pénzkiadó </a:t>
            </a:r>
            <a:r>
              <a:rPr lang="sk-SK" dirty="0" smtClean="0">
                <a:ea typeface="Calibri"/>
                <a:cs typeface="Times New Roman"/>
              </a:rPr>
              <a:t>automata (ATM)?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Koľko </a:t>
            </a:r>
            <a:r>
              <a:rPr lang="sk-SK" dirty="0">
                <a:ea typeface="Calibri"/>
                <a:cs typeface="Times New Roman"/>
              </a:rPr>
              <a:t>peňazí môžem vybrať?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Mennyi </a:t>
            </a:r>
            <a:r>
              <a:rPr lang="sk-SK" dirty="0">
                <a:ea typeface="Calibri"/>
                <a:cs typeface="Times New Roman"/>
              </a:rPr>
              <a:t>pénzt </a:t>
            </a:r>
            <a:r>
              <a:rPr lang="sk-SK" dirty="0" smtClean="0">
                <a:ea typeface="Calibri"/>
                <a:cs typeface="Times New Roman"/>
              </a:rPr>
              <a:t>vehetek fel?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Aké </a:t>
            </a:r>
            <a:r>
              <a:rPr lang="sk-SK" dirty="0">
                <a:ea typeface="Calibri"/>
                <a:cs typeface="Times New Roman"/>
              </a:rPr>
              <a:t>kreditné karty sa môžu používať?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Melyik </a:t>
            </a:r>
            <a:r>
              <a:rPr lang="sk-SK" dirty="0">
                <a:ea typeface="Calibri"/>
                <a:cs typeface="Times New Roman"/>
              </a:rPr>
              <a:t>hitelkártyát lehet használni?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V </a:t>
            </a:r>
            <a:r>
              <a:rPr lang="hu-HU" sz="2400" dirty="0" err="1" smtClean="0"/>
              <a:t>obchode</a:t>
            </a:r>
            <a:r>
              <a:rPr lang="hu-HU" sz="2400" dirty="0" smtClean="0"/>
              <a:t> – </a:t>
            </a:r>
            <a:r>
              <a:rPr lang="hu-HU" sz="2400" dirty="0"/>
              <a:t>A</a:t>
            </a:r>
            <a:r>
              <a:rPr lang="hu-HU" sz="2400" dirty="0" smtClean="0"/>
              <a:t>z üzletben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Chcel by som kúpiť darček.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Szeretnék </a:t>
            </a:r>
            <a:r>
              <a:rPr lang="sk-SK" dirty="0">
                <a:ea typeface="Calibri"/>
                <a:cs typeface="Times New Roman"/>
              </a:rPr>
              <a:t>venni egy ajándékot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Ale </a:t>
            </a:r>
            <a:r>
              <a:rPr lang="sk-SK" dirty="0">
                <a:ea typeface="Calibri"/>
                <a:cs typeface="Times New Roman"/>
              </a:rPr>
              <a:t>nič príliš drahé.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De </a:t>
            </a:r>
            <a:r>
              <a:rPr lang="sk-SK" dirty="0">
                <a:ea typeface="Calibri"/>
                <a:cs typeface="Times New Roman"/>
              </a:rPr>
              <a:t>nem túl drágát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Možno </a:t>
            </a:r>
            <a:r>
              <a:rPr lang="sk-SK" dirty="0">
                <a:ea typeface="Calibri"/>
                <a:cs typeface="Times New Roman"/>
              </a:rPr>
              <a:t>kabelku?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Talán </a:t>
            </a:r>
            <a:r>
              <a:rPr lang="sk-SK" dirty="0">
                <a:ea typeface="Calibri"/>
                <a:cs typeface="Times New Roman"/>
              </a:rPr>
              <a:t>egy kézitáskát?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Prelož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smtClean="0">
                <a:solidFill>
                  <a:prstClr val="black"/>
                </a:solidFill>
              </a:rPr>
              <a:t>Fordítsd le!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Aké je poštovné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na Slovensko?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............................................... </a:t>
            </a:r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?</a:t>
            </a:r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Viete predvoľbu do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Maďarska?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............................................... </a:t>
            </a:r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?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Akú farbu by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si chcel?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.................................?</a:t>
            </a:r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Prelož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smtClean="0">
                <a:solidFill>
                  <a:prstClr val="black"/>
                </a:solidFill>
              </a:rPr>
              <a:t>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Je tu niekde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banka?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.............................?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Kde je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číslo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vášho účtu?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....................................?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Kde nájdem pokladňu?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...................................?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Doplň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smtClean="0">
                <a:solidFill>
                  <a:prstClr val="black"/>
                </a:solidFill>
              </a:rPr>
              <a:t>Egészítsd ki!</a:t>
            </a:r>
            <a:endParaRPr lang="hu-HU" sz="28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Chcel by som kúpiť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 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Szeretnék venni egy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 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Chcel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by som na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 vložiť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peniaze.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Szeretnék befizetni pénzt 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Kde je najbližšia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Hol van a legközelebbi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...............?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800" dirty="0" err="1" smtClean="0">
                <a:solidFill>
                  <a:prstClr val="black"/>
                </a:solidFill>
              </a:rPr>
              <a:t>Doplň</a:t>
            </a:r>
            <a:r>
              <a:rPr lang="hu-HU" sz="2800" dirty="0" smtClean="0">
                <a:solidFill>
                  <a:prstClr val="black"/>
                </a:solidFill>
              </a:rPr>
              <a:t>! </a:t>
            </a:r>
            <a:r>
              <a:rPr lang="hu-HU" sz="2800" dirty="0">
                <a:solidFill>
                  <a:prstClr val="black"/>
                </a:solidFill>
              </a:rPr>
              <a:t>– </a:t>
            </a:r>
            <a:r>
              <a:rPr lang="hu-HU" sz="2800" dirty="0" smtClean="0">
                <a:solidFill>
                  <a:prstClr val="black"/>
                </a:solidFill>
              </a:rPr>
              <a:t>Egészítsd ki!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Potrebujem pár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Szükségem van egy pár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Aké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je poštovné do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Mennyibe kerül a postadíj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Viete predvoľbu do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Ismeri ön Csehország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.................?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Situačné</a:t>
            </a:r>
            <a:r>
              <a:rPr lang="hu-HU" dirty="0" smtClean="0"/>
              <a:t> </a:t>
            </a:r>
            <a:r>
              <a:rPr lang="hu-HU" dirty="0" err="1" smtClean="0"/>
              <a:t>hry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</a:t>
            </a:r>
            <a:r>
              <a:rPr lang="hu-HU" dirty="0"/>
              <a:t> </a:t>
            </a:r>
            <a:r>
              <a:rPr lang="hu-HU" dirty="0" smtClean="0"/>
              <a:t>    Helyzetgyakorlatok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</a:t>
            </a:r>
            <a:r>
              <a:rPr lang="hu-HU" smtClean="0"/>
              <a:t>a </a:t>
            </a:r>
            <a:r>
              <a:rPr lang="hu-HU" smtClean="0"/>
              <a:t>figyelmet!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obchode</a:t>
            </a:r>
            <a:r>
              <a:rPr lang="hu-HU" sz="2400" dirty="0">
                <a:solidFill>
                  <a:prstClr val="black"/>
                </a:solidFill>
              </a:rPr>
              <a:t> – Az üzletben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Akú farbu by ste chceli?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Milyen </a:t>
            </a:r>
            <a:r>
              <a:rPr lang="sk-SK" dirty="0">
                <a:ea typeface="Calibri"/>
                <a:cs typeface="Times New Roman"/>
              </a:rPr>
              <a:t>színt szeretne?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Čiernu</a:t>
            </a:r>
            <a:r>
              <a:rPr lang="sk-SK" dirty="0">
                <a:ea typeface="Calibri"/>
                <a:cs typeface="Times New Roman"/>
              </a:rPr>
              <a:t>, hnedú, alebo bielu?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Feketét</a:t>
            </a:r>
            <a:r>
              <a:rPr lang="sk-SK" dirty="0">
                <a:ea typeface="Calibri"/>
                <a:cs typeface="Times New Roman"/>
              </a:rPr>
              <a:t>, barnát vagy fehéret?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Veľkú </a:t>
            </a:r>
            <a:r>
              <a:rPr lang="sk-SK" dirty="0">
                <a:ea typeface="Calibri"/>
                <a:cs typeface="Times New Roman"/>
              </a:rPr>
              <a:t>alebo malú?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nagyot, vagy egy kicsit?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obchode</a:t>
            </a:r>
            <a:r>
              <a:rPr lang="hu-HU" sz="2400" dirty="0">
                <a:solidFill>
                  <a:prstClr val="black"/>
                </a:solidFill>
              </a:rPr>
              <a:t> – Az üzletben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Môžem </a:t>
            </a:r>
            <a:r>
              <a:rPr lang="sk-SK" dirty="0">
                <a:ea typeface="Calibri"/>
                <a:cs typeface="Times New Roman"/>
              </a:rPr>
              <a:t>sa pozrieť na túto?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 </a:t>
            </a:r>
            <a:r>
              <a:rPr lang="sk-SK" dirty="0">
                <a:ea typeface="Calibri"/>
                <a:cs typeface="Times New Roman"/>
              </a:rPr>
              <a:t>szabad ezt néznem?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z kože?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Bőrből </a:t>
            </a:r>
            <a:r>
              <a:rPr lang="sk-SK" dirty="0">
                <a:ea typeface="Calibri"/>
                <a:cs typeface="Times New Roman"/>
              </a:rPr>
              <a:t>van?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Alebo </a:t>
            </a:r>
            <a:r>
              <a:rPr lang="sk-SK" dirty="0">
                <a:ea typeface="Calibri"/>
                <a:cs typeface="Times New Roman"/>
              </a:rPr>
              <a:t>je z umelej hmoty?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Vagy </a:t>
            </a:r>
            <a:r>
              <a:rPr lang="sk-SK" dirty="0">
                <a:ea typeface="Calibri"/>
                <a:cs typeface="Times New Roman"/>
              </a:rPr>
              <a:t>műbőrből van?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obchode</a:t>
            </a:r>
            <a:r>
              <a:rPr lang="hu-HU" sz="2400" dirty="0">
                <a:solidFill>
                  <a:prstClr val="black"/>
                </a:solidFill>
              </a:rPr>
              <a:t> – Az üzletben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Samozrejme </a:t>
            </a:r>
            <a:r>
              <a:rPr lang="sk-SK" dirty="0">
                <a:ea typeface="Calibri"/>
                <a:cs typeface="Times New Roman"/>
              </a:rPr>
              <a:t>z kože.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Bőrből </a:t>
            </a:r>
            <a:r>
              <a:rPr lang="sk-SK" dirty="0">
                <a:ea typeface="Calibri"/>
                <a:cs typeface="Times New Roman"/>
              </a:rPr>
              <a:t>természetesen.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To </a:t>
            </a:r>
            <a:r>
              <a:rPr lang="sk-SK" dirty="0">
                <a:ea typeface="Calibri"/>
                <a:cs typeface="Times New Roman"/>
              </a:rPr>
              <a:t>je obzvlášť dobrá kvalita.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Ez </a:t>
            </a:r>
            <a:r>
              <a:rPr lang="sk-SK" dirty="0">
                <a:ea typeface="Calibri"/>
                <a:cs typeface="Times New Roman"/>
              </a:rPr>
              <a:t>egy különösen jó minőségű áru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Kabelka </a:t>
            </a:r>
            <a:r>
              <a:rPr lang="sk-SK" dirty="0">
                <a:ea typeface="Calibri"/>
                <a:cs typeface="Times New Roman"/>
              </a:rPr>
              <a:t>je skutočne cenovo výhodná.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A</a:t>
            </a: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kézitáska ára valóban nagyon kedvezö.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obchode</a:t>
            </a:r>
            <a:r>
              <a:rPr lang="hu-HU" sz="2400" dirty="0">
                <a:solidFill>
                  <a:prstClr val="black"/>
                </a:solidFill>
              </a:rPr>
              <a:t> – Az üzletben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To sa mi páči.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Ez </a:t>
            </a:r>
            <a:r>
              <a:rPr lang="sk-SK" dirty="0">
                <a:ea typeface="Calibri"/>
                <a:cs typeface="Times New Roman"/>
              </a:rPr>
              <a:t>tetszik nekem.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Vezmem </a:t>
            </a:r>
            <a:r>
              <a:rPr lang="sk-SK" dirty="0">
                <a:ea typeface="Calibri"/>
                <a:cs typeface="Times New Roman"/>
              </a:rPr>
              <a:t>ju.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Ezt </a:t>
            </a:r>
            <a:r>
              <a:rPr lang="sk-SK" dirty="0" smtClean="0">
                <a:ea typeface="Calibri"/>
                <a:cs typeface="Times New Roman"/>
              </a:rPr>
              <a:t>elviszem</a:t>
            </a:r>
            <a:r>
              <a:rPr lang="sk-SK" dirty="0">
                <a:ea typeface="Calibri"/>
                <a:cs typeface="Times New Roman"/>
              </a:rPr>
              <a:t>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Môžem </a:t>
            </a:r>
            <a:r>
              <a:rPr lang="sk-SK" dirty="0">
                <a:ea typeface="Calibri"/>
                <a:cs typeface="Times New Roman"/>
              </a:rPr>
              <a:t>ju eventuálne vymeniť?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Esetleg </a:t>
            </a:r>
            <a:r>
              <a:rPr lang="sk-SK" dirty="0">
                <a:ea typeface="Calibri"/>
                <a:cs typeface="Times New Roman"/>
              </a:rPr>
              <a:t>visszacserélhetem ezt?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V </a:t>
            </a:r>
            <a:r>
              <a:rPr lang="hu-HU" sz="2400" dirty="0" err="1">
                <a:solidFill>
                  <a:prstClr val="black"/>
                </a:solidFill>
              </a:rPr>
              <a:t>obchode</a:t>
            </a:r>
            <a:r>
              <a:rPr lang="hu-HU" sz="2400" dirty="0">
                <a:solidFill>
                  <a:prstClr val="black"/>
                </a:solidFill>
              </a:rPr>
              <a:t> – Az üzletben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Samozrejme.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Magától </a:t>
            </a:r>
            <a:r>
              <a:rPr lang="sk-SK" dirty="0">
                <a:ea typeface="Calibri"/>
                <a:cs typeface="Times New Roman"/>
              </a:rPr>
              <a:t>értetődő. </a:t>
            </a:r>
            <a:r>
              <a:rPr lang="sk-SK" dirty="0" smtClean="0">
                <a:ea typeface="Calibri"/>
                <a:cs typeface="Times New Roman"/>
              </a:rPr>
              <a:t>Természetesen.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Zabalíme </a:t>
            </a:r>
            <a:r>
              <a:rPr lang="sk-SK" dirty="0">
                <a:ea typeface="Calibri"/>
                <a:cs typeface="Times New Roman"/>
              </a:rPr>
              <a:t>ju ako </a:t>
            </a:r>
            <a:r>
              <a:rPr lang="sk-SK" dirty="0" smtClean="0">
                <a:ea typeface="Calibri"/>
                <a:cs typeface="Times New Roman"/>
              </a:rPr>
              <a:t>darček?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Becsomagoljuk </a:t>
            </a:r>
            <a:r>
              <a:rPr lang="sk-SK" dirty="0">
                <a:ea typeface="Calibri"/>
                <a:cs typeface="Times New Roman"/>
              </a:rPr>
              <a:t>mint egy </a:t>
            </a:r>
            <a:r>
              <a:rPr lang="sk-SK" dirty="0" smtClean="0">
                <a:ea typeface="Calibri"/>
                <a:cs typeface="Times New Roman"/>
              </a:rPr>
              <a:t>ajándék</a:t>
            </a:r>
            <a:r>
              <a:rPr lang="sk-SK" dirty="0" smtClean="0">
                <a:ea typeface="Calibri"/>
                <a:cs typeface="Times New Roman"/>
              </a:rPr>
              <a:t>ot?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Tamto </a:t>
            </a:r>
            <a:r>
              <a:rPr lang="sk-SK" dirty="0">
                <a:ea typeface="Calibri"/>
                <a:cs typeface="Times New Roman"/>
              </a:rPr>
              <a:t>je pokladňa.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túloldalon van a pénztár.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sz="2700" dirty="0" smtClean="0">
                <a:ea typeface="Calibri"/>
                <a:cs typeface="Times New Roman"/>
              </a:rPr>
              <a:t/>
            </a:r>
            <a:br>
              <a:rPr lang="sk-SK" sz="2700" dirty="0" smtClean="0">
                <a:ea typeface="Calibri"/>
                <a:cs typeface="Times New Roman"/>
              </a:rPr>
            </a:br>
            <a:r>
              <a:rPr lang="sk-SK" sz="2700" dirty="0" smtClean="0">
                <a:ea typeface="Calibri"/>
                <a:cs typeface="Times New Roman"/>
              </a:rPr>
              <a:t>Na </a:t>
            </a:r>
            <a:r>
              <a:rPr lang="sk-SK" sz="2700" dirty="0">
                <a:ea typeface="Calibri"/>
                <a:cs typeface="Times New Roman"/>
              </a:rPr>
              <a:t>pošte – A</a:t>
            </a:r>
            <a:r>
              <a:rPr lang="sk-SK" sz="2700" dirty="0" smtClean="0">
                <a:ea typeface="Calibri"/>
                <a:cs typeface="Times New Roman"/>
              </a:rPr>
              <a:t> postán</a:t>
            </a:r>
            <a:r>
              <a:rPr lang="sk-SK" dirty="0">
                <a:ea typeface="Calibri"/>
                <a:cs typeface="Times New Roman"/>
              </a:rPr>
              <a:t/>
            </a:r>
            <a:br>
              <a:rPr lang="sk-SK" dirty="0"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Kde je najbližšia pošta?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a legközelebbi postahivatal?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 </a:t>
            </a:r>
            <a:r>
              <a:rPr lang="sk-SK" dirty="0">
                <a:ea typeface="Calibri"/>
                <a:cs typeface="Times New Roman"/>
              </a:rPr>
              <a:t>to ďaleko k najbližšej pošte?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Messze </a:t>
            </a:r>
            <a:r>
              <a:rPr lang="sk-SK" dirty="0">
                <a:ea typeface="Calibri"/>
                <a:cs typeface="Times New Roman"/>
              </a:rPr>
              <a:t>van a legközelebbi postahivatal?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Kde </a:t>
            </a:r>
            <a:r>
              <a:rPr lang="sk-SK" dirty="0">
                <a:ea typeface="Calibri"/>
                <a:cs typeface="Times New Roman"/>
              </a:rPr>
              <a:t>je najbližšia poštová schránka?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 </a:t>
            </a:r>
            <a:r>
              <a:rPr lang="sk-SK" dirty="0">
                <a:ea typeface="Calibri"/>
                <a:cs typeface="Times New Roman"/>
              </a:rPr>
              <a:t>van a legközelebbi postaláda?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sk-SK" sz="2700" dirty="0" smtClean="0">
                <a:solidFill>
                  <a:prstClr val="black"/>
                </a:solidFill>
                <a:ea typeface="Calibri"/>
                <a:cs typeface="Times New Roman"/>
              </a:rPr>
              <a:t>Na </a:t>
            </a:r>
            <a:r>
              <a:rPr lang="sk-SK" sz="2700" dirty="0">
                <a:solidFill>
                  <a:prstClr val="black"/>
                </a:solidFill>
                <a:ea typeface="Calibri"/>
                <a:cs typeface="Times New Roman"/>
              </a:rPr>
              <a:t>pošte – A postán</a:t>
            </a:r>
            <a: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sk-SK" dirty="0">
                <a:solidFill>
                  <a:prstClr val="black"/>
                </a:solidFill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Potrebujem pár poštových </a:t>
            </a:r>
            <a:r>
              <a:rPr lang="sk-SK" dirty="0" smtClean="0">
                <a:ea typeface="Calibri"/>
                <a:cs typeface="Times New Roman"/>
              </a:rPr>
              <a:t>známok.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Szükségem </a:t>
            </a:r>
            <a:r>
              <a:rPr lang="sk-SK" dirty="0">
                <a:ea typeface="Calibri"/>
                <a:cs typeface="Times New Roman"/>
              </a:rPr>
              <a:t>van egy pár bélyegre.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Na </a:t>
            </a:r>
            <a:r>
              <a:rPr lang="sk-SK" dirty="0">
                <a:ea typeface="Calibri"/>
                <a:cs typeface="Times New Roman"/>
              </a:rPr>
              <a:t>pohľadnicu a list.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képeslapra és egy levélre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Aké </a:t>
            </a:r>
            <a:r>
              <a:rPr lang="sk-SK" dirty="0">
                <a:ea typeface="Calibri"/>
                <a:cs typeface="Times New Roman"/>
              </a:rPr>
              <a:t>je poštovné do </a:t>
            </a:r>
            <a:r>
              <a:rPr lang="sk-SK" dirty="0" smtClean="0">
                <a:ea typeface="Calibri"/>
                <a:cs typeface="Times New Roman"/>
              </a:rPr>
              <a:t>Maďarska?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Mennyibe </a:t>
            </a:r>
            <a:r>
              <a:rPr lang="sk-SK" dirty="0">
                <a:ea typeface="Calibri"/>
                <a:cs typeface="Times New Roman"/>
              </a:rPr>
              <a:t>kerül a postadíj </a:t>
            </a:r>
            <a:r>
              <a:rPr lang="sk-SK" dirty="0" smtClean="0">
                <a:ea typeface="Calibri"/>
                <a:cs typeface="Times New Roman"/>
              </a:rPr>
              <a:t>Magyarországra?</a:t>
            </a:r>
            <a:endParaRPr lang="sk-SK" dirty="0"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313</Words>
  <Application>Microsoft Office PowerPoint</Application>
  <PresentationFormat>Diavetítés a képernyőre (4:3 oldalarány)</PresentationFormat>
  <Paragraphs>246</Paragraphs>
  <Slides>25</Slides>
  <Notes>25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26" baseType="lpstr">
      <vt:lpstr>Office-téma</vt:lpstr>
      <vt:lpstr>PowerPoint bemutató</vt:lpstr>
      <vt:lpstr>V obchode – Az üzletben</vt:lpstr>
      <vt:lpstr>V obchode – Az üzletben</vt:lpstr>
      <vt:lpstr>V obchode – Az üzletben</vt:lpstr>
      <vt:lpstr>V obchode – Az üzletben</vt:lpstr>
      <vt:lpstr>V obchode – Az üzletben</vt:lpstr>
      <vt:lpstr>V obchode – Az üzletben</vt:lpstr>
      <vt:lpstr> Na pošte – A postán </vt:lpstr>
      <vt:lpstr> Na pošte – A postán </vt:lpstr>
      <vt:lpstr> Na pošte – A postán </vt:lpstr>
      <vt:lpstr> Na pošte – A postán </vt:lpstr>
      <vt:lpstr> Na pošte – A postán </vt:lpstr>
      <vt:lpstr> Na pošte – A postán </vt:lpstr>
      <vt:lpstr>V banke – A bankban</vt:lpstr>
      <vt:lpstr>V banke – A bankban</vt:lpstr>
      <vt:lpstr>V banke – A bankban</vt:lpstr>
      <vt:lpstr>V banke – A bankban</vt:lpstr>
      <vt:lpstr>V banke – A bankban</vt:lpstr>
      <vt:lpstr>V banke – A bankban</vt:lpstr>
      <vt:lpstr>Prelož! – Fordítsd le!</vt:lpstr>
      <vt:lpstr>Prelož! – Fordítsd le!</vt:lpstr>
      <vt:lpstr>Doplň! – Egészítsd ki!</vt:lpstr>
      <vt:lpstr>Doplň! – Egészítsd ki!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15</cp:revision>
  <dcterms:created xsi:type="dcterms:W3CDTF">2013-03-28T07:15:55Z</dcterms:created>
  <dcterms:modified xsi:type="dcterms:W3CDTF">2014-01-12T10:20:13Z</dcterms:modified>
</cp:coreProperties>
</file>