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7559675" cy="10691813"/>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86380"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9"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7"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42"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47"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48"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5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56"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8"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59"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1"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64"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8"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4"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8"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800"/>
          </a:xfrm>
          <a:prstGeom prst="rect">
            <a:avLst/>
          </a:prstGeom>
        </p:spPr>
        <p:txBody>
          <a:bodyPr wrap="none" lIns="0" tIns="0" rIns="0" bIns="0" anchor="ctr"/>
          <a:lstStyle/>
          <a:p>
            <a:r>
              <a:rPr lang="sk-SK"/>
              <a:t>Click to edit the title text format</a:t>
            </a:r>
            <a:endParaRPr/>
          </a:p>
        </p:txBody>
      </p:sp>
      <p:sp>
        <p:nvSpPr>
          <p:cNvPr id="3" name="PlaceHolder 2"/>
          <p:cNvSpPr>
            <a:spLocks noGrp="1"/>
          </p:cNvSpPr>
          <p:nvPr>
            <p:ph type="body"/>
          </p:nvPr>
        </p:nvSpPr>
        <p:spPr>
          <a:xfrm>
            <a:off x="457200" y="1604520"/>
            <a:ext cx="8046000" cy="3976920"/>
          </a:xfrm>
          <a:prstGeom prst="rect">
            <a:avLst/>
          </a:prstGeom>
        </p:spPr>
        <p:txBody>
          <a:bodyPr wrap="none" lIns="0" tIns="0" rIns="0" bIns="0"/>
          <a:lstStyle/>
          <a:p>
            <a:pPr>
              <a:buSzPct val="45000"/>
              <a:buFont typeface="StarSymbol"/>
              <a:buChar char=""/>
            </a:pPr>
            <a:r>
              <a:rPr lang="sk-SK"/>
              <a:t>Click to edit the outline text format</a:t>
            </a:r>
            <a:endParaRPr/>
          </a:p>
          <a:p>
            <a:pPr lvl="1">
              <a:buSzPct val="75000"/>
              <a:buFont typeface="StarSymbol"/>
              <a:buChar char=""/>
            </a:pPr>
            <a:r>
              <a:rPr lang="sk-SK"/>
              <a:t>Second Outline Level</a:t>
            </a:r>
            <a:endParaRPr/>
          </a:p>
          <a:p>
            <a:pPr lvl="2">
              <a:buSzPct val="45000"/>
              <a:buFont typeface="StarSymbol"/>
              <a:buChar char=""/>
            </a:pPr>
            <a:r>
              <a:rPr lang="sk-SK"/>
              <a:t>Third Outline Level</a:t>
            </a:r>
            <a:endParaRPr/>
          </a:p>
          <a:p>
            <a:pPr lvl="3">
              <a:buSzPct val="75000"/>
              <a:buFont typeface="StarSymbol"/>
              <a:buChar char=""/>
            </a:pPr>
            <a:r>
              <a:rPr lang="sk-SK"/>
              <a:t>Fourth Outline Level</a:t>
            </a:r>
            <a:endParaRPr/>
          </a:p>
          <a:p>
            <a:pPr lvl="4">
              <a:buSzPct val="45000"/>
              <a:buFont typeface="StarSymbol"/>
              <a:buChar char=""/>
            </a:pPr>
            <a:r>
              <a:rPr lang="sk-SK"/>
              <a:t>Fifth Outline Level</a:t>
            </a:r>
            <a:endParaRPr/>
          </a:p>
          <a:p>
            <a:pPr lvl="5">
              <a:buSzPct val="45000"/>
              <a:buFont typeface="StarSymbol"/>
              <a:buChar char=""/>
            </a:pPr>
            <a:r>
              <a:rPr lang="sk-SK"/>
              <a:t>Sixth Outline Level</a:t>
            </a:r>
            <a:endParaRPr/>
          </a:p>
          <a:p>
            <a:pPr lvl="6">
              <a:buSzPct val="45000"/>
              <a:buFont typeface="StarSymbol"/>
              <a:buChar char=""/>
            </a:pPr>
            <a:r>
              <a:rPr lang="sk-SK"/>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sk-SK"/>
              <a:t>Click to edit the title text format</a:t>
            </a:r>
            <a:endParaRPr/>
          </a:p>
        </p:txBody>
      </p:sp>
      <p:sp>
        <p:nvSpPr>
          <p:cNvPr id="35" name="PlaceHolder 2"/>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sk-SK"/>
              <a:t>Click to edit the outline text format</a:t>
            </a:r>
            <a:endParaRPr/>
          </a:p>
          <a:p>
            <a:pPr lvl="1">
              <a:buSzPct val="75000"/>
              <a:buFont typeface="StarSymbol"/>
              <a:buChar char=""/>
            </a:pPr>
            <a:r>
              <a:rPr lang="sk-SK"/>
              <a:t>Second Outline Level</a:t>
            </a:r>
            <a:endParaRPr/>
          </a:p>
          <a:p>
            <a:pPr lvl="2">
              <a:buSzPct val="45000"/>
              <a:buFont typeface="StarSymbol"/>
              <a:buChar char=""/>
            </a:pPr>
            <a:r>
              <a:rPr lang="sk-SK"/>
              <a:t>Third Outline Level</a:t>
            </a:r>
            <a:endParaRPr/>
          </a:p>
          <a:p>
            <a:pPr lvl="3">
              <a:buSzPct val="75000"/>
              <a:buFont typeface="StarSymbol"/>
              <a:buChar char=""/>
            </a:pPr>
            <a:r>
              <a:rPr lang="sk-SK"/>
              <a:t>Fourth Outline Level</a:t>
            </a:r>
            <a:endParaRPr/>
          </a:p>
          <a:p>
            <a:pPr lvl="4">
              <a:buSzPct val="45000"/>
              <a:buFont typeface="StarSymbol"/>
              <a:buChar char=""/>
            </a:pPr>
            <a:r>
              <a:rPr lang="sk-SK"/>
              <a:t>Fifth Outline Level</a:t>
            </a:r>
            <a:endParaRPr/>
          </a:p>
          <a:p>
            <a:pPr lvl="5">
              <a:buSzPct val="45000"/>
              <a:buFont typeface="StarSymbol"/>
              <a:buChar char=""/>
            </a:pPr>
            <a:r>
              <a:rPr lang="sk-SK"/>
              <a:t>Sixth Outline Level</a:t>
            </a:r>
            <a:endParaRPr/>
          </a:p>
          <a:p>
            <a:pPr lvl="6">
              <a:buSzPct val="45000"/>
              <a:buFont typeface="StarSymbol"/>
              <a:buChar char=""/>
            </a:pPr>
            <a:r>
              <a:rPr lang="sk-SK"/>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
          <p:cNvSpPr/>
          <p:nvPr/>
        </p:nvSpPr>
        <p:spPr>
          <a:xfrm>
            <a:off x="611280" y="1413000"/>
            <a:ext cx="7771320" cy="3526200"/>
          </a:xfrm>
          <a:prstGeom prst="rect">
            <a:avLst/>
          </a:prstGeom>
        </p:spPr>
        <p:txBody>
          <a:bodyPr lIns="90000" tIns="45000" rIns="90000" bIns="45000" anchor="ctr"/>
          <a:lstStyle/>
          <a:p>
            <a:pPr algn="ctr"/>
            <a:r>
              <a:rPr lang="sk-SK" sz="4400" b="1" dirty="0">
                <a:solidFill>
                  <a:srgbClr val="000000"/>
                </a:solidFill>
                <a:latin typeface="Arial"/>
              </a:rPr>
              <a:t>Ako začať podnikať v Maďarsku</a:t>
            </a:r>
            <a:endParaRPr/>
          </a:p>
          <a:p>
            <a:pPr algn="ctr"/>
            <a:endParaRPr/>
          </a:p>
          <a:p>
            <a:pPr algn="ctr"/>
            <a:r>
              <a:rPr lang="sk-SK" sz="4400" dirty="0">
                <a:solidFill>
                  <a:srgbClr val="000000"/>
                </a:solidFill>
                <a:latin typeface="Arial"/>
              </a:rPr>
              <a:t>4</a:t>
            </a:r>
            <a:r>
              <a:rPr lang="sk-SK" sz="4400" b="1" i="1" dirty="0">
                <a:solidFill>
                  <a:srgbClr val="000000"/>
                </a:solidFill>
                <a:latin typeface="Arial"/>
              </a:rPr>
              <a:t>. prednáška</a:t>
            </a:r>
            <a:endParaRPr/>
          </a:p>
          <a:p>
            <a:pPr>
              <a:lnSpc>
                <a:spcPct val="100000"/>
              </a:lnSpc>
            </a:pPr>
            <a:endParaRPr/>
          </a:p>
        </p:txBody>
      </p:sp>
      <p:pic>
        <p:nvPicPr>
          <p:cNvPr id="70" name="Picture 3"/>
          <p:cNvPicPr/>
          <p:nvPr/>
        </p:nvPicPr>
        <p:blipFill>
          <a:blip r:embed="rId2"/>
          <a:stretch>
            <a:fillRect/>
          </a:stretch>
        </p:blipFill>
        <p:spPr>
          <a:xfrm>
            <a:off x="5643720" y="142920"/>
            <a:ext cx="3299400" cy="519480"/>
          </a:xfrm>
          <a:prstGeom prst="rect">
            <a:avLst/>
          </a:prstGeom>
        </p:spPr>
      </p:pic>
      <p:pic>
        <p:nvPicPr>
          <p:cNvPr id="72" name="Picture 7"/>
          <p:cNvPicPr/>
          <p:nvPr/>
        </p:nvPicPr>
        <p:blipFill>
          <a:blip r:embed="rId3"/>
          <a:stretch>
            <a:fillRect/>
          </a:stretch>
        </p:blipFill>
        <p:spPr>
          <a:xfrm>
            <a:off x="214200" y="5929200"/>
            <a:ext cx="1570680" cy="781560"/>
          </a:xfrm>
          <a:prstGeom prst="rect">
            <a:avLst/>
          </a:prstGeom>
        </p:spPr>
      </p:pic>
      <p:pic>
        <p:nvPicPr>
          <p:cNvPr id="5" name="Picture 4" descr="Z:\Adri - projekt\husk_logo_s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Z:\ERB Ip_Sok_Ipolyszakállos_sma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0" y="0"/>
            <a:ext cx="11796120" cy="11796120"/>
          </a:xfrm>
          <a:prstGeom prst="rect">
            <a:avLst/>
          </a:prstGeom>
        </p:spPr>
        <p:txBody>
          <a:bodyPr lIns="90000" tIns="45000" rIns="90000" bIns="45000"/>
          <a:lstStyle/>
          <a:p>
            <a:pPr>
              <a:lnSpc>
                <a:spcPct val="100000"/>
              </a:lnSpc>
            </a:pPr>
            <a:fld id="{0CC22DD8-8CBB-435C-8F9C-74407FE35DE5}" type="slidenum">
              <a:rPr lang="sk-SK">
                <a:solidFill>
                  <a:srgbClr val="000000"/>
                </a:solidFill>
                <a:latin typeface="Arial"/>
              </a:rPr>
              <a:pPr>
                <a:lnSpc>
                  <a:spcPct val="100000"/>
                </a:lnSpc>
              </a:pPr>
              <a:t>10</a:t>
            </a:fld>
            <a:endParaRPr/>
          </a:p>
        </p:txBody>
      </p:sp>
      <p:sp>
        <p:nvSpPr>
          <p:cNvPr id="139" name="CustomShape 2"/>
          <p:cNvSpPr/>
          <p:nvPr/>
        </p:nvSpPr>
        <p:spPr>
          <a:xfrm>
            <a:off x="481929" y="908720"/>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a:t>
            </a:r>
            <a:endParaRPr dirty="0"/>
          </a:p>
        </p:txBody>
      </p:sp>
      <p:sp>
        <p:nvSpPr>
          <p:cNvPr id="140" name="CustomShape 3"/>
          <p:cNvSpPr/>
          <p:nvPr/>
        </p:nvSpPr>
        <p:spPr>
          <a:xfrm>
            <a:off x="395280" y="1428840"/>
            <a:ext cx="8495280" cy="457092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Vedenie obchodu</a:t>
            </a:r>
            <a:endParaRPr dirty="0"/>
          </a:p>
          <a:p>
            <a:pPr algn="just">
              <a:lnSpc>
                <a:spcPct val="100000"/>
              </a:lnSpc>
              <a:buSzPct val="45000"/>
              <a:buFont typeface="StarSymbol"/>
              <a:buChar char=""/>
            </a:pPr>
            <a:r>
              <a:rPr lang="sk-SK" sz="2400" dirty="0">
                <a:solidFill>
                  <a:srgbClr val="000000"/>
                </a:solidFill>
                <a:latin typeface="Arial"/>
              </a:rPr>
              <a:t>Vedenie obchodu sa chápe výlučne v rámci spoločného vnútorného vzťahu medzi členmi spoločnosti, čo znamená právo na operatívne vedenie spoločnosti, právo na uznesenie rozhodnutí vo vnútorných veciach spoločnosti.</a:t>
            </a:r>
            <a:endParaRPr dirty="0"/>
          </a:p>
          <a:p>
            <a:pPr algn="just">
              <a:lnSpc>
                <a:spcPct val="100000"/>
              </a:lnSpc>
              <a:buSzPct val="45000"/>
              <a:buFont typeface="StarSymbol"/>
              <a:buChar char=""/>
            </a:pPr>
            <a:r>
              <a:rPr lang="sk-SK" sz="2400" dirty="0">
                <a:solidFill>
                  <a:srgbClr val="000000"/>
                </a:solidFill>
                <a:latin typeface="Arial"/>
              </a:rPr>
              <a:t>Ak spoločenská zmluva neustanovuje inak, právo na vedenie obchodu má každý člen spoločnosti bez časového obmedzenia. V spoločenskej zmluve môžu </a:t>
            </a:r>
            <a:r>
              <a:rPr lang="sk-SK" sz="2400" dirty="0" smtClean="0">
                <a:solidFill>
                  <a:srgbClr val="000000"/>
                </a:solidFill>
              </a:rPr>
              <a:t>spoločníci spoločnosti </a:t>
            </a:r>
            <a:r>
              <a:rPr lang="sk-SK" sz="2400" dirty="0">
                <a:solidFill>
                  <a:srgbClr val="000000"/>
                </a:solidFill>
                <a:latin typeface="Arial"/>
              </a:rPr>
              <a:t>poveriť vedením obchodu jedného alebo viacerých </a:t>
            </a:r>
            <a:r>
              <a:rPr lang="sk-SK" sz="2400" dirty="0" smtClean="0">
                <a:solidFill>
                  <a:srgbClr val="000000"/>
                </a:solidFill>
              </a:rPr>
              <a:t>spoločníkov</a:t>
            </a:r>
            <a:r>
              <a:rPr lang="sk-SK" sz="2400" dirty="0">
                <a:solidFill>
                  <a:srgbClr val="000000"/>
                </a:solidFill>
                <a:latin typeface="Arial"/>
              </a:rPr>
              <a:t>; v tomto prípade právo na vedenie obchodu ostatným </a:t>
            </a:r>
            <a:r>
              <a:rPr lang="sk-SK" sz="2400" dirty="0" smtClean="0">
                <a:solidFill>
                  <a:srgbClr val="000000"/>
                </a:solidFill>
              </a:rPr>
              <a:t>spoločníkom </a:t>
            </a:r>
            <a:r>
              <a:rPr lang="sk-SK" sz="2400" dirty="0">
                <a:solidFill>
                  <a:srgbClr val="000000"/>
                </a:solidFill>
                <a:latin typeface="Arial"/>
              </a:rPr>
              <a:t>zaniká.</a:t>
            </a:r>
            <a:endParaRPr dirty="0"/>
          </a:p>
        </p:txBody>
      </p:sp>
      <p:pic>
        <p:nvPicPr>
          <p:cNvPr id="142" name="Picture 3"/>
          <p:cNvPicPr/>
          <p:nvPr/>
        </p:nvPicPr>
        <p:blipFill>
          <a:blip r:embed="rId2"/>
          <a:stretch>
            <a:fillRect/>
          </a:stretch>
        </p:blipFill>
        <p:spPr>
          <a:xfrm>
            <a:off x="5643720" y="142920"/>
            <a:ext cx="3299400" cy="519480"/>
          </a:xfrm>
          <a:prstGeom prst="rect">
            <a:avLst/>
          </a:prstGeom>
        </p:spPr>
      </p:pic>
      <p:pic>
        <p:nvPicPr>
          <p:cNvPr id="144"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1686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200" y="93891"/>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0" y="0"/>
            <a:ext cx="11796120" cy="11796120"/>
          </a:xfrm>
          <a:prstGeom prst="rect">
            <a:avLst/>
          </a:prstGeom>
        </p:spPr>
        <p:txBody>
          <a:bodyPr lIns="90000" tIns="45000" rIns="90000" bIns="45000"/>
          <a:lstStyle/>
          <a:p>
            <a:pPr>
              <a:lnSpc>
                <a:spcPct val="100000"/>
              </a:lnSpc>
            </a:pPr>
            <a:fld id="{F36F4CC8-A61C-448F-B74D-FF2FDF49770C}" type="slidenum">
              <a:rPr lang="sk-SK">
                <a:solidFill>
                  <a:srgbClr val="000000"/>
                </a:solidFill>
                <a:latin typeface="Arial"/>
              </a:rPr>
              <a:pPr>
                <a:lnSpc>
                  <a:spcPct val="100000"/>
                </a:lnSpc>
              </a:pPr>
              <a:t>11</a:t>
            </a:fld>
            <a:endParaRPr/>
          </a:p>
        </p:txBody>
      </p:sp>
      <p:sp>
        <p:nvSpPr>
          <p:cNvPr id="147" name="CustomShape 2"/>
          <p:cNvSpPr/>
          <p:nvPr/>
        </p:nvSpPr>
        <p:spPr>
          <a:xfrm>
            <a:off x="428760" y="785880"/>
            <a:ext cx="8228520" cy="735480"/>
          </a:xfrm>
          <a:prstGeom prst="rect">
            <a:avLst/>
          </a:prstGeom>
        </p:spPr>
        <p:txBody>
          <a:bodyPr lIns="90000" tIns="45000" rIns="90000" bIns="45000" anchor="ctr"/>
          <a:lstStyle/>
          <a:p>
            <a:pPr algn="ctr">
              <a:lnSpc>
                <a:spcPct val="100000"/>
              </a:lnSpc>
            </a:pPr>
            <a:r>
              <a:rPr lang="sk-SK" sz="4000">
                <a:solidFill>
                  <a:srgbClr val="000000"/>
                </a:solidFill>
                <a:latin typeface="Arial"/>
              </a:rPr>
              <a:t>Verejná obchodná spoločnosť a komanditná spoločnosť</a:t>
            </a:r>
            <a:endParaRPr/>
          </a:p>
        </p:txBody>
      </p:sp>
      <p:sp>
        <p:nvSpPr>
          <p:cNvPr id="148" name="CustomShape 3"/>
          <p:cNvSpPr/>
          <p:nvPr/>
        </p:nvSpPr>
        <p:spPr>
          <a:xfrm>
            <a:off x="428760" y="1428840"/>
            <a:ext cx="8495280" cy="457092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Zastupiteľské právo</a:t>
            </a:r>
            <a:endParaRPr dirty="0"/>
          </a:p>
          <a:p>
            <a:pPr>
              <a:lnSpc>
                <a:spcPct val="100000"/>
              </a:lnSpc>
              <a:buSzPct val="45000"/>
              <a:buFont typeface="StarSymbol"/>
              <a:buChar char=""/>
            </a:pPr>
            <a:r>
              <a:rPr lang="sk-SK" sz="2200" dirty="0">
                <a:solidFill>
                  <a:srgbClr val="000000"/>
                </a:solidFill>
                <a:latin typeface="Arial"/>
              </a:rPr>
              <a:t>Zákonnými zástupcami verejnej obchodnej spoločnosti sú </a:t>
            </a:r>
            <a:r>
              <a:rPr lang="sk-SK" sz="2000" dirty="0" smtClean="0">
                <a:solidFill>
                  <a:srgbClr val="000000"/>
                </a:solidFill>
              </a:rPr>
              <a:t>spoločníci </a:t>
            </a:r>
            <a:r>
              <a:rPr lang="sk-SK" sz="2200" dirty="0" smtClean="0">
                <a:solidFill>
                  <a:srgbClr val="000000"/>
                </a:solidFill>
                <a:latin typeface="Arial"/>
              </a:rPr>
              <a:t>s </a:t>
            </a:r>
            <a:r>
              <a:rPr lang="sk-SK" sz="2200" dirty="0">
                <a:solidFill>
                  <a:srgbClr val="000000"/>
                </a:solidFill>
                <a:latin typeface="Arial"/>
              </a:rPr>
              <a:t>právom na vedenie obchodu, títo podľa spoločenskej zmluvy vykonávajú práva vyplývajúce z prokúry spoločnosti. </a:t>
            </a:r>
            <a:endParaRPr dirty="0"/>
          </a:p>
          <a:p>
            <a:pPr>
              <a:lnSpc>
                <a:spcPct val="100000"/>
              </a:lnSpc>
              <a:buSzPct val="45000"/>
              <a:buFont typeface="StarSymbol"/>
              <a:buChar char=""/>
            </a:pPr>
            <a:r>
              <a:rPr lang="sk-SK" sz="2200" dirty="0">
                <a:solidFill>
                  <a:srgbClr val="000000"/>
                </a:solidFill>
                <a:latin typeface="Arial"/>
              </a:rPr>
              <a:t>V prípade komanditnej spoločnosti má zastupiteľské právo (prokúru) komplementár. Spravidla nemá komanditista právo na vedenie obchodu, ani zastupiteľské právo. Komanditista má zastupiteľské právo iba v prípade, ak:</a:t>
            </a:r>
            <a:endParaRPr dirty="0"/>
          </a:p>
          <a:p>
            <a:pPr lvl="1">
              <a:lnSpc>
                <a:spcPct val="100000"/>
              </a:lnSpc>
              <a:buFont typeface="StarSymbol"/>
              <a:buChar char="l"/>
            </a:pPr>
            <a:r>
              <a:rPr lang="sk-SK" sz="2000" i="1" dirty="0">
                <a:solidFill>
                  <a:srgbClr val="000000"/>
                </a:solidFill>
                <a:latin typeface="Arial"/>
              </a:rPr>
              <a:t>- ak tak ustanovuje spoločenská zmluva, poprípade ak</a:t>
            </a:r>
            <a:endParaRPr dirty="0"/>
          </a:p>
          <a:p>
            <a:pPr lvl="1">
              <a:lnSpc>
                <a:spcPct val="100000"/>
              </a:lnSpc>
              <a:buFont typeface="StarSymbol"/>
              <a:buChar char="l"/>
            </a:pPr>
            <a:r>
              <a:rPr lang="sk-SK" sz="2000" i="1" dirty="0">
                <a:solidFill>
                  <a:srgbClr val="000000"/>
                </a:solidFill>
                <a:latin typeface="Arial"/>
              </a:rPr>
              <a:t>- predstaviteľ spoločnosti alebo zhromaždenie spoločníkov dá komanditistovi splnomocnenie na zastupiteľské právo (prokúru); </a:t>
            </a:r>
            <a:endParaRPr dirty="0"/>
          </a:p>
          <a:p>
            <a:pPr lvl="1">
              <a:lnSpc>
                <a:spcPct val="100000"/>
              </a:lnSpc>
              <a:buFont typeface="StarSymbol"/>
              <a:buChar char="l"/>
            </a:pPr>
            <a:r>
              <a:rPr lang="sk-SK" sz="2000" i="1" dirty="0">
                <a:solidFill>
                  <a:srgbClr val="000000"/>
                </a:solidFill>
                <a:latin typeface="Arial"/>
              </a:rPr>
              <a:t>- spoločnosti nezostane na vedenie obchodu splnomocnený člen. </a:t>
            </a:r>
            <a:endParaRPr dirty="0"/>
          </a:p>
        </p:txBody>
      </p:sp>
      <p:pic>
        <p:nvPicPr>
          <p:cNvPr id="150" name="Picture 3"/>
          <p:cNvPicPr/>
          <p:nvPr/>
        </p:nvPicPr>
        <p:blipFill>
          <a:blip r:embed="rId2"/>
          <a:stretch>
            <a:fillRect/>
          </a:stretch>
        </p:blipFill>
        <p:spPr>
          <a:xfrm>
            <a:off x="5643720" y="142920"/>
            <a:ext cx="3299400" cy="519480"/>
          </a:xfrm>
          <a:prstGeom prst="rect">
            <a:avLst/>
          </a:prstGeom>
        </p:spPr>
      </p:pic>
      <p:pic>
        <p:nvPicPr>
          <p:cNvPr id="152" name="Picture 7"/>
          <p:cNvPicPr/>
          <p:nvPr/>
        </p:nvPicPr>
        <p:blipFill>
          <a:blip r:embed="rId3"/>
          <a:stretch>
            <a:fillRect/>
          </a:stretch>
        </p:blipFill>
        <p:spPr>
          <a:xfrm>
            <a:off x="214200" y="607536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7313" y="18387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200" y="44177"/>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0" y="0"/>
            <a:ext cx="11796120" cy="11796120"/>
          </a:xfrm>
          <a:prstGeom prst="rect">
            <a:avLst/>
          </a:prstGeom>
        </p:spPr>
        <p:txBody>
          <a:bodyPr lIns="90000" tIns="45000" rIns="90000" bIns="45000"/>
          <a:lstStyle/>
          <a:p>
            <a:pPr>
              <a:lnSpc>
                <a:spcPct val="100000"/>
              </a:lnSpc>
            </a:pPr>
            <a:fld id="{C3832CA4-B631-4FD0-A7EB-3D3ECC2C3A8D}" type="slidenum">
              <a:rPr lang="sk-SK">
                <a:solidFill>
                  <a:srgbClr val="000000"/>
                </a:solidFill>
                <a:latin typeface="Arial"/>
              </a:rPr>
              <a:pPr>
                <a:lnSpc>
                  <a:spcPct val="100000"/>
                </a:lnSpc>
              </a:pPr>
              <a:t>12</a:t>
            </a:fld>
            <a:endParaRPr/>
          </a:p>
        </p:txBody>
      </p:sp>
      <p:sp>
        <p:nvSpPr>
          <p:cNvPr id="155" name="CustomShape 2"/>
          <p:cNvSpPr/>
          <p:nvPr/>
        </p:nvSpPr>
        <p:spPr>
          <a:xfrm>
            <a:off x="428760" y="785880"/>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a:t>
            </a:r>
            <a:endParaRPr dirty="0"/>
          </a:p>
        </p:txBody>
      </p:sp>
      <p:sp>
        <p:nvSpPr>
          <p:cNvPr id="156" name="CustomShape 3"/>
          <p:cNvSpPr/>
          <p:nvPr/>
        </p:nvSpPr>
        <p:spPr>
          <a:xfrm>
            <a:off x="428760" y="1677780"/>
            <a:ext cx="8495280" cy="457092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Zánik spoločností</a:t>
            </a:r>
            <a:endParaRPr dirty="0"/>
          </a:p>
          <a:p>
            <a:pPr algn="just">
              <a:lnSpc>
                <a:spcPct val="100000"/>
              </a:lnSpc>
            </a:pPr>
            <a:r>
              <a:rPr lang="sk-SK" sz="2400" dirty="0">
                <a:solidFill>
                  <a:srgbClr val="000000"/>
                </a:solidFill>
                <a:latin typeface="Arial"/>
              </a:rPr>
              <a:t>	Verejná obchodná spoločnosť a komanditná spoločnosť zanikajú  právnym nástupníctvom (t.j. premena) alebo bez právneho nástupníctva.  </a:t>
            </a:r>
            <a:endParaRPr dirty="0"/>
          </a:p>
          <a:p>
            <a:pPr algn="just">
              <a:lnSpc>
                <a:spcPct val="100000"/>
              </a:lnSpc>
            </a:pPr>
            <a:r>
              <a:rPr lang="sk-SK" sz="2400" dirty="0">
                <a:solidFill>
                  <a:srgbClr val="000000"/>
                </a:solidFill>
                <a:latin typeface="Arial"/>
              </a:rPr>
              <a:t>	V prípade komanditnej spoločnosti, ak zo spoločnosti vystúpia všetci komplementári, resp. všetci komanditisti, komanditná spoločnosť zaniká. V oboch prípadoch existuje možnosť vedenia spoločnosti iba komplementármi bez komanditistov, alebo komanditistami bez </a:t>
            </a:r>
            <a:r>
              <a:rPr lang="sk-SK" sz="2400" dirty="0" err="1">
                <a:solidFill>
                  <a:srgbClr val="000000"/>
                </a:solidFill>
                <a:latin typeface="Arial"/>
              </a:rPr>
              <a:t>komplemetárov</a:t>
            </a:r>
            <a:r>
              <a:rPr lang="sk-SK" sz="2400" dirty="0">
                <a:solidFill>
                  <a:srgbClr val="000000"/>
                </a:solidFill>
                <a:latin typeface="Arial"/>
              </a:rPr>
              <a:t> počas dobu šiestich mesiacov, kým sa členova rozhodnú o pokračovaní spoločnosti s novými </a:t>
            </a:r>
            <a:r>
              <a:rPr lang="sk-SK" sz="2400" dirty="0" smtClean="0">
                <a:solidFill>
                  <a:srgbClr val="000000"/>
                </a:solidFill>
              </a:rPr>
              <a:t>spoločníkmi</a:t>
            </a:r>
            <a:r>
              <a:rPr lang="sk-SK" sz="2400" dirty="0">
                <a:solidFill>
                  <a:srgbClr val="000000"/>
                </a:solidFill>
                <a:latin typeface="Arial"/>
              </a:rPr>
              <a:t>. </a:t>
            </a:r>
            <a:endParaRPr dirty="0"/>
          </a:p>
        </p:txBody>
      </p:sp>
      <p:pic>
        <p:nvPicPr>
          <p:cNvPr id="158" name="Picture 3"/>
          <p:cNvPicPr/>
          <p:nvPr/>
        </p:nvPicPr>
        <p:blipFill>
          <a:blip r:embed="rId2"/>
          <a:stretch>
            <a:fillRect/>
          </a:stretch>
        </p:blipFill>
        <p:spPr>
          <a:xfrm>
            <a:off x="5643720" y="142920"/>
            <a:ext cx="3299400" cy="519480"/>
          </a:xfrm>
          <a:prstGeom prst="rect">
            <a:avLst/>
          </a:prstGeom>
        </p:spPr>
      </p:pic>
      <p:pic>
        <p:nvPicPr>
          <p:cNvPr id="160"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105481"/>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948" y="44863"/>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0" y="0"/>
            <a:ext cx="11796120" cy="11796120"/>
          </a:xfrm>
          <a:prstGeom prst="rect">
            <a:avLst/>
          </a:prstGeom>
        </p:spPr>
        <p:txBody>
          <a:bodyPr lIns="90000" tIns="45000" rIns="90000" bIns="45000"/>
          <a:lstStyle/>
          <a:p>
            <a:pPr>
              <a:lnSpc>
                <a:spcPct val="100000"/>
              </a:lnSpc>
            </a:pPr>
            <a:fld id="{F33B88C8-1105-4654-B9E5-B89CE5A905F9}" type="slidenum">
              <a:rPr lang="sk-SK">
                <a:solidFill>
                  <a:srgbClr val="000000"/>
                </a:solidFill>
                <a:latin typeface="Arial"/>
              </a:rPr>
              <a:pPr>
                <a:lnSpc>
                  <a:spcPct val="100000"/>
                </a:lnSpc>
              </a:pPr>
              <a:t>13</a:t>
            </a:fld>
            <a:endParaRPr/>
          </a:p>
        </p:txBody>
      </p:sp>
      <p:sp>
        <p:nvSpPr>
          <p:cNvPr id="163" name="CustomShape 2"/>
          <p:cNvSpPr/>
          <p:nvPr/>
        </p:nvSpPr>
        <p:spPr>
          <a:xfrm>
            <a:off x="428760" y="785880"/>
            <a:ext cx="8228520" cy="735480"/>
          </a:xfrm>
          <a:prstGeom prst="rect">
            <a:avLst/>
          </a:prstGeom>
        </p:spPr>
        <p:txBody>
          <a:bodyPr lIns="90000" tIns="45000" rIns="90000" bIns="45000" anchor="ctr"/>
          <a:lstStyle/>
          <a:p>
            <a:pPr algn="ctr">
              <a:lnSpc>
                <a:spcPct val="100000"/>
              </a:lnSpc>
            </a:pPr>
            <a:r>
              <a:rPr lang="sk-SK" sz="4000">
                <a:solidFill>
                  <a:srgbClr val="000000"/>
                </a:solidFill>
                <a:latin typeface="Arial"/>
              </a:rPr>
              <a:t>Verejná obchodná spoločnosť a komanditná spoločnosť</a:t>
            </a:r>
            <a:endParaRPr/>
          </a:p>
        </p:txBody>
      </p:sp>
      <p:sp>
        <p:nvSpPr>
          <p:cNvPr id="164" name="CustomShape 3"/>
          <p:cNvSpPr/>
          <p:nvPr/>
        </p:nvSpPr>
        <p:spPr>
          <a:xfrm>
            <a:off x="428760" y="1428840"/>
            <a:ext cx="8495280" cy="457092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Zánik spoločností</a:t>
            </a:r>
            <a:endParaRPr dirty="0"/>
          </a:p>
          <a:p>
            <a:pPr algn="just">
              <a:lnSpc>
                <a:spcPct val="100000"/>
              </a:lnSpc>
            </a:pPr>
            <a:r>
              <a:rPr lang="sk-SK" sz="2400" dirty="0">
                <a:solidFill>
                  <a:srgbClr val="000000"/>
                </a:solidFill>
                <a:latin typeface="Arial"/>
              </a:rPr>
              <a:t>	Verejná obchodná spoločnosť a komanditná spoločnosť zanikajú  právnym nástupníctvom (t.j. premena) alebo bez právneho nástupníctva.  </a:t>
            </a:r>
            <a:endParaRPr dirty="0"/>
          </a:p>
          <a:p>
            <a:pPr algn="just">
              <a:lnSpc>
                <a:spcPct val="100000"/>
              </a:lnSpc>
            </a:pPr>
            <a:r>
              <a:rPr lang="sk-SK" sz="2400" dirty="0">
                <a:solidFill>
                  <a:srgbClr val="000000"/>
                </a:solidFill>
                <a:latin typeface="Arial"/>
              </a:rPr>
              <a:t>	V prípade komanditnej spoločnosti, ak zo spoločnosti vystúpia všetci komplementári, resp. všetci komanditisti, komanditná spoločnosť zaniká. V oboch prípadoch existuje možnosť vedenia spoločnosti iba komplementármi bez komanditistov, alebo komanditistami bez </a:t>
            </a:r>
            <a:r>
              <a:rPr lang="sk-SK" sz="2400" dirty="0" err="1">
                <a:solidFill>
                  <a:srgbClr val="000000"/>
                </a:solidFill>
                <a:latin typeface="Arial"/>
              </a:rPr>
              <a:t>komplemetárov</a:t>
            </a:r>
            <a:r>
              <a:rPr lang="sk-SK" sz="2400" dirty="0">
                <a:solidFill>
                  <a:srgbClr val="000000"/>
                </a:solidFill>
                <a:latin typeface="Arial"/>
              </a:rPr>
              <a:t> počas dobu šiestich mesiacov, kým sa členova rozhodnú o pokračovaní spoločnosti s novými </a:t>
            </a:r>
            <a:r>
              <a:rPr lang="sk-SK" sz="2400" dirty="0" smtClean="0">
                <a:solidFill>
                  <a:srgbClr val="000000"/>
                </a:solidFill>
              </a:rPr>
              <a:t>spoločníkmi</a:t>
            </a:r>
            <a:r>
              <a:rPr lang="sk-SK" sz="2400" dirty="0">
                <a:solidFill>
                  <a:srgbClr val="000000"/>
                </a:solidFill>
                <a:latin typeface="Arial"/>
              </a:rPr>
              <a:t>. </a:t>
            </a:r>
            <a:endParaRPr dirty="0"/>
          </a:p>
        </p:txBody>
      </p:sp>
      <p:pic>
        <p:nvPicPr>
          <p:cNvPr id="166" name="Picture 3"/>
          <p:cNvPicPr/>
          <p:nvPr/>
        </p:nvPicPr>
        <p:blipFill>
          <a:blip r:embed="rId2"/>
          <a:stretch>
            <a:fillRect/>
          </a:stretch>
        </p:blipFill>
        <p:spPr>
          <a:xfrm>
            <a:off x="5643720" y="142920"/>
            <a:ext cx="3299400" cy="519480"/>
          </a:xfrm>
          <a:prstGeom prst="rect">
            <a:avLst/>
          </a:prstGeom>
        </p:spPr>
      </p:pic>
      <p:pic>
        <p:nvPicPr>
          <p:cNvPr id="168"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7793" y="142920"/>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744" y="40101"/>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0" y="0"/>
            <a:ext cx="11796120" cy="11796120"/>
          </a:xfrm>
          <a:prstGeom prst="rect">
            <a:avLst/>
          </a:prstGeom>
        </p:spPr>
        <p:txBody>
          <a:bodyPr lIns="90000" tIns="45000" rIns="90000" bIns="45000"/>
          <a:lstStyle/>
          <a:p>
            <a:pPr>
              <a:lnSpc>
                <a:spcPct val="100000"/>
              </a:lnSpc>
            </a:pPr>
            <a:fld id="{CB66AE80-BDB7-486F-8785-029A71A778DB}" type="slidenum">
              <a:rPr lang="sk-SK">
                <a:solidFill>
                  <a:srgbClr val="000000"/>
                </a:solidFill>
                <a:latin typeface="Arial"/>
              </a:rPr>
              <a:pPr>
                <a:lnSpc>
                  <a:spcPct val="100000"/>
                </a:lnSpc>
              </a:pPr>
              <a:t>14</a:t>
            </a:fld>
            <a:endParaRPr/>
          </a:p>
        </p:txBody>
      </p:sp>
      <p:sp>
        <p:nvSpPr>
          <p:cNvPr id="171" name="CustomShape 2"/>
          <p:cNvSpPr/>
          <p:nvPr/>
        </p:nvSpPr>
        <p:spPr>
          <a:xfrm>
            <a:off x="428760" y="785880"/>
            <a:ext cx="8228520" cy="735480"/>
          </a:xfrm>
          <a:prstGeom prst="rect">
            <a:avLst/>
          </a:prstGeom>
        </p:spPr>
        <p:txBody>
          <a:bodyPr lIns="90000" tIns="45000" rIns="90000" bIns="45000" anchor="ctr"/>
          <a:lstStyle/>
          <a:p>
            <a:pPr>
              <a:lnSpc>
                <a:spcPct val="100000"/>
              </a:lnSpc>
            </a:pPr>
            <a:r>
              <a:rPr lang="sk-SK" sz="4000">
                <a:solidFill>
                  <a:srgbClr val="000000"/>
                </a:solidFill>
                <a:latin typeface="Arial"/>
              </a:rPr>
              <a:t>Ďalšie typy spoločností</a:t>
            </a:r>
            <a:endParaRPr/>
          </a:p>
        </p:txBody>
      </p:sp>
      <p:sp>
        <p:nvSpPr>
          <p:cNvPr id="172" name="CustomShape 3"/>
          <p:cNvSpPr/>
          <p:nvPr/>
        </p:nvSpPr>
        <p:spPr>
          <a:xfrm>
            <a:off x="428760" y="1428840"/>
            <a:ext cx="8495280" cy="4570920"/>
          </a:xfrm>
          <a:prstGeom prst="rect">
            <a:avLst/>
          </a:prstGeom>
        </p:spPr>
        <p:txBody>
          <a:bodyPr lIns="90000" tIns="45000" rIns="90000" bIns="45000"/>
          <a:lstStyle/>
          <a:p>
            <a:pPr>
              <a:lnSpc>
                <a:spcPct val="100000"/>
              </a:lnSpc>
            </a:pPr>
            <a:r>
              <a:rPr lang="sk-SK" sz="2800" b="1" dirty="0">
                <a:solidFill>
                  <a:srgbClr val="000000"/>
                </a:solidFill>
                <a:latin typeface="Arial"/>
              </a:rPr>
              <a:t>Akciová spoločnosť </a:t>
            </a:r>
            <a:endParaRPr dirty="0"/>
          </a:p>
          <a:p>
            <a:pPr algn="just">
              <a:lnSpc>
                <a:spcPct val="100000"/>
              </a:lnSpc>
            </a:pPr>
            <a:r>
              <a:rPr lang="sk-SK" sz="2800" dirty="0">
                <a:solidFill>
                  <a:srgbClr val="000000"/>
                </a:solidFill>
                <a:latin typeface="Arial"/>
              </a:rPr>
              <a:t>	</a:t>
            </a:r>
            <a:r>
              <a:rPr lang="sk-SK" sz="2400" dirty="0">
                <a:solidFill>
                  <a:srgbClr val="000000"/>
                </a:solidFill>
                <a:latin typeface="Arial"/>
              </a:rPr>
              <a:t>Kapitálová spoločnosť s veľkým počtom akcií, s veľkým kapitálom a obmedzeným ručením.</a:t>
            </a:r>
            <a:r>
              <a:rPr lang="sk-SK" sz="2400" dirty="0">
                <a:solidFill>
                  <a:srgbClr val="FF0000"/>
                </a:solidFill>
                <a:latin typeface="Arial"/>
              </a:rPr>
              <a:t> </a:t>
            </a:r>
            <a:r>
              <a:rPr lang="sk-SK" sz="2400" dirty="0">
                <a:solidFill>
                  <a:srgbClr val="000000"/>
                </a:solidFill>
                <a:latin typeface="Arial"/>
              </a:rPr>
              <a:t>Koncentruje investície menšieho, stredného a veľkého kapitálu. </a:t>
            </a:r>
            <a:r>
              <a:rPr lang="sk-SK" sz="2400" dirty="0" smtClean="0">
                <a:solidFill>
                  <a:srgbClr val="000000"/>
                </a:solidFill>
                <a:latin typeface="Arial"/>
              </a:rPr>
              <a:t>Spoločníkom </a:t>
            </a:r>
            <a:r>
              <a:rPr lang="sk-SK" sz="2400" dirty="0">
                <a:solidFill>
                  <a:srgbClr val="000000"/>
                </a:solidFill>
                <a:latin typeface="Arial"/>
              </a:rPr>
              <a:t>sa môže stať ktokoľvek. Môžu ju teda založiť zahraničné aj domáce osoby. Zakladá sa kapitálom, ktorý má vopred určený počet a nominálnu hodnotou akcií. </a:t>
            </a:r>
            <a:endParaRPr dirty="0"/>
          </a:p>
          <a:p>
            <a:pPr algn="just">
              <a:lnSpc>
                <a:spcPct val="100000"/>
              </a:lnSpc>
            </a:pPr>
            <a:r>
              <a:rPr lang="sk-SK" sz="2400" dirty="0">
                <a:solidFill>
                  <a:srgbClr val="000000"/>
                </a:solidFill>
                <a:latin typeface="Arial"/>
              </a:rPr>
              <a:t>	Za akciovú spoločnosť akcionár neručí, ani na seba neberie žiadne riziká. Členské práva, ako obchodovateľné cenné papiere, predstavujú akcie. </a:t>
            </a:r>
            <a:endParaRPr dirty="0"/>
          </a:p>
        </p:txBody>
      </p:sp>
      <p:pic>
        <p:nvPicPr>
          <p:cNvPr id="174" name="Picture 3"/>
          <p:cNvPicPr/>
          <p:nvPr/>
        </p:nvPicPr>
        <p:blipFill>
          <a:blip r:embed="rId2"/>
          <a:stretch>
            <a:fillRect/>
          </a:stretch>
        </p:blipFill>
        <p:spPr>
          <a:xfrm>
            <a:off x="5643720" y="142920"/>
            <a:ext cx="3299400" cy="519480"/>
          </a:xfrm>
          <a:prstGeom prst="rect">
            <a:avLst/>
          </a:prstGeom>
        </p:spPr>
      </p:pic>
      <p:pic>
        <p:nvPicPr>
          <p:cNvPr id="176"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4950" y="15339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0" y="0"/>
            <a:ext cx="11796120" cy="11796120"/>
          </a:xfrm>
          <a:prstGeom prst="rect">
            <a:avLst/>
          </a:prstGeom>
        </p:spPr>
        <p:txBody>
          <a:bodyPr lIns="90000" tIns="45000" rIns="90000" bIns="45000"/>
          <a:lstStyle/>
          <a:p>
            <a:pPr>
              <a:lnSpc>
                <a:spcPct val="100000"/>
              </a:lnSpc>
            </a:pPr>
            <a:fld id="{B86FC7BE-36DA-473A-ADF6-2992771013D9}" type="slidenum">
              <a:rPr lang="sk-SK">
                <a:solidFill>
                  <a:srgbClr val="000000"/>
                </a:solidFill>
                <a:latin typeface="Arial"/>
              </a:rPr>
              <a:pPr>
                <a:lnSpc>
                  <a:spcPct val="100000"/>
                </a:lnSpc>
              </a:pPr>
              <a:t>15</a:t>
            </a:fld>
            <a:endParaRPr/>
          </a:p>
        </p:txBody>
      </p:sp>
      <p:sp>
        <p:nvSpPr>
          <p:cNvPr id="179" name="CustomShape 2"/>
          <p:cNvSpPr/>
          <p:nvPr/>
        </p:nvSpPr>
        <p:spPr>
          <a:xfrm>
            <a:off x="447840" y="1147020"/>
            <a:ext cx="8228520" cy="735480"/>
          </a:xfrm>
          <a:prstGeom prst="rect">
            <a:avLst/>
          </a:prstGeom>
        </p:spPr>
        <p:txBody>
          <a:bodyPr lIns="90000" tIns="45000" rIns="90000" bIns="45000" anchor="ctr"/>
          <a:lstStyle/>
          <a:p>
            <a:pPr>
              <a:lnSpc>
                <a:spcPct val="100000"/>
              </a:lnSpc>
            </a:pPr>
            <a:r>
              <a:rPr lang="sk-SK" sz="4000" dirty="0">
                <a:solidFill>
                  <a:srgbClr val="000000"/>
                </a:solidFill>
                <a:latin typeface="Arial"/>
              </a:rPr>
              <a:t>Ďalšie typy spoločností</a:t>
            </a:r>
            <a:endParaRPr dirty="0"/>
          </a:p>
        </p:txBody>
      </p:sp>
      <p:sp>
        <p:nvSpPr>
          <p:cNvPr id="180" name="CustomShape 3"/>
          <p:cNvSpPr/>
          <p:nvPr/>
        </p:nvSpPr>
        <p:spPr>
          <a:xfrm>
            <a:off x="447840" y="2076689"/>
            <a:ext cx="8495280" cy="3584336"/>
          </a:xfrm>
          <a:prstGeom prst="rect">
            <a:avLst/>
          </a:prstGeom>
        </p:spPr>
        <p:txBody>
          <a:bodyPr lIns="90000" tIns="45000" rIns="90000" bIns="45000"/>
          <a:lstStyle/>
          <a:p>
            <a:pPr>
              <a:lnSpc>
                <a:spcPct val="100000"/>
              </a:lnSpc>
            </a:pPr>
            <a:r>
              <a:rPr lang="sk-SK" sz="2800" b="1" dirty="0">
                <a:solidFill>
                  <a:srgbClr val="000000"/>
                </a:solidFill>
                <a:latin typeface="Arial"/>
              </a:rPr>
              <a:t>Spoločný podnik </a:t>
            </a:r>
            <a:endParaRPr dirty="0"/>
          </a:p>
          <a:p>
            <a:pPr>
              <a:lnSpc>
                <a:spcPct val="100000"/>
              </a:lnSpc>
            </a:pPr>
            <a:r>
              <a:rPr lang="sk-SK" sz="2400" dirty="0">
                <a:solidFill>
                  <a:srgbClr val="000000"/>
                </a:solidFill>
                <a:latin typeface="Arial"/>
              </a:rPr>
              <a:t>	</a:t>
            </a:r>
            <a:endParaRPr dirty="0"/>
          </a:p>
          <a:p>
            <a:pPr>
              <a:lnSpc>
                <a:spcPct val="100000"/>
              </a:lnSpc>
            </a:pPr>
            <a:r>
              <a:rPr lang="sk-SK" sz="2400" dirty="0">
                <a:solidFill>
                  <a:srgbClr val="000000"/>
                </a:solidFill>
                <a:latin typeface="Arial"/>
              </a:rPr>
              <a:t>	Veľký podnik, kapitálová spoločnosť, s pomerne jednoduchým fungovaním, no prísnymi pravidlami o zodpovednosti. Primárnym zdrojom spoločného podniku je spoločný majetok. Ak podnikový majetok nepokryje dlh, členovia ho pokryjú spoločne, podľa majetkového príspevku do spoločnosti. </a:t>
            </a:r>
            <a:endParaRPr dirty="0"/>
          </a:p>
          <a:p>
            <a:pPr>
              <a:lnSpc>
                <a:spcPct val="100000"/>
              </a:lnSpc>
            </a:pPr>
            <a:r>
              <a:rPr lang="sk-SK" sz="2400" dirty="0">
                <a:solidFill>
                  <a:srgbClr val="000000"/>
                </a:solidFill>
                <a:latin typeface="Arial"/>
              </a:rPr>
              <a:t> 	</a:t>
            </a:r>
            <a:r>
              <a:rPr lang="sk-SK" sz="2400" dirty="0">
                <a:solidFill>
                  <a:srgbClr val="000000"/>
                </a:solidFill>
              </a:rPr>
              <a:t> </a:t>
            </a:r>
            <a:r>
              <a:rPr lang="sk-SK" sz="2400" dirty="0" smtClean="0">
                <a:solidFill>
                  <a:srgbClr val="000000"/>
                </a:solidFill>
              </a:rPr>
              <a:t>Spoločníkom </a:t>
            </a:r>
            <a:r>
              <a:rPr lang="sk-SK" sz="2400" dirty="0">
                <a:solidFill>
                  <a:srgbClr val="000000"/>
                </a:solidFill>
                <a:latin typeface="Arial"/>
              </a:rPr>
              <a:t>sa môže stať ktokoľvek.</a:t>
            </a:r>
            <a:endParaRPr dirty="0"/>
          </a:p>
        </p:txBody>
      </p:sp>
      <p:pic>
        <p:nvPicPr>
          <p:cNvPr id="182" name="Picture 3"/>
          <p:cNvPicPr/>
          <p:nvPr/>
        </p:nvPicPr>
        <p:blipFill>
          <a:blip r:embed="rId2"/>
          <a:stretch>
            <a:fillRect/>
          </a:stretch>
        </p:blipFill>
        <p:spPr>
          <a:xfrm>
            <a:off x="5643720" y="142920"/>
            <a:ext cx="3299400" cy="519480"/>
          </a:xfrm>
          <a:prstGeom prst="rect">
            <a:avLst/>
          </a:prstGeom>
        </p:spPr>
      </p:pic>
      <p:pic>
        <p:nvPicPr>
          <p:cNvPr id="184"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15339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0" y="0"/>
            <a:ext cx="11796120" cy="11796120"/>
          </a:xfrm>
          <a:prstGeom prst="rect">
            <a:avLst/>
          </a:prstGeom>
        </p:spPr>
        <p:txBody>
          <a:bodyPr lIns="90000" tIns="45000" rIns="90000" bIns="45000"/>
          <a:lstStyle/>
          <a:p>
            <a:pPr>
              <a:lnSpc>
                <a:spcPct val="100000"/>
              </a:lnSpc>
            </a:pPr>
            <a:fld id="{A3FCC9CC-09A2-4A47-8BBC-17205BB5E803}" type="slidenum">
              <a:rPr lang="sk-SK">
                <a:solidFill>
                  <a:srgbClr val="000000"/>
                </a:solidFill>
                <a:latin typeface="Arial"/>
              </a:rPr>
              <a:pPr>
                <a:lnSpc>
                  <a:spcPct val="100000"/>
                </a:lnSpc>
              </a:pPr>
              <a:t>16</a:t>
            </a:fld>
            <a:endParaRPr/>
          </a:p>
        </p:txBody>
      </p:sp>
      <p:sp>
        <p:nvSpPr>
          <p:cNvPr id="187" name="CustomShape 2"/>
          <p:cNvSpPr/>
          <p:nvPr/>
        </p:nvSpPr>
        <p:spPr>
          <a:xfrm>
            <a:off x="428760" y="908720"/>
            <a:ext cx="8228520" cy="735480"/>
          </a:xfrm>
          <a:prstGeom prst="rect">
            <a:avLst/>
          </a:prstGeom>
        </p:spPr>
        <p:txBody>
          <a:bodyPr lIns="90000" tIns="45000" rIns="90000" bIns="45000" anchor="ctr"/>
          <a:lstStyle/>
          <a:p>
            <a:pPr>
              <a:lnSpc>
                <a:spcPct val="100000"/>
              </a:lnSpc>
            </a:pPr>
            <a:r>
              <a:rPr lang="sk-SK" sz="4000" dirty="0">
                <a:solidFill>
                  <a:srgbClr val="000000"/>
                </a:solidFill>
                <a:latin typeface="Arial"/>
              </a:rPr>
              <a:t>Ďalšie typy spoločností</a:t>
            </a:r>
            <a:endParaRPr dirty="0"/>
          </a:p>
        </p:txBody>
      </p:sp>
      <p:sp>
        <p:nvSpPr>
          <p:cNvPr id="188" name="CustomShape 3"/>
          <p:cNvSpPr/>
          <p:nvPr/>
        </p:nvSpPr>
        <p:spPr>
          <a:xfrm>
            <a:off x="428760" y="2004681"/>
            <a:ext cx="8495280" cy="3656344"/>
          </a:xfrm>
          <a:prstGeom prst="rect">
            <a:avLst/>
          </a:prstGeom>
        </p:spPr>
        <p:txBody>
          <a:bodyPr lIns="90000" tIns="45000" rIns="90000" bIns="45000"/>
          <a:lstStyle/>
          <a:p>
            <a:pPr>
              <a:lnSpc>
                <a:spcPct val="100000"/>
              </a:lnSpc>
            </a:pPr>
            <a:r>
              <a:rPr lang="sk-SK" sz="2800" b="1" dirty="0">
                <a:solidFill>
                  <a:srgbClr val="000000"/>
                </a:solidFill>
                <a:latin typeface="Arial"/>
              </a:rPr>
              <a:t>Záujmové združenie </a:t>
            </a:r>
            <a:endParaRPr dirty="0"/>
          </a:p>
          <a:p>
            <a:pPr>
              <a:lnSpc>
                <a:spcPct val="100000"/>
              </a:lnSpc>
            </a:pPr>
            <a:r>
              <a:rPr lang="sk-SK" sz="2400" dirty="0">
                <a:solidFill>
                  <a:srgbClr val="000000"/>
                </a:solidFill>
                <a:latin typeface="Arial"/>
              </a:rPr>
              <a:t>	</a:t>
            </a:r>
            <a:endParaRPr dirty="0"/>
          </a:p>
          <a:p>
            <a:pPr algn="just">
              <a:lnSpc>
                <a:spcPct val="100000"/>
              </a:lnSpc>
            </a:pPr>
            <a:r>
              <a:rPr lang="sk-SK" sz="2400" dirty="0">
                <a:solidFill>
                  <a:srgbClr val="000000"/>
                </a:solidFill>
                <a:latin typeface="Arial"/>
              </a:rPr>
              <a:t>	Prihliadnuc na podstatu ide o kooperatívnu hospodársku spoločnosť, ktorá sa neusiluje o vlastný zisk, ručenie </a:t>
            </a:r>
            <a:r>
              <a:rPr lang="sk-SK" sz="2400" dirty="0" smtClean="0">
                <a:solidFill>
                  <a:srgbClr val="000000"/>
                </a:solidFill>
              </a:rPr>
              <a:t>spoločníkov </a:t>
            </a:r>
            <a:r>
              <a:rPr lang="sk-SK" sz="2400" dirty="0">
                <a:solidFill>
                  <a:srgbClr val="000000"/>
                </a:solidFill>
                <a:latin typeface="Arial"/>
              </a:rPr>
              <a:t>je neobmedzené a spoločné. </a:t>
            </a:r>
            <a:r>
              <a:rPr lang="sk-SK" sz="2400" dirty="0" smtClean="0">
                <a:solidFill>
                  <a:srgbClr val="000000"/>
                </a:solidFill>
              </a:rPr>
              <a:t>spoločníkmi </a:t>
            </a:r>
            <a:r>
              <a:rPr lang="sk-SK" sz="2400" dirty="0">
                <a:solidFill>
                  <a:srgbClr val="000000"/>
                </a:solidFill>
                <a:latin typeface="Arial"/>
              </a:rPr>
              <a:t>môžu byť právnické osoby, aj fyzické osoby a iné právne subjekty: napr. samostatne zárobkovo činná osoba.</a:t>
            </a:r>
            <a:endParaRPr dirty="0"/>
          </a:p>
          <a:p>
            <a:pPr algn="just">
              <a:lnSpc>
                <a:spcPct val="100000"/>
              </a:lnSpc>
            </a:pPr>
            <a:r>
              <a:rPr lang="sk-SK" sz="2400" dirty="0">
                <a:solidFill>
                  <a:srgbClr val="000000"/>
                </a:solidFill>
                <a:latin typeface="Arial"/>
              </a:rPr>
              <a:t>    Má osobitú pôsobnosť: prvoradou úlohou je zvyšovanie výnosnosti s ohľadom na ekonomické záujmy </a:t>
            </a:r>
            <a:r>
              <a:rPr lang="sk-SK" sz="2400" dirty="0" smtClean="0">
                <a:solidFill>
                  <a:srgbClr val="000000"/>
                </a:solidFill>
              </a:rPr>
              <a:t>spoločníkov</a:t>
            </a:r>
            <a:r>
              <a:rPr lang="sk-SK" sz="2400" dirty="0">
                <a:solidFill>
                  <a:srgbClr val="000000"/>
                </a:solidFill>
                <a:latin typeface="Arial"/>
              </a:rPr>
              <a:t>.</a:t>
            </a:r>
            <a:endParaRPr dirty="0"/>
          </a:p>
        </p:txBody>
      </p:sp>
      <p:pic>
        <p:nvPicPr>
          <p:cNvPr id="190" name="Picture 3"/>
          <p:cNvPicPr/>
          <p:nvPr/>
        </p:nvPicPr>
        <p:blipFill>
          <a:blip r:embed="rId2"/>
          <a:stretch>
            <a:fillRect/>
          </a:stretch>
        </p:blipFill>
        <p:spPr>
          <a:xfrm>
            <a:off x="5643720" y="142920"/>
            <a:ext cx="3299400" cy="519480"/>
          </a:xfrm>
          <a:prstGeom prst="rect">
            <a:avLst/>
          </a:prstGeom>
        </p:spPr>
      </p:pic>
      <p:pic>
        <p:nvPicPr>
          <p:cNvPr id="192"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3873" y="149340"/>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0" y="0"/>
            <a:ext cx="11796120" cy="11796120"/>
          </a:xfrm>
          <a:prstGeom prst="rect">
            <a:avLst/>
          </a:prstGeom>
        </p:spPr>
        <p:txBody>
          <a:bodyPr lIns="90000" tIns="45000" rIns="90000" bIns="45000"/>
          <a:lstStyle/>
          <a:p>
            <a:pPr>
              <a:lnSpc>
                <a:spcPct val="100000"/>
              </a:lnSpc>
            </a:pPr>
            <a:fld id="{055C3FCC-31F3-4DC3-ABCD-781CD0C38F81}" type="slidenum">
              <a:rPr lang="sk-SK">
                <a:solidFill>
                  <a:srgbClr val="000000"/>
                </a:solidFill>
                <a:latin typeface="Arial"/>
              </a:rPr>
              <a:pPr>
                <a:lnSpc>
                  <a:spcPct val="100000"/>
                </a:lnSpc>
              </a:pPr>
              <a:t>17</a:t>
            </a:fld>
            <a:endParaRPr/>
          </a:p>
        </p:txBody>
      </p:sp>
      <p:sp>
        <p:nvSpPr>
          <p:cNvPr id="195" name="CustomShape 2"/>
          <p:cNvSpPr/>
          <p:nvPr/>
        </p:nvSpPr>
        <p:spPr>
          <a:xfrm>
            <a:off x="428760" y="785880"/>
            <a:ext cx="8228520" cy="1141920"/>
          </a:xfrm>
          <a:prstGeom prst="rect">
            <a:avLst/>
          </a:prstGeom>
        </p:spPr>
        <p:txBody>
          <a:bodyPr lIns="90000" tIns="45000" rIns="90000" bIns="45000" anchor="ctr"/>
          <a:lstStyle/>
          <a:p>
            <a:pPr algn="ctr"/>
            <a:r>
              <a:rPr lang="sk-SK" sz="4000" i="1">
                <a:solidFill>
                  <a:srgbClr val="000000"/>
                </a:solidFill>
                <a:latin typeface="Arial"/>
              </a:rPr>
              <a:t>Výdavky, informácie o bankovom účte</a:t>
            </a:r>
            <a:endParaRPr/>
          </a:p>
        </p:txBody>
      </p:sp>
      <p:sp>
        <p:nvSpPr>
          <p:cNvPr id="196" name="CustomShape 3"/>
          <p:cNvSpPr/>
          <p:nvPr/>
        </p:nvSpPr>
        <p:spPr>
          <a:xfrm>
            <a:off x="428760" y="1928880"/>
            <a:ext cx="8495280" cy="4070880"/>
          </a:xfrm>
          <a:prstGeom prst="rect">
            <a:avLst/>
          </a:prstGeom>
        </p:spPr>
        <p:txBody>
          <a:bodyPr lIns="90000" tIns="45000" rIns="90000" bIns="45000"/>
          <a:lstStyle/>
          <a:p>
            <a:pPr>
              <a:lnSpc>
                <a:spcPct val="100000"/>
              </a:lnSpc>
            </a:pPr>
            <a:r>
              <a:rPr lang="sk-SK" sz="2800" dirty="0">
                <a:solidFill>
                  <a:srgbClr val="000000"/>
                </a:solidFill>
                <a:latin typeface="Arial"/>
              </a:rPr>
              <a:t>Priemerné výdavky pri zápise spoločnosti:</a:t>
            </a:r>
            <a:endParaRPr dirty="0"/>
          </a:p>
          <a:p>
            <a:pPr>
              <a:lnSpc>
                <a:spcPct val="100000"/>
              </a:lnSpc>
              <a:buSzPct val="45000"/>
              <a:buFont typeface="StarSymbol"/>
              <a:buChar char=""/>
            </a:pPr>
            <a:r>
              <a:rPr lang="sk-SK" sz="2200" dirty="0">
                <a:solidFill>
                  <a:srgbClr val="000000"/>
                </a:solidFill>
                <a:latin typeface="Arial"/>
              </a:rPr>
              <a:t>poplatok za zhotovenie spoločenskej zmluvy, za podpis právnika, za právnické zastupovanie</a:t>
            </a:r>
            <a:endParaRPr dirty="0"/>
          </a:p>
          <a:p>
            <a:pPr>
              <a:lnSpc>
                <a:spcPct val="100000"/>
              </a:lnSpc>
              <a:buSzPct val="45000"/>
              <a:buFont typeface="StarSymbol"/>
              <a:buChar char=""/>
            </a:pPr>
            <a:r>
              <a:rPr lang="sk-SK" sz="2200" dirty="0">
                <a:solidFill>
                  <a:srgbClr val="000000"/>
                </a:solidFill>
                <a:latin typeface="Arial"/>
              </a:rPr>
              <a:t>poplatok za vyhlásenie o dôveryhodnosti podpisu spoločnosti (podpisový vzor)</a:t>
            </a:r>
            <a:endParaRPr dirty="0"/>
          </a:p>
          <a:p>
            <a:pPr>
              <a:lnSpc>
                <a:spcPct val="100000"/>
              </a:lnSpc>
              <a:buSzPct val="45000"/>
              <a:buFont typeface="StarSymbol"/>
              <a:buChar char=""/>
            </a:pPr>
            <a:r>
              <a:rPr lang="sk-SK" sz="2200" dirty="0">
                <a:solidFill>
                  <a:srgbClr val="000000"/>
                </a:solidFill>
                <a:latin typeface="Arial"/>
              </a:rPr>
              <a:t>poplatok za overený list vlastníctva v prípade vlastníctva nehnuteľností</a:t>
            </a:r>
            <a:endParaRPr dirty="0"/>
          </a:p>
          <a:p>
            <a:pPr>
              <a:lnSpc>
                <a:spcPct val="100000"/>
              </a:lnSpc>
              <a:buSzPct val="45000"/>
              <a:buFont typeface="StarSymbol"/>
              <a:buChar char=""/>
            </a:pPr>
            <a:r>
              <a:rPr lang="sk-SK" sz="2200" i="1" dirty="0">
                <a:solidFill>
                  <a:srgbClr val="000000"/>
                </a:solidFill>
                <a:latin typeface="Arial"/>
              </a:rPr>
              <a:t>poplatok za preklad overeného výpisu zo zahraničného obchodného registra</a:t>
            </a:r>
            <a:endParaRPr dirty="0"/>
          </a:p>
          <a:p>
            <a:pPr>
              <a:lnSpc>
                <a:spcPct val="100000"/>
              </a:lnSpc>
              <a:buSzPct val="45000"/>
              <a:buFont typeface="StarSymbol"/>
              <a:buChar char=""/>
            </a:pPr>
            <a:r>
              <a:rPr lang="sk-SK" sz="2200" i="1" dirty="0">
                <a:solidFill>
                  <a:srgbClr val="000000"/>
                </a:solidFill>
                <a:latin typeface="Arial"/>
              </a:rPr>
              <a:t>poplatok za zápis spoločnosti</a:t>
            </a:r>
            <a:endParaRPr dirty="0"/>
          </a:p>
          <a:p>
            <a:pPr>
              <a:lnSpc>
                <a:spcPct val="100000"/>
              </a:lnSpc>
              <a:buSzPct val="45000"/>
              <a:buFont typeface="StarSymbol"/>
              <a:buChar char=""/>
            </a:pPr>
            <a:r>
              <a:rPr lang="sk-SK" sz="2200" i="1" dirty="0">
                <a:solidFill>
                  <a:srgbClr val="000000"/>
                </a:solidFill>
                <a:latin typeface="Arial"/>
              </a:rPr>
              <a:t>zverejnenie úhrady nákladov </a:t>
            </a:r>
            <a:endParaRPr dirty="0"/>
          </a:p>
        </p:txBody>
      </p:sp>
      <p:pic>
        <p:nvPicPr>
          <p:cNvPr id="198" name="Picture 3"/>
          <p:cNvPicPr/>
          <p:nvPr/>
        </p:nvPicPr>
        <p:blipFill>
          <a:blip r:embed="rId2"/>
          <a:stretch>
            <a:fillRect/>
          </a:stretch>
        </p:blipFill>
        <p:spPr>
          <a:xfrm>
            <a:off x="5643720" y="142920"/>
            <a:ext cx="3299400" cy="519480"/>
          </a:xfrm>
          <a:prstGeom prst="rect">
            <a:avLst/>
          </a:prstGeom>
        </p:spPr>
      </p:pic>
      <p:pic>
        <p:nvPicPr>
          <p:cNvPr id="200" name="Picture 7"/>
          <p:cNvPicPr/>
          <p:nvPr/>
        </p:nvPicPr>
        <p:blipFill>
          <a:blip r:embed="rId3"/>
          <a:stretch>
            <a:fillRect/>
          </a:stretch>
        </p:blipFill>
        <p:spPr>
          <a:xfrm>
            <a:off x="285840" y="5857920"/>
            <a:ext cx="1570680" cy="781560"/>
          </a:xfrm>
          <a:prstGeom prst="rect">
            <a:avLst/>
          </a:prstGeom>
        </p:spPr>
      </p:pic>
      <p:pic>
        <p:nvPicPr>
          <p:cNvPr id="8"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8633" y="142920"/>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260" y="93891"/>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a:off x="0" y="0"/>
            <a:ext cx="11796120" cy="11796120"/>
          </a:xfrm>
          <a:prstGeom prst="rect">
            <a:avLst/>
          </a:prstGeom>
        </p:spPr>
        <p:txBody>
          <a:bodyPr lIns="90000" tIns="45000" rIns="90000" bIns="45000"/>
          <a:lstStyle/>
          <a:p>
            <a:pPr>
              <a:lnSpc>
                <a:spcPct val="100000"/>
              </a:lnSpc>
            </a:pPr>
            <a:fld id="{C4350189-7581-4B53-80E6-24EC69887BF9}" type="slidenum">
              <a:rPr lang="sk-SK">
                <a:solidFill>
                  <a:srgbClr val="000000"/>
                </a:solidFill>
                <a:latin typeface="Arial"/>
              </a:rPr>
              <a:pPr>
                <a:lnSpc>
                  <a:spcPct val="100000"/>
                </a:lnSpc>
              </a:pPr>
              <a:t>18</a:t>
            </a:fld>
            <a:endParaRPr/>
          </a:p>
        </p:txBody>
      </p:sp>
      <p:sp>
        <p:nvSpPr>
          <p:cNvPr id="203" name="CustomShape 2"/>
          <p:cNvSpPr/>
          <p:nvPr/>
        </p:nvSpPr>
        <p:spPr>
          <a:xfrm>
            <a:off x="464568" y="1196752"/>
            <a:ext cx="8228520" cy="1141920"/>
          </a:xfrm>
          <a:prstGeom prst="rect">
            <a:avLst/>
          </a:prstGeom>
        </p:spPr>
        <p:txBody>
          <a:bodyPr lIns="90000" tIns="45000" rIns="90000" bIns="45000" anchor="ctr"/>
          <a:lstStyle/>
          <a:p>
            <a:pPr algn="ctr"/>
            <a:r>
              <a:rPr lang="sk-SK" sz="4000" i="1" dirty="0">
                <a:solidFill>
                  <a:srgbClr val="000000"/>
                </a:solidFill>
                <a:latin typeface="Arial"/>
              </a:rPr>
              <a:t>Výdavky, informácie o bankovom účte</a:t>
            </a:r>
            <a:endParaRPr dirty="0"/>
          </a:p>
        </p:txBody>
      </p:sp>
      <p:sp>
        <p:nvSpPr>
          <p:cNvPr id="204" name="CustomShape 3"/>
          <p:cNvSpPr/>
          <p:nvPr/>
        </p:nvSpPr>
        <p:spPr>
          <a:xfrm>
            <a:off x="395224" y="2636912"/>
            <a:ext cx="8495280" cy="2508232"/>
          </a:xfrm>
          <a:prstGeom prst="rect">
            <a:avLst/>
          </a:prstGeom>
        </p:spPr>
        <p:txBody>
          <a:bodyPr lIns="90000" tIns="45000" rIns="90000" bIns="45000"/>
          <a:lstStyle/>
          <a:p>
            <a:pPr>
              <a:lnSpc>
                <a:spcPct val="100000"/>
              </a:lnSpc>
            </a:pPr>
            <a:r>
              <a:rPr lang="sk-SK" sz="2800" dirty="0">
                <a:solidFill>
                  <a:srgbClr val="000000"/>
                </a:solidFill>
                <a:latin typeface="Arial"/>
              </a:rPr>
              <a:t>Otvorenie bankového účtu</a:t>
            </a:r>
            <a:endParaRPr dirty="0"/>
          </a:p>
          <a:p>
            <a:pPr algn="just">
              <a:lnSpc>
                <a:spcPct val="100000"/>
              </a:lnSpc>
            </a:pPr>
            <a:r>
              <a:rPr lang="sk-SK" sz="2400" dirty="0">
                <a:solidFill>
                  <a:srgbClr val="000000"/>
                </a:solidFill>
                <a:latin typeface="Arial"/>
              </a:rPr>
              <a:t>	Hospodárske spoločnosti – ak zákon neurčuje inak – sú povinné držať finančné prostriedky – okrem finančných prostriedkov určených na platby v hotovosti – na bankovom účte,  peňažný obrat vykonávať na bankovom účte, a tým pádom podpísať zmluvu na založenie bankového účtu.  </a:t>
            </a:r>
            <a:endParaRPr dirty="0"/>
          </a:p>
        </p:txBody>
      </p:sp>
      <p:pic>
        <p:nvPicPr>
          <p:cNvPr id="206" name="Picture 3"/>
          <p:cNvPicPr/>
          <p:nvPr/>
        </p:nvPicPr>
        <p:blipFill>
          <a:blip r:embed="rId2"/>
          <a:stretch>
            <a:fillRect/>
          </a:stretch>
        </p:blipFill>
        <p:spPr>
          <a:xfrm>
            <a:off x="5643720" y="142920"/>
            <a:ext cx="3299400" cy="519480"/>
          </a:xfrm>
          <a:prstGeom prst="rect">
            <a:avLst/>
          </a:prstGeom>
        </p:spPr>
      </p:pic>
      <p:pic>
        <p:nvPicPr>
          <p:cNvPr id="208" name="Picture 7"/>
          <p:cNvPicPr/>
          <p:nvPr/>
        </p:nvPicPr>
        <p:blipFill>
          <a:blip r:embed="rId3"/>
          <a:stretch>
            <a:fillRect/>
          </a:stretch>
        </p:blipFill>
        <p:spPr>
          <a:xfrm>
            <a:off x="285840" y="5857920"/>
            <a:ext cx="1570680" cy="781560"/>
          </a:xfrm>
          <a:prstGeom prst="rect">
            <a:avLst/>
          </a:prstGeom>
        </p:spPr>
      </p:pic>
      <p:pic>
        <p:nvPicPr>
          <p:cNvPr id="8"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0" y="0"/>
            <a:ext cx="11796120" cy="11796120"/>
          </a:xfrm>
          <a:prstGeom prst="rect">
            <a:avLst/>
          </a:prstGeom>
        </p:spPr>
        <p:txBody>
          <a:bodyPr lIns="90000" tIns="45000" rIns="90000" bIns="45000"/>
          <a:lstStyle/>
          <a:p>
            <a:pPr>
              <a:lnSpc>
                <a:spcPct val="100000"/>
              </a:lnSpc>
            </a:pPr>
            <a:fld id="{E79C0E00-2C96-490B-B06A-35961ECC4E94}" type="slidenum">
              <a:rPr lang="sk-SK">
                <a:solidFill>
                  <a:srgbClr val="000000"/>
                </a:solidFill>
                <a:latin typeface="Arial"/>
              </a:rPr>
              <a:pPr>
                <a:lnSpc>
                  <a:spcPct val="100000"/>
                </a:lnSpc>
              </a:pPr>
              <a:t>19</a:t>
            </a:fld>
            <a:endParaRPr/>
          </a:p>
        </p:txBody>
      </p:sp>
      <p:sp>
        <p:nvSpPr>
          <p:cNvPr id="211" name="CustomShape 2"/>
          <p:cNvSpPr/>
          <p:nvPr/>
        </p:nvSpPr>
        <p:spPr>
          <a:xfrm>
            <a:off x="489137" y="1350240"/>
            <a:ext cx="8228520" cy="1141920"/>
          </a:xfrm>
          <a:prstGeom prst="rect">
            <a:avLst/>
          </a:prstGeom>
        </p:spPr>
        <p:txBody>
          <a:bodyPr lIns="90000" tIns="45000" rIns="90000" bIns="45000" anchor="ctr"/>
          <a:lstStyle/>
          <a:p>
            <a:pPr algn="ctr"/>
            <a:r>
              <a:rPr lang="sk-SK" sz="4000" i="1" dirty="0">
                <a:solidFill>
                  <a:srgbClr val="000000"/>
                </a:solidFill>
                <a:latin typeface="Arial"/>
              </a:rPr>
              <a:t>Výdavky, informácie o bankovom účte</a:t>
            </a:r>
            <a:endParaRPr dirty="0"/>
          </a:p>
        </p:txBody>
      </p:sp>
      <p:sp>
        <p:nvSpPr>
          <p:cNvPr id="212" name="CustomShape 3"/>
          <p:cNvSpPr/>
          <p:nvPr/>
        </p:nvSpPr>
        <p:spPr>
          <a:xfrm>
            <a:off x="295380" y="2636912"/>
            <a:ext cx="8495280" cy="2868272"/>
          </a:xfrm>
          <a:prstGeom prst="rect">
            <a:avLst/>
          </a:prstGeom>
        </p:spPr>
        <p:txBody>
          <a:bodyPr lIns="90000" tIns="45000" rIns="90000" bIns="45000"/>
          <a:lstStyle/>
          <a:p>
            <a:pPr>
              <a:lnSpc>
                <a:spcPct val="100000"/>
              </a:lnSpc>
            </a:pPr>
            <a:r>
              <a:rPr lang="sk-SK" sz="2800" b="1" dirty="0">
                <a:solidFill>
                  <a:srgbClr val="000000"/>
                </a:solidFill>
                <a:latin typeface="Arial"/>
              </a:rPr>
              <a:t>Otvorenie bankového účtu</a:t>
            </a:r>
            <a:endParaRPr dirty="0"/>
          </a:p>
          <a:p>
            <a:pPr algn="just">
              <a:lnSpc>
                <a:spcPct val="100000"/>
              </a:lnSpc>
            </a:pPr>
            <a:r>
              <a:rPr lang="sk-SK" sz="2400" dirty="0">
                <a:solidFill>
                  <a:srgbClr val="000000"/>
                </a:solidFill>
                <a:latin typeface="Arial"/>
              </a:rPr>
              <a:t>	</a:t>
            </a:r>
            <a:endParaRPr dirty="0"/>
          </a:p>
          <a:p>
            <a:pPr>
              <a:lnSpc>
                <a:spcPct val="100000"/>
              </a:lnSpc>
            </a:pPr>
            <a:r>
              <a:rPr lang="sk-SK" sz="2400" dirty="0">
                <a:solidFill>
                  <a:srgbClr val="000000"/>
                </a:solidFill>
                <a:latin typeface="Arial"/>
              </a:rPr>
              <a:t>	Ak si zaregistrovaná spoločnosť chce otvoriť účet na platobné styky, musí banke preložiť nasledovné:</a:t>
            </a:r>
            <a:endParaRPr dirty="0"/>
          </a:p>
          <a:p>
            <a:pPr lvl="1">
              <a:lnSpc>
                <a:spcPct val="100000"/>
              </a:lnSpc>
              <a:buFont typeface="StarSymbol"/>
              <a:buChar char="l"/>
            </a:pPr>
            <a:r>
              <a:rPr lang="sk-SK" sz="2400" dirty="0">
                <a:solidFill>
                  <a:srgbClr val="000000"/>
                </a:solidFill>
                <a:latin typeface="Arial"/>
              </a:rPr>
              <a:t>- výpis z obchodného registra nie starší ako 30 dní,</a:t>
            </a:r>
            <a:endParaRPr dirty="0"/>
          </a:p>
          <a:p>
            <a:pPr lvl="1">
              <a:lnSpc>
                <a:spcPct val="100000"/>
              </a:lnSpc>
              <a:buFont typeface="StarSymbol"/>
              <a:buChar char="l"/>
            </a:pPr>
            <a:r>
              <a:rPr lang="sk-SK" sz="2400" dirty="0">
                <a:solidFill>
                  <a:srgbClr val="000000"/>
                </a:solidFill>
                <a:latin typeface="Arial"/>
              </a:rPr>
              <a:t>- daňové identifikačné číslo a štatistické identifikačné číslo </a:t>
            </a:r>
            <a:endParaRPr dirty="0"/>
          </a:p>
        </p:txBody>
      </p:sp>
      <p:pic>
        <p:nvPicPr>
          <p:cNvPr id="214" name="Picture 3"/>
          <p:cNvPicPr/>
          <p:nvPr/>
        </p:nvPicPr>
        <p:blipFill>
          <a:blip r:embed="rId2"/>
          <a:stretch>
            <a:fillRect/>
          </a:stretch>
        </p:blipFill>
        <p:spPr>
          <a:xfrm>
            <a:off x="5643720" y="142920"/>
            <a:ext cx="3299400" cy="519480"/>
          </a:xfrm>
          <a:prstGeom prst="rect">
            <a:avLst/>
          </a:prstGeom>
        </p:spPr>
      </p:pic>
      <p:pic>
        <p:nvPicPr>
          <p:cNvPr id="216"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0" y="0"/>
            <a:ext cx="11796120" cy="11796120"/>
          </a:xfrm>
          <a:prstGeom prst="rect">
            <a:avLst/>
          </a:prstGeom>
        </p:spPr>
        <p:txBody>
          <a:bodyPr lIns="90000" tIns="45000" rIns="90000" bIns="45000"/>
          <a:lstStyle/>
          <a:p>
            <a:pPr>
              <a:lnSpc>
                <a:spcPct val="100000"/>
              </a:lnSpc>
            </a:pPr>
            <a:fld id="{9FBFAD01-1F96-468A-90D9-A53F4622361F}" type="slidenum">
              <a:rPr lang="sk-SK">
                <a:solidFill>
                  <a:srgbClr val="000000"/>
                </a:solidFill>
                <a:latin typeface="Arial"/>
              </a:rPr>
              <a:pPr>
                <a:lnSpc>
                  <a:spcPct val="100000"/>
                </a:lnSpc>
              </a:pPr>
              <a:t>2</a:t>
            </a:fld>
            <a:endParaRPr/>
          </a:p>
        </p:txBody>
      </p:sp>
      <p:sp>
        <p:nvSpPr>
          <p:cNvPr id="75" name="CustomShape 2"/>
          <p:cNvSpPr/>
          <p:nvPr/>
        </p:nvSpPr>
        <p:spPr>
          <a:xfrm>
            <a:off x="395280" y="1078846"/>
            <a:ext cx="8210520" cy="10072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sp>
        <p:nvSpPr>
          <p:cNvPr id="76" name="CustomShape 3"/>
          <p:cNvSpPr/>
          <p:nvPr/>
        </p:nvSpPr>
        <p:spPr>
          <a:xfrm>
            <a:off x="395280" y="1627087"/>
            <a:ext cx="8495280" cy="4570920"/>
          </a:xfrm>
          <a:prstGeom prst="rect">
            <a:avLst/>
          </a:prstGeom>
        </p:spPr>
        <p:txBody>
          <a:bodyPr lIns="90000" tIns="45000" rIns="90000" bIns="45000"/>
          <a:lstStyle/>
          <a:p>
            <a:pPr algn="just">
              <a:lnSpc>
                <a:spcPct val="100000"/>
              </a:lnSpc>
            </a:pPr>
            <a:endParaRPr dirty="0"/>
          </a:p>
          <a:p>
            <a:pPr algn="just">
              <a:lnSpc>
                <a:spcPct val="100000"/>
              </a:lnSpc>
            </a:pPr>
            <a:endParaRPr dirty="0"/>
          </a:p>
          <a:p>
            <a:pPr algn="just">
              <a:lnSpc>
                <a:spcPct val="100000"/>
              </a:lnSpc>
            </a:pPr>
            <a:r>
              <a:rPr lang="sk-SK" sz="2400" dirty="0">
                <a:solidFill>
                  <a:srgbClr val="000000"/>
                </a:solidFill>
                <a:latin typeface="Arial"/>
              </a:rPr>
              <a:t>      Oba typy spoločností majú združovací charakter, čiže vznikajú spoločenskou zmluvou o spolupráci dvoch a viacerých </a:t>
            </a:r>
            <a:r>
              <a:rPr lang="sk-SK" sz="2400" dirty="0" smtClean="0">
                <a:solidFill>
                  <a:srgbClr val="000000"/>
                </a:solidFill>
                <a:latin typeface="Arial"/>
              </a:rPr>
              <a:t>spoločníkov. </a:t>
            </a:r>
            <a:r>
              <a:rPr lang="sk-SK" sz="2400" dirty="0">
                <a:solidFill>
                  <a:srgbClr val="000000"/>
                </a:solidFill>
                <a:latin typeface="Arial"/>
              </a:rPr>
              <a:t>Takéto spoločnosti sa vyznačujú prevažne nízkym kapitálom a menším počtom </a:t>
            </a:r>
            <a:r>
              <a:rPr lang="sk-SK" sz="2400" dirty="0" smtClean="0">
                <a:solidFill>
                  <a:srgbClr val="000000"/>
                </a:solidFill>
                <a:latin typeface="Arial"/>
              </a:rPr>
              <a:t>spoločníkov, </a:t>
            </a:r>
            <a:r>
              <a:rPr lang="sk-SK" sz="2400" dirty="0">
                <a:solidFill>
                  <a:srgbClr val="000000"/>
                </a:solidFill>
                <a:latin typeface="Arial"/>
              </a:rPr>
              <a:t>doslova ide o malé podniky, kde je dôležité porozumenie a spoločná dôvera medzi </a:t>
            </a:r>
            <a:r>
              <a:rPr lang="sk-SK" sz="2400" dirty="0" smtClean="0">
                <a:solidFill>
                  <a:srgbClr val="000000"/>
                </a:solidFill>
                <a:latin typeface="Arial"/>
              </a:rPr>
              <a:t>spoločníkmi. </a:t>
            </a:r>
            <a:r>
              <a:rPr lang="sk-SK" sz="2400" dirty="0">
                <a:solidFill>
                  <a:srgbClr val="000000"/>
                </a:solidFill>
                <a:latin typeface="Arial"/>
              </a:rPr>
              <a:t>Členovia verejnej obchodnej spoločnosti sa zaväzujú, že popri absolútnej a spoločnej zodpovednosti budú vykonávať spoločnú obchodnú činnosť a zabezpečia  materiálne príslušenstvo potrebné pre chod spoločnosti. </a:t>
            </a:r>
            <a:endParaRPr dirty="0"/>
          </a:p>
        </p:txBody>
      </p:sp>
      <p:pic>
        <p:nvPicPr>
          <p:cNvPr id="78" name="Picture 3"/>
          <p:cNvPicPr/>
          <p:nvPr/>
        </p:nvPicPr>
        <p:blipFill>
          <a:blip r:embed="rId2"/>
          <a:stretch>
            <a:fillRect/>
          </a:stretch>
        </p:blipFill>
        <p:spPr>
          <a:xfrm>
            <a:off x="5643720" y="142920"/>
            <a:ext cx="3299400" cy="519480"/>
          </a:xfrm>
          <a:prstGeom prst="rect">
            <a:avLst/>
          </a:prstGeom>
        </p:spPr>
      </p:pic>
      <p:pic>
        <p:nvPicPr>
          <p:cNvPr id="80"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889" y="142920"/>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0" y="0"/>
            <a:ext cx="11796120" cy="11796120"/>
          </a:xfrm>
          <a:prstGeom prst="rect">
            <a:avLst/>
          </a:prstGeom>
        </p:spPr>
        <p:txBody>
          <a:bodyPr lIns="90000" tIns="45000" rIns="90000" bIns="45000"/>
          <a:lstStyle/>
          <a:p>
            <a:pPr>
              <a:lnSpc>
                <a:spcPct val="100000"/>
              </a:lnSpc>
            </a:pPr>
            <a:fld id="{62B03982-9644-4FC5-B4B3-7E42AE4D1D2C}" type="slidenum">
              <a:rPr lang="sk-SK">
                <a:solidFill>
                  <a:srgbClr val="000000"/>
                </a:solidFill>
                <a:latin typeface="Arial"/>
              </a:rPr>
              <a:pPr>
                <a:lnSpc>
                  <a:spcPct val="100000"/>
                </a:lnSpc>
              </a:pPr>
              <a:t>20</a:t>
            </a:fld>
            <a:endParaRPr/>
          </a:p>
        </p:txBody>
      </p:sp>
      <p:sp>
        <p:nvSpPr>
          <p:cNvPr id="219" name="CustomShape 2"/>
          <p:cNvSpPr/>
          <p:nvPr/>
        </p:nvSpPr>
        <p:spPr>
          <a:xfrm>
            <a:off x="447840" y="1124744"/>
            <a:ext cx="8228520" cy="1141920"/>
          </a:xfrm>
          <a:prstGeom prst="rect">
            <a:avLst/>
          </a:prstGeom>
        </p:spPr>
        <p:txBody>
          <a:bodyPr lIns="90000" tIns="45000" rIns="90000" bIns="45000" anchor="ctr"/>
          <a:lstStyle/>
          <a:p>
            <a:pPr algn="ctr"/>
            <a:r>
              <a:rPr lang="sk-SK" sz="4000" i="1" dirty="0">
                <a:solidFill>
                  <a:srgbClr val="000000"/>
                </a:solidFill>
                <a:latin typeface="Arial"/>
              </a:rPr>
              <a:t>Výdavky, informácie o bankovom účte</a:t>
            </a:r>
            <a:endParaRPr dirty="0"/>
          </a:p>
        </p:txBody>
      </p:sp>
      <p:sp>
        <p:nvSpPr>
          <p:cNvPr id="220" name="CustomShape 3"/>
          <p:cNvSpPr/>
          <p:nvPr/>
        </p:nvSpPr>
        <p:spPr>
          <a:xfrm>
            <a:off x="447840" y="2648737"/>
            <a:ext cx="8495280" cy="3012288"/>
          </a:xfrm>
          <a:prstGeom prst="rect">
            <a:avLst/>
          </a:prstGeom>
        </p:spPr>
        <p:txBody>
          <a:bodyPr lIns="90000" tIns="45000" rIns="90000" bIns="45000"/>
          <a:lstStyle/>
          <a:p>
            <a:pPr>
              <a:lnSpc>
                <a:spcPct val="100000"/>
              </a:lnSpc>
            </a:pPr>
            <a:r>
              <a:rPr lang="sk-SK" sz="2800" b="1" dirty="0">
                <a:solidFill>
                  <a:srgbClr val="000000"/>
                </a:solidFill>
                <a:latin typeface="Arial"/>
              </a:rPr>
              <a:t>Povinnosť prihlásiť číslo bankového účtu</a:t>
            </a:r>
            <a:endParaRPr dirty="0"/>
          </a:p>
          <a:p>
            <a:pPr algn="just">
              <a:lnSpc>
                <a:spcPct val="100000"/>
              </a:lnSpc>
            </a:pPr>
            <a:r>
              <a:rPr lang="sk-SK" sz="2800" dirty="0">
                <a:solidFill>
                  <a:srgbClr val="000000"/>
                </a:solidFill>
                <a:latin typeface="Arial"/>
              </a:rPr>
              <a:t>	P</a:t>
            </a:r>
            <a:r>
              <a:rPr lang="sk-SK" sz="2400" dirty="0">
                <a:solidFill>
                  <a:srgbClr val="000000"/>
                </a:solidFill>
                <a:latin typeface="Arial"/>
              </a:rPr>
              <a:t>odniky nemusia </a:t>
            </a:r>
            <a:r>
              <a:rPr lang="sk-SK" sz="2400" dirty="0" err="1">
                <a:solidFill>
                  <a:srgbClr val="000000"/>
                </a:solidFill>
                <a:latin typeface="Arial"/>
              </a:rPr>
              <a:t>zvlásť</a:t>
            </a:r>
            <a:r>
              <a:rPr lang="sk-SK" sz="2400" dirty="0">
                <a:solidFill>
                  <a:srgbClr val="000000"/>
                </a:solidFill>
                <a:latin typeface="Arial"/>
              </a:rPr>
              <a:t> prihlásiť číslo bankového účtu pre APEH, keďže údaje dostane od finančných inštitúcií miestny správca dane. </a:t>
            </a:r>
            <a:endParaRPr dirty="0"/>
          </a:p>
          <a:p>
            <a:pPr algn="just">
              <a:lnSpc>
                <a:spcPct val="100000"/>
              </a:lnSpc>
            </a:pPr>
            <a:r>
              <a:rPr lang="sk-SK" sz="2400" dirty="0">
                <a:solidFill>
                  <a:srgbClr val="000000"/>
                </a:solidFill>
                <a:latin typeface="Arial"/>
              </a:rPr>
              <a:t>	Porušenie povinnosti vytvoriť bankový účet môže skončiť pokutou, prvý bankový účet je potrebné otvoriť 15 dní od pridelenia daňového identifikačného čísla. </a:t>
            </a:r>
            <a:endParaRPr dirty="0"/>
          </a:p>
        </p:txBody>
      </p:sp>
      <p:pic>
        <p:nvPicPr>
          <p:cNvPr id="222" name="Picture 3"/>
          <p:cNvPicPr/>
          <p:nvPr/>
        </p:nvPicPr>
        <p:blipFill>
          <a:blip r:embed="rId2"/>
          <a:stretch>
            <a:fillRect/>
          </a:stretch>
        </p:blipFill>
        <p:spPr>
          <a:xfrm>
            <a:off x="5643720" y="142920"/>
            <a:ext cx="3299400" cy="519480"/>
          </a:xfrm>
          <a:prstGeom prst="rect">
            <a:avLst/>
          </a:prstGeom>
        </p:spPr>
      </p:pic>
      <p:pic>
        <p:nvPicPr>
          <p:cNvPr id="224"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0" y="0"/>
            <a:ext cx="11796120" cy="11796120"/>
          </a:xfrm>
          <a:prstGeom prst="rect">
            <a:avLst/>
          </a:prstGeom>
        </p:spPr>
        <p:txBody>
          <a:bodyPr lIns="90000" tIns="45000" rIns="90000" bIns="45000"/>
          <a:lstStyle/>
          <a:p>
            <a:pPr>
              <a:lnSpc>
                <a:spcPct val="100000"/>
              </a:lnSpc>
            </a:pPr>
            <a:fld id="{11F49E9B-3563-40E6-B151-438ED2CDABE7}" type="slidenum">
              <a:rPr lang="sk-SK">
                <a:solidFill>
                  <a:srgbClr val="000000"/>
                </a:solidFill>
                <a:latin typeface="Arial"/>
              </a:rPr>
              <a:pPr>
                <a:lnSpc>
                  <a:spcPct val="100000"/>
                </a:lnSpc>
              </a:pPr>
              <a:t>21</a:t>
            </a:fld>
            <a:endParaRPr/>
          </a:p>
        </p:txBody>
      </p:sp>
      <p:sp>
        <p:nvSpPr>
          <p:cNvPr id="227" name="CustomShape 2"/>
          <p:cNvSpPr/>
          <p:nvPr/>
        </p:nvSpPr>
        <p:spPr>
          <a:xfrm>
            <a:off x="428760" y="785880"/>
            <a:ext cx="8228520" cy="1141920"/>
          </a:xfrm>
          <a:prstGeom prst="rect">
            <a:avLst/>
          </a:prstGeom>
        </p:spPr>
        <p:txBody>
          <a:bodyPr lIns="90000" tIns="45000" rIns="90000" bIns="45000" anchor="ctr"/>
          <a:lstStyle/>
          <a:p>
            <a:pPr algn="ctr">
              <a:lnSpc>
                <a:spcPct val="100000"/>
              </a:lnSpc>
            </a:pPr>
            <a:r>
              <a:rPr lang="sk-SK" sz="4000">
                <a:solidFill>
                  <a:srgbClr val="000000"/>
                </a:solidFill>
                <a:latin typeface="Arial"/>
              </a:rPr>
              <a:t>Cezhraničné služby</a:t>
            </a:r>
            <a:endParaRPr/>
          </a:p>
        </p:txBody>
      </p:sp>
      <p:sp>
        <p:nvSpPr>
          <p:cNvPr id="228" name="CustomShape 3"/>
          <p:cNvSpPr/>
          <p:nvPr/>
        </p:nvSpPr>
        <p:spPr>
          <a:xfrm>
            <a:off x="428760" y="1928880"/>
            <a:ext cx="8495280" cy="4070880"/>
          </a:xfrm>
          <a:prstGeom prst="rect">
            <a:avLst/>
          </a:prstGeom>
        </p:spPr>
        <p:txBody>
          <a:bodyPr lIns="90000" tIns="45000" rIns="90000" bIns="45000"/>
          <a:lstStyle/>
          <a:p>
            <a:pPr>
              <a:lnSpc>
                <a:spcPct val="100000"/>
              </a:lnSpc>
            </a:pPr>
            <a:r>
              <a:rPr lang="sk-SK" sz="2800" b="1">
                <a:solidFill>
                  <a:srgbClr val="000000"/>
                </a:solidFill>
                <a:latin typeface="Arial"/>
              </a:rPr>
              <a:t>Sloboda podnikania (pobytu)</a:t>
            </a:r>
            <a:endParaRPr/>
          </a:p>
          <a:p>
            <a:pPr algn="just">
              <a:lnSpc>
                <a:spcPct val="100000"/>
              </a:lnSpc>
            </a:pPr>
            <a:r>
              <a:rPr lang="sk-SK" sz="2400">
                <a:solidFill>
                  <a:srgbClr val="000000"/>
                </a:solidFill>
                <a:latin typeface="Arial"/>
              </a:rPr>
              <a:t>	V členských štátoch EU môže každý občan slobodne podnikať. Tak ako občania, môžu podobne slobodne podnikať aj spoločnosti, ktoré vznikli podľa zákona v jednej členskej krajine a ktoré majú sídlo alebo hlavné sídlo na území únie.</a:t>
            </a:r>
            <a:endParaRPr/>
          </a:p>
          <a:p>
            <a:pPr algn="just">
              <a:lnSpc>
                <a:spcPct val="100000"/>
              </a:lnSpc>
            </a:pPr>
            <a:r>
              <a:rPr lang="sk-SK" sz="2400">
                <a:solidFill>
                  <a:srgbClr val="000000"/>
                </a:solidFill>
                <a:latin typeface="Arial"/>
              </a:rPr>
              <a:t>Spoločnosť sa vníma ako širší okruh organizácií, ktoré založili občania, no sloboda pobytu sa týka len organizácií, ktorých účel je vykonávať hospodársku činnosť za účelom získania príjmu. </a:t>
            </a:r>
            <a:endParaRPr/>
          </a:p>
        </p:txBody>
      </p:sp>
      <p:pic>
        <p:nvPicPr>
          <p:cNvPr id="230" name="Picture 3"/>
          <p:cNvPicPr/>
          <p:nvPr/>
        </p:nvPicPr>
        <p:blipFill>
          <a:blip r:embed="rId2"/>
          <a:stretch>
            <a:fillRect/>
          </a:stretch>
        </p:blipFill>
        <p:spPr>
          <a:xfrm>
            <a:off x="5643720" y="142920"/>
            <a:ext cx="3299400" cy="519480"/>
          </a:xfrm>
          <a:prstGeom prst="rect">
            <a:avLst/>
          </a:prstGeom>
        </p:spPr>
      </p:pic>
      <p:pic>
        <p:nvPicPr>
          <p:cNvPr id="232"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0" y="0"/>
            <a:ext cx="11796120" cy="11796120"/>
          </a:xfrm>
          <a:prstGeom prst="rect">
            <a:avLst/>
          </a:prstGeom>
        </p:spPr>
        <p:txBody>
          <a:bodyPr lIns="90000" tIns="45000" rIns="90000" bIns="45000"/>
          <a:lstStyle/>
          <a:p>
            <a:pPr>
              <a:lnSpc>
                <a:spcPct val="100000"/>
              </a:lnSpc>
            </a:pPr>
            <a:fld id="{0C01F106-E38E-4E91-83CF-BF5D83A2E48F}" type="slidenum">
              <a:rPr lang="sk-SK">
                <a:solidFill>
                  <a:srgbClr val="000000"/>
                </a:solidFill>
                <a:latin typeface="Arial"/>
              </a:rPr>
              <a:pPr>
                <a:lnSpc>
                  <a:spcPct val="100000"/>
                </a:lnSpc>
              </a:pPr>
              <a:t>22</a:t>
            </a:fld>
            <a:endParaRPr/>
          </a:p>
        </p:txBody>
      </p:sp>
      <p:sp>
        <p:nvSpPr>
          <p:cNvPr id="235" name="CustomShape 2"/>
          <p:cNvSpPr/>
          <p:nvPr/>
        </p:nvSpPr>
        <p:spPr>
          <a:xfrm>
            <a:off x="428760" y="785880"/>
            <a:ext cx="8228520" cy="1141920"/>
          </a:xfrm>
          <a:prstGeom prst="rect">
            <a:avLst/>
          </a:prstGeom>
        </p:spPr>
        <p:txBody>
          <a:bodyPr lIns="90000" tIns="45000" rIns="90000" bIns="45000" anchor="ctr"/>
          <a:lstStyle/>
          <a:p>
            <a:pPr algn="ctr">
              <a:lnSpc>
                <a:spcPct val="100000"/>
              </a:lnSpc>
            </a:pPr>
            <a:r>
              <a:rPr lang="sk-SK" sz="4000">
                <a:solidFill>
                  <a:srgbClr val="000000"/>
                </a:solidFill>
                <a:latin typeface="Arial"/>
              </a:rPr>
              <a:t>Cezhraničné služby</a:t>
            </a:r>
            <a:endParaRPr/>
          </a:p>
        </p:txBody>
      </p:sp>
      <p:sp>
        <p:nvSpPr>
          <p:cNvPr id="236" name="CustomShape 3"/>
          <p:cNvSpPr/>
          <p:nvPr/>
        </p:nvSpPr>
        <p:spPr>
          <a:xfrm>
            <a:off x="428760" y="1928880"/>
            <a:ext cx="8495280" cy="4070880"/>
          </a:xfrm>
          <a:prstGeom prst="rect">
            <a:avLst/>
          </a:prstGeom>
        </p:spPr>
        <p:txBody>
          <a:bodyPr lIns="90000" tIns="45000" rIns="90000" bIns="45000"/>
          <a:lstStyle/>
          <a:p>
            <a:pPr>
              <a:lnSpc>
                <a:spcPct val="100000"/>
              </a:lnSpc>
            </a:pPr>
            <a:r>
              <a:rPr lang="sk-SK" sz="2800" b="1">
                <a:solidFill>
                  <a:srgbClr val="000000"/>
                </a:solidFill>
                <a:latin typeface="Arial"/>
              </a:rPr>
              <a:t>Sloboda podnikania (pobytu)</a:t>
            </a:r>
            <a:endParaRPr/>
          </a:p>
          <a:p>
            <a:pPr>
              <a:lnSpc>
                <a:spcPct val="100000"/>
              </a:lnSpc>
            </a:pPr>
            <a:r>
              <a:rPr lang="sk-SK" sz="2400">
                <a:solidFill>
                  <a:srgbClr val="000000"/>
                </a:solidFill>
                <a:latin typeface="Arial"/>
              </a:rPr>
              <a:t>Sloboda podnikania zabezpečuje pre zúčastnených nasledujúce práva: </a:t>
            </a:r>
            <a:endParaRPr/>
          </a:p>
          <a:p>
            <a:pPr>
              <a:lnSpc>
                <a:spcPct val="100000"/>
              </a:lnSpc>
            </a:pPr>
            <a:r>
              <a:rPr lang="sk-SK" sz="2400">
                <a:solidFill>
                  <a:srgbClr val="000000"/>
                </a:solidFill>
                <a:latin typeface="Arial"/>
              </a:rPr>
              <a:t>	- možnosť začať a vykonávať samostatnú zárobkovú činnosť v členskej krajine;</a:t>
            </a:r>
            <a:endParaRPr/>
          </a:p>
          <a:p>
            <a:pPr lvl="1">
              <a:lnSpc>
                <a:spcPct val="100000"/>
              </a:lnSpc>
              <a:buFont typeface="StarSymbol"/>
              <a:buChar char="l"/>
            </a:pPr>
            <a:r>
              <a:rPr lang="sk-SK" sz="2400">
                <a:solidFill>
                  <a:srgbClr val="000000"/>
                </a:solidFill>
                <a:latin typeface="Arial"/>
              </a:rPr>
              <a:t>- možnosť založiť podnik a riadiť ho na území členskej krajiny	;</a:t>
            </a:r>
            <a:endParaRPr/>
          </a:p>
          <a:p>
            <a:pPr lvl="1">
              <a:lnSpc>
                <a:spcPct val="100000"/>
              </a:lnSpc>
              <a:buFont typeface="StarSymbol"/>
              <a:buChar char="l"/>
            </a:pPr>
            <a:r>
              <a:rPr lang="sk-SK" sz="2400">
                <a:solidFill>
                  <a:srgbClr val="000000"/>
                </a:solidFill>
                <a:latin typeface="Arial"/>
              </a:rPr>
              <a:t>- vytvorenie dcérskych spoločností, zastupiteľstiev, , pobočiek, kancelárií na území členskej krajiny.</a:t>
            </a:r>
            <a:endParaRPr/>
          </a:p>
        </p:txBody>
      </p:sp>
      <p:pic>
        <p:nvPicPr>
          <p:cNvPr id="238" name="Picture 3"/>
          <p:cNvPicPr/>
          <p:nvPr/>
        </p:nvPicPr>
        <p:blipFill>
          <a:blip r:embed="rId2"/>
          <a:stretch>
            <a:fillRect/>
          </a:stretch>
        </p:blipFill>
        <p:spPr>
          <a:xfrm>
            <a:off x="5643720" y="142920"/>
            <a:ext cx="3299400" cy="519480"/>
          </a:xfrm>
          <a:prstGeom prst="rect">
            <a:avLst/>
          </a:prstGeom>
        </p:spPr>
      </p:pic>
      <p:pic>
        <p:nvPicPr>
          <p:cNvPr id="240"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CustomShape 1"/>
          <p:cNvSpPr/>
          <p:nvPr/>
        </p:nvSpPr>
        <p:spPr>
          <a:xfrm>
            <a:off x="0" y="0"/>
            <a:ext cx="11796120" cy="11796120"/>
          </a:xfrm>
          <a:prstGeom prst="rect">
            <a:avLst/>
          </a:prstGeom>
        </p:spPr>
        <p:txBody>
          <a:bodyPr lIns="90000" tIns="45000" rIns="90000" bIns="45000"/>
          <a:lstStyle/>
          <a:p>
            <a:pPr>
              <a:lnSpc>
                <a:spcPct val="100000"/>
              </a:lnSpc>
            </a:pPr>
            <a:fld id="{C42A92DD-71BB-4921-A6C1-A6015A21E113}" type="slidenum">
              <a:rPr lang="sk-SK">
                <a:solidFill>
                  <a:srgbClr val="000000"/>
                </a:solidFill>
                <a:latin typeface="Arial"/>
              </a:rPr>
              <a:pPr>
                <a:lnSpc>
                  <a:spcPct val="100000"/>
                </a:lnSpc>
              </a:pPr>
              <a:t>23</a:t>
            </a:fld>
            <a:endParaRPr/>
          </a:p>
        </p:txBody>
      </p:sp>
      <p:sp>
        <p:nvSpPr>
          <p:cNvPr id="243" name="CustomShape 2"/>
          <p:cNvSpPr/>
          <p:nvPr/>
        </p:nvSpPr>
        <p:spPr>
          <a:xfrm>
            <a:off x="428760" y="714240"/>
            <a:ext cx="8228520" cy="784800"/>
          </a:xfrm>
          <a:prstGeom prst="rect">
            <a:avLst/>
          </a:prstGeom>
        </p:spPr>
        <p:txBody>
          <a:bodyPr lIns="90000" tIns="45000" rIns="90000" bIns="45000" anchor="ctr"/>
          <a:lstStyle/>
          <a:p>
            <a:pPr algn="ctr">
              <a:lnSpc>
                <a:spcPct val="100000"/>
              </a:lnSpc>
            </a:pPr>
            <a:r>
              <a:rPr lang="sk-SK" sz="4000">
                <a:solidFill>
                  <a:srgbClr val="000000"/>
                </a:solidFill>
                <a:latin typeface="Arial"/>
              </a:rPr>
              <a:t>Cezhraničné služby</a:t>
            </a:r>
            <a:endParaRPr/>
          </a:p>
        </p:txBody>
      </p:sp>
      <p:sp>
        <p:nvSpPr>
          <p:cNvPr id="244" name="CustomShape 3"/>
          <p:cNvSpPr/>
          <p:nvPr/>
        </p:nvSpPr>
        <p:spPr>
          <a:xfrm>
            <a:off x="428760" y="1428840"/>
            <a:ext cx="8495280" cy="4570920"/>
          </a:xfrm>
          <a:prstGeom prst="rect">
            <a:avLst/>
          </a:prstGeom>
        </p:spPr>
        <p:txBody>
          <a:bodyPr lIns="90000" tIns="45000" rIns="90000" bIns="45000"/>
          <a:lstStyle/>
          <a:p>
            <a:pPr>
              <a:lnSpc>
                <a:spcPct val="100000"/>
              </a:lnSpc>
            </a:pPr>
            <a:r>
              <a:rPr lang="sk-SK" sz="2800" b="1">
                <a:solidFill>
                  <a:srgbClr val="000000"/>
                </a:solidFill>
                <a:latin typeface="Arial"/>
              </a:rPr>
              <a:t>Čo urobiť, ak chceme služby ponúkať bezprostredne v zahraničí  </a:t>
            </a:r>
            <a:endParaRPr/>
          </a:p>
          <a:p>
            <a:pPr>
              <a:lnSpc>
                <a:spcPct val="100000"/>
              </a:lnSpc>
            </a:pPr>
            <a:r>
              <a:rPr lang="sk-SK" sz="2400">
                <a:solidFill>
                  <a:srgbClr val="000000"/>
                </a:solidFill>
                <a:latin typeface="Arial"/>
              </a:rPr>
              <a:t>	Krajiny, v ktorých chce spoločnosť podnikať, uznajú podmienky splnené v krajine, z ktorej spoločnosť prichádza a okrem týchto bude požadovať splnenie vlastných podmienok iba v prípade, ak sú nutné v záujme vykonávania činnosti alebo vo všeobecnom záujme pridelenia dotácie. Ak účastník služieb cestuje do druhej krajiny kvôli využitiu služieb, stráca právnu ochranu vlastného štátu a vzťahujú sa naňho zákony krajiny, kde sa uskutočňuje služba.</a:t>
            </a:r>
            <a:endParaRPr/>
          </a:p>
        </p:txBody>
      </p:sp>
      <p:pic>
        <p:nvPicPr>
          <p:cNvPr id="246" name="Picture 3"/>
          <p:cNvPicPr/>
          <p:nvPr/>
        </p:nvPicPr>
        <p:blipFill>
          <a:blip r:embed="rId2"/>
          <a:stretch>
            <a:fillRect/>
          </a:stretch>
        </p:blipFill>
        <p:spPr>
          <a:xfrm>
            <a:off x="5643720" y="142920"/>
            <a:ext cx="3299400" cy="519480"/>
          </a:xfrm>
          <a:prstGeom prst="rect">
            <a:avLst/>
          </a:prstGeom>
        </p:spPr>
      </p:pic>
      <p:pic>
        <p:nvPicPr>
          <p:cNvPr id="248" name="Picture 7"/>
          <p:cNvPicPr/>
          <p:nvPr/>
        </p:nvPicPr>
        <p:blipFill>
          <a:blip r:embed="rId3"/>
          <a:stretch>
            <a:fillRect/>
          </a:stretch>
        </p:blipFill>
        <p:spPr>
          <a:xfrm>
            <a:off x="285840" y="585792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1"/>
          <p:cNvSpPr/>
          <p:nvPr/>
        </p:nvSpPr>
        <p:spPr>
          <a:xfrm>
            <a:off x="0" y="0"/>
            <a:ext cx="11796120" cy="11796120"/>
          </a:xfrm>
          <a:prstGeom prst="rect">
            <a:avLst/>
          </a:prstGeom>
        </p:spPr>
        <p:txBody>
          <a:bodyPr lIns="90000" tIns="45000" rIns="90000" bIns="45000"/>
          <a:lstStyle/>
          <a:p>
            <a:pPr>
              <a:lnSpc>
                <a:spcPct val="100000"/>
              </a:lnSpc>
            </a:pPr>
            <a:fld id="{05F2DE1A-2CC1-4E17-83BF-7307BEFA39BE}" type="slidenum">
              <a:rPr lang="sk-SK">
                <a:solidFill>
                  <a:srgbClr val="000000"/>
                </a:solidFill>
                <a:latin typeface="Arial"/>
              </a:rPr>
              <a:pPr>
                <a:lnSpc>
                  <a:spcPct val="100000"/>
                </a:lnSpc>
              </a:pPr>
              <a:t>24</a:t>
            </a:fld>
            <a:endParaRPr/>
          </a:p>
        </p:txBody>
      </p:sp>
      <p:sp>
        <p:nvSpPr>
          <p:cNvPr id="251" name="CustomShape 2"/>
          <p:cNvSpPr/>
          <p:nvPr/>
        </p:nvSpPr>
        <p:spPr>
          <a:xfrm>
            <a:off x="457200" y="2781360"/>
            <a:ext cx="8228520" cy="933840"/>
          </a:xfrm>
          <a:prstGeom prst="rect">
            <a:avLst/>
          </a:prstGeom>
        </p:spPr>
        <p:txBody>
          <a:bodyPr lIns="90000" tIns="45000" rIns="90000" bIns="45000"/>
          <a:lstStyle/>
          <a:p>
            <a:pPr algn="ctr">
              <a:lnSpc>
                <a:spcPct val="100000"/>
              </a:lnSpc>
            </a:pPr>
            <a:r>
              <a:rPr lang="sk-SK" sz="4000" b="1" i="1">
                <a:solidFill>
                  <a:srgbClr val="000000"/>
                </a:solidFill>
                <a:latin typeface="Arial"/>
              </a:rPr>
              <a:t>Ďakujem za pozornosť!</a:t>
            </a:r>
            <a:endParaRPr/>
          </a:p>
        </p:txBody>
      </p:sp>
      <p:pic>
        <p:nvPicPr>
          <p:cNvPr id="253" name="Picture 3"/>
          <p:cNvPicPr/>
          <p:nvPr/>
        </p:nvPicPr>
        <p:blipFill>
          <a:blip r:embed="rId2"/>
          <a:stretch>
            <a:fillRect/>
          </a:stretch>
        </p:blipFill>
        <p:spPr>
          <a:xfrm>
            <a:off x="5643720" y="142920"/>
            <a:ext cx="3299400" cy="519480"/>
          </a:xfrm>
          <a:prstGeom prst="rect">
            <a:avLst/>
          </a:prstGeom>
        </p:spPr>
      </p:pic>
      <p:pic>
        <p:nvPicPr>
          <p:cNvPr id="255" name="Picture 7"/>
          <p:cNvPicPr/>
          <p:nvPr/>
        </p:nvPicPr>
        <p:blipFill>
          <a:blip r:embed="rId3"/>
          <a:stretch>
            <a:fillRect/>
          </a:stretch>
        </p:blipFill>
        <p:spPr>
          <a:xfrm>
            <a:off x="214200" y="5929200"/>
            <a:ext cx="1570680" cy="781560"/>
          </a:xfrm>
          <a:prstGeom prst="rect">
            <a:avLst/>
          </a:prstGeom>
        </p:spPr>
      </p:pic>
      <p:pic>
        <p:nvPicPr>
          <p:cNvPr id="6"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0" y="0"/>
            <a:ext cx="11796120" cy="11796120"/>
          </a:xfrm>
          <a:prstGeom prst="rect">
            <a:avLst/>
          </a:prstGeom>
        </p:spPr>
        <p:txBody>
          <a:bodyPr lIns="90000" tIns="45000" rIns="90000" bIns="45000"/>
          <a:lstStyle/>
          <a:p>
            <a:pPr>
              <a:lnSpc>
                <a:spcPct val="100000"/>
              </a:lnSpc>
            </a:pPr>
            <a:fld id="{EF057547-1EBF-4697-AD83-5E3BA6D5A122}" type="slidenum">
              <a:rPr lang="sk-SK">
                <a:solidFill>
                  <a:srgbClr val="000000"/>
                </a:solidFill>
                <a:latin typeface="Arial"/>
              </a:rPr>
              <a:pPr>
                <a:lnSpc>
                  <a:spcPct val="100000"/>
                </a:lnSpc>
              </a:pPr>
              <a:t>3</a:t>
            </a:fld>
            <a:endParaRPr/>
          </a:p>
        </p:txBody>
      </p:sp>
      <p:sp>
        <p:nvSpPr>
          <p:cNvPr id="83" name="CustomShape 2"/>
          <p:cNvSpPr/>
          <p:nvPr/>
        </p:nvSpPr>
        <p:spPr>
          <a:xfrm>
            <a:off x="428760" y="1340768"/>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sp>
        <p:nvSpPr>
          <p:cNvPr id="84" name="CustomShape 3"/>
          <p:cNvSpPr/>
          <p:nvPr/>
        </p:nvSpPr>
        <p:spPr>
          <a:xfrm>
            <a:off x="395280" y="2369382"/>
            <a:ext cx="8495280" cy="3824665"/>
          </a:xfrm>
          <a:prstGeom prst="rect">
            <a:avLst/>
          </a:prstGeom>
        </p:spPr>
        <p:txBody>
          <a:bodyPr lIns="90000" tIns="45000" rIns="90000" bIns="45000"/>
          <a:lstStyle/>
          <a:p>
            <a:pPr algn="just">
              <a:lnSpc>
                <a:spcPct val="100000"/>
              </a:lnSpc>
            </a:pPr>
            <a:r>
              <a:rPr lang="sk-SK" sz="2400" dirty="0">
                <a:solidFill>
                  <a:srgbClr val="000000"/>
                </a:solidFill>
                <a:latin typeface="Arial"/>
              </a:rPr>
              <a:t>      </a:t>
            </a:r>
            <a:r>
              <a:rPr lang="sk-SK" sz="2400" dirty="0" smtClean="0">
                <a:solidFill>
                  <a:srgbClr val="000000"/>
                </a:solidFill>
                <a:latin typeface="Arial"/>
              </a:rPr>
              <a:t>Spoločníci spoločnosti </a:t>
            </a:r>
            <a:r>
              <a:rPr lang="sk-SK" sz="2400" dirty="0">
                <a:solidFill>
                  <a:srgbClr val="000000"/>
                </a:solidFill>
                <a:latin typeface="Arial"/>
              </a:rPr>
              <a:t>sa spoločenskou zmluvou na založenie komanditnej spoločnosti zaväzujú vykonávať spoločnú hospodársku činnosť obchodného charakteru takým spôsobom, aby aspoň jeden </a:t>
            </a:r>
            <a:r>
              <a:rPr lang="sk-SK" sz="2400" dirty="0" smtClean="0">
                <a:solidFill>
                  <a:srgbClr val="000000"/>
                </a:solidFill>
                <a:latin typeface="Arial"/>
              </a:rPr>
              <a:t>spoločník (komplementár</a:t>
            </a:r>
            <a:r>
              <a:rPr lang="sk-SK" sz="2400" dirty="0">
                <a:solidFill>
                  <a:srgbClr val="000000"/>
                </a:solidFill>
                <a:latin typeface="Arial"/>
              </a:rPr>
              <a:t>) ručil majetkom nenadobudnutým v spoločnosti neobmedzene, spolu s ostatnými komplementármi, kým aspoň jeden ďalší </a:t>
            </a:r>
            <a:r>
              <a:rPr lang="sk-SK" sz="2400" dirty="0">
                <a:solidFill>
                  <a:srgbClr val="000000"/>
                </a:solidFill>
              </a:rPr>
              <a:t>spoločník (</a:t>
            </a:r>
            <a:r>
              <a:rPr lang="sk-SK" sz="2400" dirty="0">
                <a:solidFill>
                  <a:srgbClr val="000000"/>
                </a:solidFill>
                <a:latin typeface="Arial"/>
              </a:rPr>
              <a:t>komanditista) ručil iba majetkom do výšku svojho kapitálového vkladu,</a:t>
            </a:r>
            <a:r>
              <a:rPr lang="sk-SK" sz="2400" b="1" dirty="0">
                <a:solidFill>
                  <a:srgbClr val="000000"/>
                </a:solidFill>
                <a:latin typeface="Arial"/>
              </a:rPr>
              <a:t> </a:t>
            </a:r>
            <a:r>
              <a:rPr lang="sk-SK" sz="2400" dirty="0">
                <a:solidFill>
                  <a:srgbClr val="000000"/>
                </a:solidFill>
                <a:latin typeface="Arial"/>
              </a:rPr>
              <a:t>za záväzky spoločnosti – s výnimkami uvedenými v zákone – nezodpovedá.</a:t>
            </a:r>
            <a:endParaRPr dirty="0"/>
          </a:p>
        </p:txBody>
      </p:sp>
      <p:pic>
        <p:nvPicPr>
          <p:cNvPr id="86" name="Picture 3"/>
          <p:cNvPicPr/>
          <p:nvPr/>
        </p:nvPicPr>
        <p:blipFill>
          <a:blip r:embed="rId2"/>
          <a:stretch>
            <a:fillRect/>
          </a:stretch>
        </p:blipFill>
        <p:spPr>
          <a:xfrm>
            <a:off x="5643720" y="142920"/>
            <a:ext cx="3299400" cy="519480"/>
          </a:xfrm>
          <a:prstGeom prst="rect">
            <a:avLst/>
          </a:prstGeom>
        </p:spPr>
      </p:pic>
      <p:pic>
        <p:nvPicPr>
          <p:cNvPr id="88"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505" y="75001"/>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0" y="0"/>
            <a:ext cx="11796120" cy="11796120"/>
          </a:xfrm>
          <a:prstGeom prst="rect">
            <a:avLst/>
          </a:prstGeom>
        </p:spPr>
        <p:txBody>
          <a:bodyPr lIns="90000" tIns="45000" rIns="90000" bIns="45000"/>
          <a:lstStyle/>
          <a:p>
            <a:pPr>
              <a:lnSpc>
                <a:spcPct val="100000"/>
              </a:lnSpc>
            </a:pPr>
            <a:fld id="{0AE990B3-DFC8-4793-8C88-3012C5A46213}" type="slidenum">
              <a:rPr lang="sk-SK">
                <a:solidFill>
                  <a:srgbClr val="000000"/>
                </a:solidFill>
                <a:latin typeface="Arial"/>
              </a:rPr>
              <a:pPr>
                <a:lnSpc>
                  <a:spcPct val="100000"/>
                </a:lnSpc>
              </a:pPr>
              <a:t>4</a:t>
            </a:fld>
            <a:endParaRPr/>
          </a:p>
        </p:txBody>
      </p:sp>
      <p:sp>
        <p:nvSpPr>
          <p:cNvPr id="91" name="CustomShape 2"/>
          <p:cNvSpPr/>
          <p:nvPr/>
        </p:nvSpPr>
        <p:spPr>
          <a:xfrm>
            <a:off x="395280" y="1107180"/>
            <a:ext cx="8262000" cy="64260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sp>
        <p:nvSpPr>
          <p:cNvPr id="92" name="CustomShape 3"/>
          <p:cNvSpPr/>
          <p:nvPr/>
        </p:nvSpPr>
        <p:spPr>
          <a:xfrm>
            <a:off x="620040" y="1745340"/>
            <a:ext cx="8495280" cy="4570920"/>
          </a:xfrm>
          <a:prstGeom prst="rect">
            <a:avLst/>
          </a:prstGeom>
        </p:spPr>
        <p:txBody>
          <a:bodyPr lIns="90000" tIns="45000" rIns="90000" bIns="45000"/>
          <a:lstStyle/>
          <a:p>
            <a:pPr>
              <a:lnSpc>
                <a:spcPct val="100000"/>
              </a:lnSpc>
            </a:pPr>
            <a:endParaRPr dirty="0"/>
          </a:p>
          <a:p>
            <a:pPr>
              <a:lnSpc>
                <a:spcPct val="100000"/>
              </a:lnSpc>
            </a:pPr>
            <a:r>
              <a:rPr lang="sk-SK" b="1" dirty="0">
                <a:solidFill>
                  <a:srgbClr val="000000"/>
                </a:solidFill>
                <a:latin typeface="Arial"/>
              </a:rPr>
              <a:t>Zakladanie spoločností</a:t>
            </a:r>
            <a:endParaRPr dirty="0"/>
          </a:p>
          <a:p>
            <a:pPr>
              <a:lnSpc>
                <a:spcPct val="100000"/>
              </a:lnSpc>
            </a:pPr>
            <a:r>
              <a:rPr lang="sk-SK" dirty="0">
                <a:solidFill>
                  <a:srgbClr val="000000"/>
                </a:solidFill>
                <a:latin typeface="Arial"/>
              </a:rPr>
              <a:t>	</a:t>
            </a:r>
            <a:endParaRPr dirty="0"/>
          </a:p>
          <a:p>
            <a:pPr>
              <a:lnSpc>
                <a:spcPct val="100000"/>
              </a:lnSpc>
            </a:pPr>
            <a:r>
              <a:rPr lang="sk-SK" dirty="0">
                <a:solidFill>
                  <a:srgbClr val="000000"/>
                </a:solidFill>
                <a:latin typeface="Arial"/>
              </a:rPr>
              <a:t>	Hospodársku spoločnosť môže založiť prakticky akákoľvek zahraničná a domáca,  právnická a fyzická osoba, poprípade spoločnosť bez právnej subjektivity. V prípade verejnej obchodnej (komanditnej) spoločnosti – práve kvôli neobmedzenému ručeniu </a:t>
            </a:r>
            <a:r>
              <a:rPr lang="sk-SK" dirty="0" smtClean="0">
                <a:solidFill>
                  <a:srgbClr val="000000"/>
                </a:solidFill>
              </a:rPr>
              <a:t>spoločníkov – </a:t>
            </a:r>
            <a:r>
              <a:rPr lang="sk-SK" dirty="0">
                <a:solidFill>
                  <a:srgbClr val="000000"/>
                </a:solidFill>
                <a:latin typeface="Arial"/>
              </a:rPr>
              <a:t>existujú určité obmedzenia, či výnimky. </a:t>
            </a:r>
            <a:endParaRPr dirty="0"/>
          </a:p>
          <a:p>
            <a:pPr>
              <a:lnSpc>
                <a:spcPct val="100000"/>
              </a:lnSpc>
            </a:pPr>
            <a:r>
              <a:rPr lang="sk-SK" dirty="0">
                <a:solidFill>
                  <a:srgbClr val="000000"/>
                </a:solidFill>
                <a:latin typeface="Arial"/>
              </a:rPr>
              <a:t>Tie sú nasledovné:</a:t>
            </a:r>
            <a:endParaRPr dirty="0"/>
          </a:p>
          <a:p>
            <a:pPr>
              <a:lnSpc>
                <a:spcPct val="100000"/>
              </a:lnSpc>
              <a:buFont typeface="StarSymbol"/>
              <a:buChar char="l"/>
            </a:pPr>
            <a:r>
              <a:rPr lang="sk-SK" i="1" dirty="0">
                <a:solidFill>
                  <a:srgbClr val="000000"/>
                </a:solidFill>
                <a:latin typeface="Arial"/>
              </a:rPr>
              <a:t>• Fyzická osoba môže byť naraz </a:t>
            </a:r>
            <a:r>
              <a:rPr lang="sk-SK" dirty="0" smtClean="0">
                <a:solidFill>
                  <a:srgbClr val="000000"/>
                </a:solidFill>
              </a:rPr>
              <a:t>spoločníkom </a:t>
            </a:r>
            <a:r>
              <a:rPr lang="sk-SK" i="1" dirty="0" smtClean="0">
                <a:solidFill>
                  <a:srgbClr val="000000"/>
                </a:solidFill>
                <a:latin typeface="Arial"/>
              </a:rPr>
              <a:t>iba </a:t>
            </a:r>
            <a:r>
              <a:rPr lang="sk-SK" i="1" dirty="0">
                <a:solidFill>
                  <a:srgbClr val="000000"/>
                </a:solidFill>
                <a:latin typeface="Arial"/>
              </a:rPr>
              <a:t>jednej verejnej obchodnej spoločnosti, poprípade komplementárom iba jednej komanditnej spoločnosti.</a:t>
            </a:r>
            <a:endParaRPr dirty="0"/>
          </a:p>
          <a:p>
            <a:pPr>
              <a:lnSpc>
                <a:spcPct val="100000"/>
              </a:lnSpc>
              <a:buFont typeface="StarSymbol"/>
              <a:buChar char="l"/>
            </a:pPr>
            <a:r>
              <a:rPr lang="sk-SK" i="1" dirty="0">
                <a:solidFill>
                  <a:srgbClr val="000000"/>
                </a:solidFill>
                <a:latin typeface="Arial"/>
              </a:rPr>
              <a:t>• Verejná obchodná a komanditná spoločnosť nemôžu byť </a:t>
            </a:r>
            <a:r>
              <a:rPr lang="sk-SK" i="1" dirty="0" smtClean="0">
                <a:solidFill>
                  <a:srgbClr val="000000"/>
                </a:solidFill>
                <a:latin typeface="Arial"/>
              </a:rPr>
              <a:t>spoločníkmi ďalšej </a:t>
            </a:r>
            <a:r>
              <a:rPr lang="sk-SK" i="1" dirty="0">
                <a:solidFill>
                  <a:srgbClr val="000000"/>
                </a:solidFill>
                <a:latin typeface="Arial"/>
              </a:rPr>
              <a:t>verejnej obchodnej spoločnosti, alebo byť komplementármi komanditnej spoločnosti. </a:t>
            </a:r>
            <a:endParaRPr dirty="0"/>
          </a:p>
          <a:p>
            <a:pPr>
              <a:lnSpc>
                <a:spcPct val="100000"/>
              </a:lnSpc>
              <a:buFont typeface="StarSymbol"/>
              <a:buChar char="l"/>
            </a:pPr>
            <a:r>
              <a:rPr lang="sk-SK" i="1" dirty="0">
                <a:solidFill>
                  <a:srgbClr val="000000"/>
                </a:solidFill>
                <a:latin typeface="Arial"/>
              </a:rPr>
              <a:t>• Maloletí nemôžu byť </a:t>
            </a:r>
            <a:r>
              <a:rPr lang="sk-SK" i="1" dirty="0" smtClean="0">
                <a:solidFill>
                  <a:srgbClr val="000000"/>
                </a:solidFill>
              </a:rPr>
              <a:t>spoločníkmi</a:t>
            </a:r>
            <a:r>
              <a:rPr lang="sk-SK" dirty="0" smtClean="0">
                <a:solidFill>
                  <a:srgbClr val="000000"/>
                </a:solidFill>
              </a:rPr>
              <a:t> </a:t>
            </a:r>
            <a:r>
              <a:rPr lang="sk-SK" i="1" dirty="0" smtClean="0">
                <a:solidFill>
                  <a:srgbClr val="000000"/>
                </a:solidFill>
                <a:latin typeface="Arial"/>
              </a:rPr>
              <a:t>verejnej </a:t>
            </a:r>
            <a:r>
              <a:rPr lang="sk-SK" i="1" dirty="0">
                <a:solidFill>
                  <a:srgbClr val="000000"/>
                </a:solidFill>
                <a:latin typeface="Arial"/>
              </a:rPr>
              <a:t>obchodnej spoločnosti, nemôžu byť komplementármi ani komanditistami komanditnej spoločnosti.</a:t>
            </a:r>
            <a:endParaRPr dirty="0"/>
          </a:p>
          <a:p>
            <a:pPr algn="just">
              <a:lnSpc>
                <a:spcPct val="100000"/>
              </a:lnSpc>
            </a:pPr>
            <a:r>
              <a:rPr lang="sk-SK" dirty="0">
                <a:solidFill>
                  <a:srgbClr val="000000"/>
                </a:solidFill>
                <a:latin typeface="Arial"/>
              </a:rPr>
              <a:t>	</a:t>
            </a:r>
            <a:endParaRPr dirty="0"/>
          </a:p>
        </p:txBody>
      </p:sp>
      <p:pic>
        <p:nvPicPr>
          <p:cNvPr id="94" name="Picture 3"/>
          <p:cNvPicPr/>
          <p:nvPr/>
        </p:nvPicPr>
        <p:blipFill>
          <a:blip r:embed="rId2"/>
          <a:stretch>
            <a:fillRect/>
          </a:stretch>
        </p:blipFill>
        <p:spPr>
          <a:xfrm>
            <a:off x="5643720" y="142920"/>
            <a:ext cx="3299400" cy="519480"/>
          </a:xfrm>
          <a:prstGeom prst="rect">
            <a:avLst/>
          </a:prstGeom>
        </p:spPr>
      </p:pic>
      <p:pic>
        <p:nvPicPr>
          <p:cNvPr id="96"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889" y="19911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0" y="0"/>
            <a:ext cx="11796120" cy="11796120"/>
          </a:xfrm>
          <a:prstGeom prst="rect">
            <a:avLst/>
          </a:prstGeom>
        </p:spPr>
        <p:txBody>
          <a:bodyPr lIns="90000" tIns="45000" rIns="90000" bIns="45000"/>
          <a:lstStyle/>
          <a:p>
            <a:pPr>
              <a:lnSpc>
                <a:spcPct val="100000"/>
              </a:lnSpc>
            </a:pPr>
            <a:fld id="{44B9C498-DAE6-4110-BF10-746320F84ECA}" type="slidenum">
              <a:rPr lang="sk-SK">
                <a:solidFill>
                  <a:srgbClr val="000000"/>
                </a:solidFill>
                <a:latin typeface="Arial"/>
              </a:rPr>
              <a:pPr>
                <a:lnSpc>
                  <a:spcPct val="100000"/>
                </a:lnSpc>
              </a:pPr>
              <a:t>5</a:t>
            </a:fld>
            <a:endParaRPr/>
          </a:p>
        </p:txBody>
      </p:sp>
      <p:sp>
        <p:nvSpPr>
          <p:cNvPr id="99" name="CustomShape 2"/>
          <p:cNvSpPr/>
          <p:nvPr/>
        </p:nvSpPr>
        <p:spPr>
          <a:xfrm>
            <a:off x="446291" y="908720"/>
            <a:ext cx="8262000" cy="64260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sp>
        <p:nvSpPr>
          <p:cNvPr id="100" name="CustomShape 3"/>
          <p:cNvSpPr/>
          <p:nvPr/>
        </p:nvSpPr>
        <p:spPr>
          <a:xfrm>
            <a:off x="395280" y="1428840"/>
            <a:ext cx="8495280" cy="457092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Zakladanie spoločností</a:t>
            </a:r>
            <a:endParaRPr dirty="0"/>
          </a:p>
          <a:p>
            <a:pPr>
              <a:lnSpc>
                <a:spcPct val="100000"/>
              </a:lnSpc>
            </a:pPr>
            <a:r>
              <a:rPr lang="sk-SK" sz="2400" dirty="0">
                <a:solidFill>
                  <a:srgbClr val="000000"/>
                </a:solidFill>
                <a:latin typeface="Arial"/>
              </a:rPr>
              <a:t>Tie sú nasledovné:</a:t>
            </a:r>
            <a:endParaRPr dirty="0"/>
          </a:p>
          <a:p>
            <a:pPr>
              <a:lnSpc>
                <a:spcPct val="100000"/>
              </a:lnSpc>
            </a:pPr>
            <a:r>
              <a:rPr lang="sk-SK" sz="2400" i="1" dirty="0">
                <a:solidFill>
                  <a:srgbClr val="000000"/>
                </a:solidFill>
                <a:latin typeface="Arial"/>
              </a:rPr>
              <a:t>• Fyzická osoba môže byť naraz </a:t>
            </a:r>
            <a:r>
              <a:rPr lang="sk-SK" sz="2400" dirty="0" smtClean="0">
                <a:solidFill>
                  <a:srgbClr val="000000"/>
                </a:solidFill>
              </a:rPr>
              <a:t>spoločníkom </a:t>
            </a:r>
            <a:r>
              <a:rPr lang="sk-SK" sz="2400" i="1" dirty="0" smtClean="0">
                <a:solidFill>
                  <a:srgbClr val="000000"/>
                </a:solidFill>
                <a:latin typeface="Arial"/>
              </a:rPr>
              <a:t>iba </a:t>
            </a:r>
            <a:r>
              <a:rPr lang="sk-SK" sz="2400" i="1" dirty="0">
                <a:solidFill>
                  <a:srgbClr val="000000"/>
                </a:solidFill>
                <a:latin typeface="Arial"/>
              </a:rPr>
              <a:t>jednej verejnej obchodnej spoločnosti, poprípade komplementárom iba jednej komanditnej spoločnosti.</a:t>
            </a:r>
            <a:endParaRPr dirty="0"/>
          </a:p>
          <a:p>
            <a:pPr>
              <a:lnSpc>
                <a:spcPct val="100000"/>
              </a:lnSpc>
            </a:pPr>
            <a:r>
              <a:rPr lang="sk-SK" sz="2400" i="1" dirty="0">
                <a:solidFill>
                  <a:srgbClr val="000000"/>
                </a:solidFill>
                <a:latin typeface="Arial"/>
              </a:rPr>
              <a:t>• Verejná obchodná a komanditná spoločnosť nemôžu byť </a:t>
            </a:r>
            <a:r>
              <a:rPr lang="sk-SK" sz="2400" dirty="0" smtClean="0">
                <a:solidFill>
                  <a:srgbClr val="000000"/>
                </a:solidFill>
              </a:rPr>
              <a:t>spoločníkmi </a:t>
            </a:r>
            <a:r>
              <a:rPr lang="sk-SK" sz="2400" i="1" dirty="0" smtClean="0">
                <a:solidFill>
                  <a:srgbClr val="000000"/>
                </a:solidFill>
                <a:latin typeface="Arial"/>
              </a:rPr>
              <a:t>ďalšej </a:t>
            </a:r>
            <a:r>
              <a:rPr lang="sk-SK" sz="2400" i="1" dirty="0">
                <a:solidFill>
                  <a:srgbClr val="000000"/>
                </a:solidFill>
                <a:latin typeface="Arial"/>
              </a:rPr>
              <a:t>verejnej obchodnej spoločnosti, alebo byť komplementármi komanditnej spoločnosti. </a:t>
            </a:r>
            <a:endParaRPr dirty="0"/>
          </a:p>
          <a:p>
            <a:pPr>
              <a:lnSpc>
                <a:spcPct val="100000"/>
              </a:lnSpc>
            </a:pPr>
            <a:r>
              <a:rPr lang="sk-SK" sz="2400" i="1" dirty="0">
                <a:solidFill>
                  <a:srgbClr val="000000"/>
                </a:solidFill>
                <a:latin typeface="Arial"/>
              </a:rPr>
              <a:t>• Maloletí nemôžu byť </a:t>
            </a:r>
            <a:r>
              <a:rPr lang="sk-SK" sz="2400" dirty="0" smtClean="0">
                <a:solidFill>
                  <a:srgbClr val="000000"/>
                </a:solidFill>
              </a:rPr>
              <a:t>spoločníkmi </a:t>
            </a:r>
            <a:r>
              <a:rPr lang="sk-SK" sz="2400" i="1" dirty="0" smtClean="0">
                <a:solidFill>
                  <a:srgbClr val="000000"/>
                </a:solidFill>
                <a:latin typeface="Arial"/>
              </a:rPr>
              <a:t>verejnej </a:t>
            </a:r>
            <a:r>
              <a:rPr lang="sk-SK" sz="2400" i="1" dirty="0">
                <a:solidFill>
                  <a:srgbClr val="000000"/>
                </a:solidFill>
                <a:latin typeface="Arial"/>
              </a:rPr>
              <a:t>obchodnej spoločnosti, nemôžu byť komplementármi ani komanditistami komanditnej spoločnosti.</a:t>
            </a:r>
            <a:endParaRPr dirty="0"/>
          </a:p>
          <a:p>
            <a:pPr algn="just">
              <a:lnSpc>
                <a:spcPct val="100000"/>
              </a:lnSpc>
            </a:pPr>
            <a:r>
              <a:rPr lang="sk-SK" sz="2800" dirty="0">
                <a:solidFill>
                  <a:srgbClr val="000000"/>
                </a:solidFill>
                <a:latin typeface="Arial"/>
              </a:rPr>
              <a:t>	</a:t>
            </a:r>
            <a:endParaRPr dirty="0"/>
          </a:p>
        </p:txBody>
      </p:sp>
      <p:pic>
        <p:nvPicPr>
          <p:cNvPr id="102" name="Picture 3"/>
          <p:cNvPicPr/>
          <p:nvPr/>
        </p:nvPicPr>
        <p:blipFill>
          <a:blip r:embed="rId2"/>
          <a:stretch>
            <a:fillRect/>
          </a:stretch>
        </p:blipFill>
        <p:spPr>
          <a:xfrm>
            <a:off x="5643720" y="142920"/>
            <a:ext cx="3299400" cy="519480"/>
          </a:xfrm>
          <a:prstGeom prst="rect">
            <a:avLst/>
          </a:prstGeom>
        </p:spPr>
      </p:pic>
      <p:pic>
        <p:nvPicPr>
          <p:cNvPr id="104"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8670" y="13815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9512" y="2571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0" y="0"/>
            <a:ext cx="11796120" cy="11796120"/>
          </a:xfrm>
          <a:prstGeom prst="rect">
            <a:avLst/>
          </a:prstGeom>
        </p:spPr>
        <p:txBody>
          <a:bodyPr lIns="90000" tIns="45000" rIns="90000" bIns="45000"/>
          <a:lstStyle/>
          <a:p>
            <a:pPr>
              <a:lnSpc>
                <a:spcPct val="100000"/>
              </a:lnSpc>
            </a:pPr>
            <a:fld id="{4475C620-D5D4-4580-A9F5-D242900B5810}" type="slidenum">
              <a:rPr lang="sk-SK">
                <a:solidFill>
                  <a:srgbClr val="000000"/>
                </a:solidFill>
                <a:latin typeface="Arial"/>
              </a:rPr>
              <a:pPr>
                <a:lnSpc>
                  <a:spcPct val="100000"/>
                </a:lnSpc>
              </a:pPr>
              <a:t>6</a:t>
            </a:fld>
            <a:endParaRPr/>
          </a:p>
        </p:txBody>
      </p:sp>
      <p:sp>
        <p:nvSpPr>
          <p:cNvPr id="107" name="CustomShape 2"/>
          <p:cNvSpPr/>
          <p:nvPr/>
        </p:nvSpPr>
        <p:spPr>
          <a:xfrm>
            <a:off x="416632" y="1192740"/>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pic>
        <p:nvPicPr>
          <p:cNvPr id="109" name="Picture 3"/>
          <p:cNvPicPr/>
          <p:nvPr/>
        </p:nvPicPr>
        <p:blipFill>
          <a:blip r:embed="rId2"/>
          <a:stretch>
            <a:fillRect/>
          </a:stretch>
        </p:blipFill>
        <p:spPr>
          <a:xfrm>
            <a:off x="5643720" y="142920"/>
            <a:ext cx="3299400" cy="519480"/>
          </a:xfrm>
          <a:prstGeom prst="rect">
            <a:avLst/>
          </a:prstGeom>
        </p:spPr>
      </p:pic>
      <p:pic>
        <p:nvPicPr>
          <p:cNvPr id="111" name="Picture 7"/>
          <p:cNvPicPr/>
          <p:nvPr/>
        </p:nvPicPr>
        <p:blipFill>
          <a:blip r:embed="rId3"/>
          <a:stretch>
            <a:fillRect/>
          </a:stretch>
        </p:blipFill>
        <p:spPr>
          <a:xfrm>
            <a:off x="214200" y="5929200"/>
            <a:ext cx="1570680" cy="781560"/>
          </a:xfrm>
          <a:prstGeom prst="rect">
            <a:avLst/>
          </a:prstGeom>
        </p:spPr>
      </p:pic>
      <p:sp>
        <p:nvSpPr>
          <p:cNvPr id="113" name="CustomShape 3"/>
          <p:cNvSpPr/>
          <p:nvPr/>
        </p:nvSpPr>
        <p:spPr>
          <a:xfrm>
            <a:off x="416632" y="2741360"/>
            <a:ext cx="8495640" cy="3213160"/>
          </a:xfrm>
          <a:prstGeom prst="rect">
            <a:avLst/>
          </a:prstGeom>
        </p:spPr>
        <p:txBody>
          <a:bodyPr lIns="90000" tIns="45000" rIns="90000" bIns="45000"/>
          <a:lstStyle/>
          <a:p>
            <a:r>
              <a:rPr lang="sk-SK" sz="2800" b="1" dirty="0">
                <a:solidFill>
                  <a:srgbClr val="000000"/>
                </a:solidFill>
                <a:latin typeface="Arial"/>
              </a:rPr>
              <a:t>Majetkový vklad členov</a:t>
            </a:r>
            <a:endParaRPr dirty="0"/>
          </a:p>
          <a:p>
            <a:pPr>
              <a:lnSpc>
                <a:spcPct val="100000"/>
              </a:lnSpc>
              <a:buSzPct val="45000"/>
            </a:pPr>
            <a:r>
              <a:rPr lang="sk-SK" sz="2400" dirty="0">
                <a:solidFill>
                  <a:srgbClr val="000000"/>
                </a:solidFill>
                <a:latin typeface="Arial"/>
              </a:rPr>
              <a:t>Základom verejnej obchodnej spoločnosti a komanditnej spoločnosti je majetok spoločnosti, ktorého vlastníkom je sama spoločnosť. Tento majetok spoločnosti  vzniká pri zakladaní spoločnosti vďaka povinnému vkladu členov spoločnosti.</a:t>
            </a:r>
            <a:endParaRPr dirty="0"/>
          </a:p>
          <a:p>
            <a:pPr>
              <a:lnSpc>
                <a:spcPct val="100000"/>
              </a:lnSpc>
              <a:buSzPct val="45000"/>
            </a:pPr>
            <a:r>
              <a:rPr lang="sk-SK" sz="2400" dirty="0">
                <a:solidFill>
                  <a:srgbClr val="000000"/>
                </a:solidFill>
                <a:latin typeface="Arial"/>
              </a:rPr>
              <a:t>Majetkové príspevky tvoria finančné príspevky </a:t>
            </a:r>
            <a:r>
              <a:rPr lang="sk-SK" sz="2400" dirty="0" smtClean="0">
                <a:solidFill>
                  <a:srgbClr val="000000"/>
                </a:solidFill>
              </a:rPr>
              <a:t>spoločníkov</a:t>
            </a:r>
            <a:r>
              <a:rPr lang="sk-SK" sz="2400" dirty="0">
                <a:solidFill>
                  <a:srgbClr val="000000"/>
                </a:solidFill>
                <a:latin typeface="Arial"/>
              </a:rPr>
              <a:t>, poprípade </a:t>
            </a:r>
            <a:r>
              <a:rPr lang="sk-SK" sz="2400" dirty="0" smtClean="0">
                <a:solidFill>
                  <a:srgbClr val="000000"/>
                </a:solidFill>
                <a:latin typeface="Arial"/>
              </a:rPr>
              <a:t>nepeňažné </a:t>
            </a:r>
            <a:r>
              <a:rPr lang="sk-SK" sz="2400" dirty="0">
                <a:solidFill>
                  <a:srgbClr val="000000"/>
                </a:solidFill>
                <a:latin typeface="Arial"/>
              </a:rPr>
              <a:t>príspevky </a:t>
            </a:r>
            <a:r>
              <a:rPr lang="sk-SK" sz="2400" dirty="0" smtClean="0">
                <a:solidFill>
                  <a:srgbClr val="000000"/>
                </a:solidFill>
              </a:rPr>
              <a:t>spoločníkov spoločnosti</a:t>
            </a:r>
            <a:r>
              <a:rPr lang="sk-SK" sz="2400" dirty="0">
                <a:solidFill>
                  <a:srgbClr val="000000"/>
                </a:solidFill>
                <a:latin typeface="Arial"/>
              </a:rPr>
              <a:t>. </a:t>
            </a:r>
            <a:endParaRPr dirty="0"/>
          </a:p>
        </p:txBody>
      </p:sp>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19911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632" y="13815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0" y="0"/>
            <a:ext cx="11796120" cy="11796120"/>
          </a:xfrm>
          <a:prstGeom prst="rect">
            <a:avLst/>
          </a:prstGeom>
        </p:spPr>
        <p:txBody>
          <a:bodyPr lIns="90000" tIns="45000" rIns="90000" bIns="45000"/>
          <a:lstStyle/>
          <a:p>
            <a:pPr>
              <a:lnSpc>
                <a:spcPct val="100000"/>
              </a:lnSpc>
            </a:pPr>
            <a:fld id="{3AEF5E41-FC9D-4591-BD93-EDD5BF0D8059}" type="slidenum">
              <a:rPr lang="sk-SK">
                <a:solidFill>
                  <a:srgbClr val="000000"/>
                </a:solidFill>
                <a:latin typeface="Arial"/>
              </a:rPr>
              <a:pPr>
                <a:lnSpc>
                  <a:spcPct val="100000"/>
                </a:lnSpc>
              </a:pPr>
              <a:t>7</a:t>
            </a:fld>
            <a:endParaRPr/>
          </a:p>
        </p:txBody>
      </p:sp>
      <p:sp>
        <p:nvSpPr>
          <p:cNvPr id="115" name="CustomShape 2"/>
          <p:cNvSpPr/>
          <p:nvPr/>
        </p:nvSpPr>
        <p:spPr>
          <a:xfrm>
            <a:off x="396008" y="1153620"/>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sp>
        <p:nvSpPr>
          <p:cNvPr id="116" name="CustomShape 3"/>
          <p:cNvSpPr/>
          <p:nvPr/>
        </p:nvSpPr>
        <p:spPr>
          <a:xfrm>
            <a:off x="395280" y="2097700"/>
            <a:ext cx="8495280" cy="380036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Majetkový vklad členov</a:t>
            </a:r>
            <a:endParaRPr dirty="0"/>
          </a:p>
          <a:p>
            <a:pPr algn="just">
              <a:lnSpc>
                <a:spcPct val="100000"/>
              </a:lnSpc>
              <a:buSzPct val="45000"/>
              <a:buFont typeface="StarSymbol"/>
              <a:buChar char=""/>
            </a:pPr>
            <a:r>
              <a:rPr lang="sk-SK" sz="2400" dirty="0">
                <a:solidFill>
                  <a:srgbClr val="000000"/>
                </a:solidFill>
                <a:latin typeface="Arial"/>
              </a:rPr>
              <a:t>Nefinančný príspevok je akýkoľvek príspevok s majetkovou hodnotou, duševným vlastníctvom alebo iným majetkovým právom. Neexistuje zákon nato, kedy sa prepáči majetkový vklad, tým pádom sa členovia spoločnosti môžu slobodne dohodnúť. Taká situácia musí byť upravená spoločenskou zmluvou. Neexistuje zákon ani nato, v akej hodnote musí byť majetkový vklad alebo minimum vkladu, o tom rozhodujú členovia spoločnosti.</a:t>
            </a:r>
            <a:endParaRPr dirty="0"/>
          </a:p>
        </p:txBody>
      </p:sp>
      <p:pic>
        <p:nvPicPr>
          <p:cNvPr id="118" name="Picture 3"/>
          <p:cNvPicPr/>
          <p:nvPr/>
        </p:nvPicPr>
        <p:blipFill>
          <a:blip r:embed="rId2"/>
          <a:stretch>
            <a:fillRect/>
          </a:stretch>
        </p:blipFill>
        <p:spPr>
          <a:xfrm>
            <a:off x="5643720" y="142920"/>
            <a:ext cx="3299400" cy="519480"/>
          </a:xfrm>
          <a:prstGeom prst="rect">
            <a:avLst/>
          </a:prstGeom>
        </p:spPr>
      </p:pic>
      <p:pic>
        <p:nvPicPr>
          <p:cNvPr id="120"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686" y="142920"/>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0" y="0"/>
            <a:ext cx="11796120" cy="11796120"/>
          </a:xfrm>
          <a:prstGeom prst="rect">
            <a:avLst/>
          </a:prstGeom>
        </p:spPr>
        <p:txBody>
          <a:bodyPr lIns="90000" tIns="45000" rIns="90000" bIns="45000"/>
          <a:lstStyle/>
          <a:p>
            <a:pPr>
              <a:lnSpc>
                <a:spcPct val="100000"/>
              </a:lnSpc>
            </a:pPr>
            <a:fld id="{03BEFFBE-6904-46A0-A9AA-9B7F5D9A940F}" type="slidenum">
              <a:rPr lang="sk-SK">
                <a:solidFill>
                  <a:srgbClr val="000000"/>
                </a:solidFill>
                <a:latin typeface="Arial"/>
              </a:rPr>
              <a:pPr>
                <a:lnSpc>
                  <a:spcPct val="100000"/>
                </a:lnSpc>
              </a:pPr>
              <a:t>8</a:t>
            </a:fld>
            <a:endParaRPr/>
          </a:p>
        </p:txBody>
      </p:sp>
      <p:sp>
        <p:nvSpPr>
          <p:cNvPr id="123" name="CustomShape 2"/>
          <p:cNvSpPr/>
          <p:nvPr/>
        </p:nvSpPr>
        <p:spPr>
          <a:xfrm>
            <a:off x="428760" y="1153620"/>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 </a:t>
            </a:r>
            <a:endParaRPr dirty="0"/>
          </a:p>
        </p:txBody>
      </p:sp>
      <p:sp>
        <p:nvSpPr>
          <p:cNvPr id="124" name="CustomShape 3"/>
          <p:cNvSpPr/>
          <p:nvPr/>
        </p:nvSpPr>
        <p:spPr>
          <a:xfrm>
            <a:off x="399864" y="2272856"/>
            <a:ext cx="8495280" cy="3656344"/>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Podiel zisku a straty</a:t>
            </a:r>
            <a:endParaRPr dirty="0"/>
          </a:p>
          <a:p>
            <a:pPr algn="just">
              <a:lnSpc>
                <a:spcPct val="100000"/>
              </a:lnSpc>
            </a:pPr>
            <a:r>
              <a:rPr lang="sk-SK" sz="2800" dirty="0">
                <a:solidFill>
                  <a:srgbClr val="000000"/>
                </a:solidFill>
                <a:latin typeface="Arial"/>
              </a:rPr>
              <a:t>	</a:t>
            </a:r>
            <a:endParaRPr dirty="0"/>
          </a:p>
          <a:p>
            <a:pPr algn="just">
              <a:lnSpc>
                <a:spcPct val="100000"/>
              </a:lnSpc>
            </a:pPr>
            <a:r>
              <a:rPr lang="sk-SK" sz="2800" dirty="0">
                <a:solidFill>
                  <a:srgbClr val="000000"/>
                </a:solidFill>
                <a:latin typeface="Arial"/>
              </a:rPr>
              <a:t>	</a:t>
            </a:r>
            <a:r>
              <a:rPr lang="sk-SK" sz="2400" dirty="0">
                <a:solidFill>
                  <a:srgbClr val="000000"/>
                </a:solidFill>
                <a:latin typeface="Arial"/>
              </a:rPr>
              <a:t>Ak spoločenská zmluva neustanovuje inak, podiel zisku a straty sa určuje podľa pomeru majetkového vkladu členov.</a:t>
            </a:r>
            <a:endParaRPr dirty="0"/>
          </a:p>
          <a:p>
            <a:pPr algn="just">
              <a:lnSpc>
                <a:spcPct val="100000"/>
              </a:lnSpc>
            </a:pPr>
            <a:r>
              <a:rPr lang="sk-SK" sz="2400" dirty="0">
                <a:solidFill>
                  <a:srgbClr val="000000"/>
                </a:solidFill>
                <a:latin typeface="Arial"/>
              </a:rPr>
              <a:t>	</a:t>
            </a:r>
            <a:endParaRPr dirty="0"/>
          </a:p>
          <a:p>
            <a:pPr algn="just">
              <a:lnSpc>
                <a:spcPct val="100000"/>
              </a:lnSpc>
            </a:pPr>
            <a:r>
              <a:rPr lang="sk-SK" sz="2400" dirty="0">
                <a:solidFill>
                  <a:srgbClr val="000000"/>
                </a:solidFill>
                <a:latin typeface="Arial"/>
              </a:rPr>
              <a:t>	Neplatná je taká dohoda, ktorá </a:t>
            </a:r>
            <a:r>
              <a:rPr lang="sk-SK" sz="2400" dirty="0" smtClean="0">
                <a:solidFill>
                  <a:srgbClr val="000000"/>
                </a:solidFill>
              </a:rPr>
              <a:t>spoločníka </a:t>
            </a:r>
            <a:r>
              <a:rPr lang="sk-SK" sz="2400" dirty="0">
                <a:solidFill>
                  <a:srgbClr val="000000"/>
                </a:solidFill>
                <a:latin typeface="Arial"/>
              </a:rPr>
              <a:t>spoločnosti vylučuje z podielu na zisku alebo strate. </a:t>
            </a:r>
            <a:endParaRPr dirty="0"/>
          </a:p>
        </p:txBody>
      </p:sp>
      <p:pic>
        <p:nvPicPr>
          <p:cNvPr id="126" name="Picture 3"/>
          <p:cNvPicPr/>
          <p:nvPr/>
        </p:nvPicPr>
        <p:blipFill>
          <a:blip r:embed="rId2"/>
          <a:stretch>
            <a:fillRect/>
          </a:stretch>
        </p:blipFill>
        <p:spPr>
          <a:xfrm>
            <a:off x="5643720" y="142920"/>
            <a:ext cx="3299400" cy="519480"/>
          </a:xfrm>
          <a:prstGeom prst="rect">
            <a:avLst/>
          </a:prstGeom>
        </p:spPr>
      </p:pic>
      <p:pic>
        <p:nvPicPr>
          <p:cNvPr id="128"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0" y="0"/>
            <a:ext cx="11796120" cy="11796120"/>
          </a:xfrm>
          <a:prstGeom prst="rect">
            <a:avLst/>
          </a:prstGeom>
        </p:spPr>
        <p:txBody>
          <a:bodyPr lIns="90000" tIns="45000" rIns="90000" bIns="45000"/>
          <a:lstStyle/>
          <a:p>
            <a:pPr>
              <a:lnSpc>
                <a:spcPct val="100000"/>
              </a:lnSpc>
            </a:pPr>
            <a:fld id="{4FB352E2-5F9D-434A-8AE1-DACC4E5C80F9}" type="slidenum">
              <a:rPr lang="sk-SK">
                <a:solidFill>
                  <a:srgbClr val="000000"/>
                </a:solidFill>
                <a:latin typeface="Arial"/>
              </a:rPr>
              <a:pPr>
                <a:lnSpc>
                  <a:spcPct val="100000"/>
                </a:lnSpc>
              </a:pPr>
              <a:t>9</a:t>
            </a:fld>
            <a:endParaRPr/>
          </a:p>
        </p:txBody>
      </p:sp>
      <p:sp>
        <p:nvSpPr>
          <p:cNvPr id="131" name="CustomShape 2"/>
          <p:cNvSpPr/>
          <p:nvPr/>
        </p:nvSpPr>
        <p:spPr>
          <a:xfrm>
            <a:off x="428760" y="1207980"/>
            <a:ext cx="8228520" cy="735480"/>
          </a:xfrm>
          <a:prstGeom prst="rect">
            <a:avLst/>
          </a:prstGeom>
        </p:spPr>
        <p:txBody>
          <a:bodyPr lIns="90000" tIns="45000" rIns="90000" bIns="45000" anchor="ctr"/>
          <a:lstStyle/>
          <a:p>
            <a:pPr algn="ctr">
              <a:lnSpc>
                <a:spcPct val="100000"/>
              </a:lnSpc>
            </a:pPr>
            <a:r>
              <a:rPr lang="sk-SK" sz="4000" dirty="0">
                <a:solidFill>
                  <a:srgbClr val="000000"/>
                </a:solidFill>
                <a:latin typeface="Arial"/>
              </a:rPr>
              <a:t>Verejná obchodná spoločnosť a komanditná spoločnosť</a:t>
            </a:r>
            <a:endParaRPr dirty="0"/>
          </a:p>
        </p:txBody>
      </p:sp>
      <p:sp>
        <p:nvSpPr>
          <p:cNvPr id="132" name="CustomShape 3"/>
          <p:cNvSpPr/>
          <p:nvPr/>
        </p:nvSpPr>
        <p:spPr>
          <a:xfrm>
            <a:off x="428760" y="2382407"/>
            <a:ext cx="8495280" cy="3800360"/>
          </a:xfrm>
          <a:prstGeom prst="rect">
            <a:avLst/>
          </a:prstGeom>
        </p:spPr>
        <p:txBody>
          <a:bodyPr lIns="90000" tIns="45000" rIns="90000" bIns="45000"/>
          <a:lstStyle/>
          <a:p>
            <a:pPr>
              <a:lnSpc>
                <a:spcPct val="100000"/>
              </a:lnSpc>
            </a:pPr>
            <a:endParaRPr dirty="0"/>
          </a:p>
          <a:p>
            <a:pPr>
              <a:lnSpc>
                <a:spcPct val="100000"/>
              </a:lnSpc>
            </a:pPr>
            <a:r>
              <a:rPr lang="sk-SK" sz="2800" b="1" dirty="0">
                <a:solidFill>
                  <a:srgbClr val="000000"/>
                </a:solidFill>
                <a:latin typeface="Arial"/>
              </a:rPr>
              <a:t>Zhromaždenie spoločníkov</a:t>
            </a:r>
            <a:endParaRPr dirty="0"/>
          </a:p>
          <a:p>
            <a:pPr algn="just">
              <a:lnSpc>
                <a:spcPct val="100000"/>
              </a:lnSpc>
              <a:buSzPct val="45000"/>
              <a:buFont typeface="StarSymbol"/>
              <a:buChar char=""/>
            </a:pPr>
            <a:r>
              <a:rPr lang="sk-SK" sz="2400" dirty="0">
                <a:solidFill>
                  <a:srgbClr val="000000"/>
                </a:solidFill>
                <a:latin typeface="Arial"/>
              </a:rPr>
              <a:t>Najvyšším orgánom verejnej obchodnej spoločnosti a komanditnej spoločnosti je zhromaždenie spoločníkov, kde je nutné zabezpečiť možnosť účasti určitého počtu </a:t>
            </a:r>
            <a:r>
              <a:rPr lang="sk-SK" sz="2400" dirty="0" smtClean="0">
                <a:solidFill>
                  <a:srgbClr val="000000"/>
                </a:solidFill>
              </a:rPr>
              <a:t>spoločníkov</a:t>
            </a:r>
            <a:r>
              <a:rPr lang="sk-SK" sz="2400" dirty="0">
                <a:solidFill>
                  <a:srgbClr val="000000"/>
                </a:solidFill>
                <a:latin typeface="Arial"/>
              </a:rPr>
              <a:t>.</a:t>
            </a:r>
            <a:endParaRPr dirty="0"/>
          </a:p>
          <a:p>
            <a:pPr algn="just">
              <a:lnSpc>
                <a:spcPct val="100000"/>
              </a:lnSpc>
              <a:buSzPct val="45000"/>
              <a:buFont typeface="StarSymbol"/>
              <a:buChar char=""/>
            </a:pPr>
            <a:r>
              <a:rPr lang="sk-SK" sz="2400" dirty="0">
                <a:solidFill>
                  <a:srgbClr val="000000"/>
                </a:solidFill>
                <a:latin typeface="Arial"/>
              </a:rPr>
              <a:t>Zhromaždenie môže rozhodovať o akejkoľvek otázke, a vyniesť uznesenie dvojtretinovou väčšinou pri hlasovaní.  </a:t>
            </a:r>
            <a:endParaRPr dirty="0"/>
          </a:p>
          <a:p>
            <a:pPr algn="just">
              <a:lnSpc>
                <a:spcPct val="100000"/>
              </a:lnSpc>
              <a:buSzPct val="45000"/>
              <a:buFont typeface="StarSymbol"/>
              <a:buChar char=""/>
            </a:pPr>
            <a:r>
              <a:rPr lang="sk-SK" sz="2400" dirty="0">
                <a:solidFill>
                  <a:srgbClr val="000000"/>
                </a:solidFill>
                <a:latin typeface="Arial"/>
              </a:rPr>
              <a:t>Pri hlasovaní majú všetci </a:t>
            </a:r>
            <a:r>
              <a:rPr lang="sk-SK" sz="2400" dirty="0" smtClean="0">
                <a:solidFill>
                  <a:srgbClr val="000000"/>
                </a:solidFill>
              </a:rPr>
              <a:t>spoločníci </a:t>
            </a:r>
            <a:r>
              <a:rPr lang="sk-SK" sz="2400" dirty="0">
                <a:solidFill>
                  <a:srgbClr val="000000"/>
                </a:solidFill>
                <a:latin typeface="Arial"/>
              </a:rPr>
              <a:t>hlas s rovnakou váhou. Spoločenská zmluva môže ustanoviť inak, ale aspoň jeden hlas musí prináležať každému </a:t>
            </a:r>
            <a:r>
              <a:rPr lang="sk-SK" sz="2400" dirty="0" smtClean="0">
                <a:solidFill>
                  <a:srgbClr val="000000"/>
                </a:solidFill>
              </a:rPr>
              <a:t>spoločníkovi </a:t>
            </a:r>
            <a:r>
              <a:rPr lang="sk-SK" sz="2400" dirty="0">
                <a:solidFill>
                  <a:srgbClr val="000000"/>
                </a:solidFill>
                <a:latin typeface="Arial"/>
              </a:rPr>
              <a:t>spoločnosti. </a:t>
            </a:r>
            <a:endParaRPr dirty="0"/>
          </a:p>
        </p:txBody>
      </p:sp>
      <p:pic>
        <p:nvPicPr>
          <p:cNvPr id="134" name="Picture 3"/>
          <p:cNvPicPr/>
          <p:nvPr/>
        </p:nvPicPr>
        <p:blipFill>
          <a:blip r:embed="rId2"/>
          <a:stretch>
            <a:fillRect/>
          </a:stretch>
        </p:blipFill>
        <p:spPr>
          <a:xfrm>
            <a:off x="5643720" y="142920"/>
            <a:ext cx="3299400" cy="519480"/>
          </a:xfrm>
          <a:prstGeom prst="rect">
            <a:avLst/>
          </a:prstGeom>
        </p:spPr>
      </p:pic>
      <p:pic>
        <p:nvPicPr>
          <p:cNvPr id="136" name="Picture 7"/>
          <p:cNvPicPr/>
          <p:nvPr/>
        </p:nvPicPr>
        <p:blipFill>
          <a:blip r:embed="rId3"/>
          <a:stretch>
            <a:fillRect/>
          </a:stretch>
        </p:blipFill>
        <p:spPr>
          <a:xfrm>
            <a:off x="214200" y="5929200"/>
            <a:ext cx="1570680" cy="78156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26" y="142920"/>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809</Words>
  <Application>Microsoft Office PowerPoint</Application>
  <PresentationFormat>Prezentácia na obrazovke (4:3)</PresentationFormat>
  <Paragraphs>143</Paragraphs>
  <Slides>24</Slides>
  <Notes>0</Notes>
  <HiddenSlides>0</HiddenSlides>
  <MMClips>0</MMClips>
  <ScaleCrop>false</ScaleCrop>
  <HeadingPairs>
    <vt:vector size="4" baseType="variant">
      <vt:variant>
        <vt:lpstr>Motív</vt:lpstr>
      </vt:variant>
      <vt:variant>
        <vt:i4>2</vt:i4>
      </vt:variant>
      <vt:variant>
        <vt:lpstr>Nadpisy snímok</vt:lpstr>
      </vt:variant>
      <vt:variant>
        <vt:i4>24</vt:i4>
      </vt:variant>
    </vt:vector>
  </HeadingPairs>
  <TitlesOfParts>
    <vt:vector size="26" baseType="lpstr">
      <vt:lpstr>Office Theme</vt:lpstr>
      <vt:lpstr>Office Theme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Adrika</dc:creator>
  <cp:lastModifiedBy>admin</cp:lastModifiedBy>
  <cp:revision>4</cp:revision>
  <dcterms:modified xsi:type="dcterms:W3CDTF">2014-03-05T08:14:52Z</dcterms:modified>
</cp:coreProperties>
</file>